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0" r:id="rId1"/>
  </p:sldMasterIdLst>
  <p:sldIdLst>
    <p:sldId id="256" r:id="rId2"/>
    <p:sldId id="257" r:id="rId3"/>
    <p:sldId id="264" r:id="rId4"/>
    <p:sldId id="271" r:id="rId5"/>
    <p:sldId id="273" r:id="rId6"/>
    <p:sldId id="267" r:id="rId7"/>
    <p:sldId id="272" r:id="rId8"/>
    <p:sldId id="268" r:id="rId9"/>
    <p:sldId id="262" r:id="rId10"/>
    <p:sldId id="259" r:id="rId11"/>
    <p:sldId id="265" r:id="rId12"/>
    <p:sldId id="266" r:id="rId13"/>
    <p:sldId id="269" r:id="rId14"/>
    <p:sldId id="263" r:id="rId15"/>
    <p:sldId id="270" r:id="rId16"/>
    <p:sldId id="261" r:id="rId17"/>
    <p:sldId id="258" r:id="rId18"/>
    <p:sldId id="26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0" autoAdjust="0"/>
    <p:restoredTop sz="94660"/>
  </p:normalViewPr>
  <p:slideViewPr>
    <p:cSldViewPr snapToGrid="0">
      <p:cViewPr>
        <p:scale>
          <a:sx n="94" d="100"/>
          <a:sy n="94" d="100"/>
        </p:scale>
        <p:origin x="86" y="-14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DDC199-7273-404C-8586-FB7A89A99052}" type="doc">
      <dgm:prSet loTypeId="urn:microsoft.com/office/officeart/2005/8/layout/cycle8" loCatId="cycle" qsTypeId="urn:microsoft.com/office/officeart/2005/8/quickstyle/simple1" qsCatId="simple" csTypeId="urn:microsoft.com/office/officeart/2005/8/colors/accent1_2" csCatId="accent1" phldr="1"/>
      <dgm:spPr/>
    </dgm:pt>
    <dgm:pt modelId="{391FD71A-1458-4AA0-AC0E-C60A4FED2744}">
      <dgm:prSet phldrT="[Text]"/>
      <dgm:spPr>
        <a:xfrm>
          <a:off x="484272" y="128186"/>
          <a:ext cx="1656564" cy="1656564"/>
        </a:xfrm>
        <a:prstGeom prst="pie">
          <a:avLst>
            <a:gd name="adj1" fmla="val 16200000"/>
            <a:gd name="adj2" fmla="val 1800000"/>
          </a:avLst>
        </a:prstGeom>
        <a:solidFill>
          <a:srgbClr val="16468C">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Plan</a:t>
          </a:r>
        </a:p>
      </dgm:t>
    </dgm:pt>
    <dgm:pt modelId="{83749A23-1BD0-4C81-B774-55D5F9AFA521}" type="parTrans" cxnId="{64D05E3B-3028-4820-BEB9-C9BC57C89395}">
      <dgm:prSet/>
      <dgm:spPr/>
      <dgm:t>
        <a:bodyPr/>
        <a:lstStyle/>
        <a:p>
          <a:endParaRPr lang="en-US"/>
        </a:p>
      </dgm:t>
    </dgm:pt>
    <dgm:pt modelId="{86BFEADE-2924-4BB9-B4F8-63ED3099A56F}" type="sibTrans" cxnId="{64D05E3B-3028-4820-BEB9-C9BC57C89395}">
      <dgm:prSet/>
      <dgm:spPr/>
      <dgm:t>
        <a:bodyPr/>
        <a:lstStyle/>
        <a:p>
          <a:endParaRPr lang="en-US"/>
        </a:p>
      </dgm:t>
    </dgm:pt>
    <dgm:pt modelId="{56D13DBF-35EB-459B-814B-417A924A2DB7}">
      <dgm:prSet phldrT="[Text]"/>
      <dgm:spPr>
        <a:xfrm>
          <a:off x="450155" y="187349"/>
          <a:ext cx="1656564" cy="1656564"/>
        </a:xfrm>
        <a:prstGeom prst="pie">
          <a:avLst>
            <a:gd name="adj1" fmla="val 1800000"/>
            <a:gd name="adj2" fmla="val 9000000"/>
          </a:avLst>
        </a:prstGeom>
        <a:solidFill>
          <a:srgbClr val="16468C">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Build</a:t>
          </a:r>
        </a:p>
      </dgm:t>
    </dgm:pt>
    <dgm:pt modelId="{57528769-190A-4FE2-B9CE-5B0561B85C3D}" type="parTrans" cxnId="{1613E6BE-A0F4-4B4B-A86A-E6598657634F}">
      <dgm:prSet/>
      <dgm:spPr/>
      <dgm:t>
        <a:bodyPr/>
        <a:lstStyle/>
        <a:p>
          <a:endParaRPr lang="en-US"/>
        </a:p>
      </dgm:t>
    </dgm:pt>
    <dgm:pt modelId="{66700329-2197-4D5E-A64A-1DAEF5F844CD}" type="sibTrans" cxnId="{1613E6BE-A0F4-4B4B-A86A-E6598657634F}">
      <dgm:prSet/>
      <dgm:spPr/>
      <dgm:t>
        <a:bodyPr/>
        <a:lstStyle/>
        <a:p>
          <a:endParaRPr lang="en-US"/>
        </a:p>
      </dgm:t>
    </dgm:pt>
    <dgm:pt modelId="{153D26A2-C464-4922-9913-62C35B0F8679}">
      <dgm:prSet phldrT="[Text]"/>
      <dgm:spPr>
        <a:xfrm>
          <a:off x="416037" y="128186"/>
          <a:ext cx="1656564" cy="1656564"/>
        </a:xfrm>
        <a:prstGeom prst="pie">
          <a:avLst>
            <a:gd name="adj1" fmla="val 9000000"/>
            <a:gd name="adj2" fmla="val 16200000"/>
          </a:avLst>
        </a:prstGeom>
        <a:solidFill>
          <a:srgbClr val="16468C">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Test</a:t>
          </a:r>
        </a:p>
      </dgm:t>
    </dgm:pt>
    <dgm:pt modelId="{FED759A9-6E7A-43D9-A6A8-BB0D4FF7979C}" type="parTrans" cxnId="{CC3A258F-F7EF-495E-AC8F-FEA5D2EF2694}">
      <dgm:prSet/>
      <dgm:spPr/>
      <dgm:t>
        <a:bodyPr/>
        <a:lstStyle/>
        <a:p>
          <a:endParaRPr lang="en-US"/>
        </a:p>
      </dgm:t>
    </dgm:pt>
    <dgm:pt modelId="{C6EDAFB7-1E26-48D3-A625-08DB55C0954D}" type="sibTrans" cxnId="{CC3A258F-F7EF-495E-AC8F-FEA5D2EF2694}">
      <dgm:prSet/>
      <dgm:spPr/>
      <dgm:t>
        <a:bodyPr/>
        <a:lstStyle/>
        <a:p>
          <a:endParaRPr lang="en-US"/>
        </a:p>
      </dgm:t>
    </dgm:pt>
    <dgm:pt modelId="{4F1AE3F2-E2F8-4ED8-9EA9-660624004349}" type="pres">
      <dgm:prSet presAssocID="{A5DDC199-7273-404C-8586-FB7A89A99052}" presName="compositeShape" presStyleCnt="0">
        <dgm:presLayoutVars>
          <dgm:chMax val="7"/>
          <dgm:dir/>
          <dgm:resizeHandles val="exact"/>
        </dgm:presLayoutVars>
      </dgm:prSet>
      <dgm:spPr/>
    </dgm:pt>
    <dgm:pt modelId="{4DCA516C-B879-4E3F-A888-62CC260E57F3}" type="pres">
      <dgm:prSet presAssocID="{A5DDC199-7273-404C-8586-FB7A89A99052}" presName="wedge1" presStyleLbl="node1" presStyleIdx="0" presStyleCnt="3"/>
      <dgm:spPr/>
    </dgm:pt>
    <dgm:pt modelId="{29D294FD-B848-4D9A-8231-07B3BC4961E4}" type="pres">
      <dgm:prSet presAssocID="{A5DDC199-7273-404C-8586-FB7A89A99052}" presName="dummy1a" presStyleCnt="0"/>
      <dgm:spPr/>
    </dgm:pt>
    <dgm:pt modelId="{77CB9AA2-5BA2-4DAF-881C-5EFA1F5F1020}" type="pres">
      <dgm:prSet presAssocID="{A5DDC199-7273-404C-8586-FB7A89A99052}" presName="dummy1b" presStyleCnt="0"/>
      <dgm:spPr/>
    </dgm:pt>
    <dgm:pt modelId="{8841331F-817D-4A7D-BD43-3B2304DCBE1F}" type="pres">
      <dgm:prSet presAssocID="{A5DDC199-7273-404C-8586-FB7A89A99052}" presName="wedge1Tx" presStyleLbl="node1" presStyleIdx="0" presStyleCnt="3">
        <dgm:presLayoutVars>
          <dgm:chMax val="0"/>
          <dgm:chPref val="0"/>
          <dgm:bulletEnabled val="1"/>
        </dgm:presLayoutVars>
      </dgm:prSet>
      <dgm:spPr/>
    </dgm:pt>
    <dgm:pt modelId="{1575CD49-A54F-4D46-82EF-D5478D4AB572}" type="pres">
      <dgm:prSet presAssocID="{A5DDC199-7273-404C-8586-FB7A89A99052}" presName="wedge2" presStyleLbl="node1" presStyleIdx="1" presStyleCnt="3"/>
      <dgm:spPr/>
    </dgm:pt>
    <dgm:pt modelId="{216D2B3C-EEC1-4A02-88C0-CF20446FC2E3}" type="pres">
      <dgm:prSet presAssocID="{A5DDC199-7273-404C-8586-FB7A89A99052}" presName="dummy2a" presStyleCnt="0"/>
      <dgm:spPr/>
    </dgm:pt>
    <dgm:pt modelId="{42753F7A-2D59-4967-BFC4-CE94EB8D529D}" type="pres">
      <dgm:prSet presAssocID="{A5DDC199-7273-404C-8586-FB7A89A99052}" presName="dummy2b" presStyleCnt="0"/>
      <dgm:spPr/>
    </dgm:pt>
    <dgm:pt modelId="{44D1C7AB-AA0B-4569-95E0-92983582C116}" type="pres">
      <dgm:prSet presAssocID="{A5DDC199-7273-404C-8586-FB7A89A99052}" presName="wedge2Tx" presStyleLbl="node1" presStyleIdx="1" presStyleCnt="3">
        <dgm:presLayoutVars>
          <dgm:chMax val="0"/>
          <dgm:chPref val="0"/>
          <dgm:bulletEnabled val="1"/>
        </dgm:presLayoutVars>
      </dgm:prSet>
      <dgm:spPr/>
    </dgm:pt>
    <dgm:pt modelId="{335B62D6-B0F3-4861-9AF6-489B4AB4269B}" type="pres">
      <dgm:prSet presAssocID="{A5DDC199-7273-404C-8586-FB7A89A99052}" presName="wedge3" presStyleLbl="node1" presStyleIdx="2" presStyleCnt="3"/>
      <dgm:spPr/>
    </dgm:pt>
    <dgm:pt modelId="{101D5492-DF24-40A8-9B92-2C4CEA12B262}" type="pres">
      <dgm:prSet presAssocID="{A5DDC199-7273-404C-8586-FB7A89A99052}" presName="dummy3a" presStyleCnt="0"/>
      <dgm:spPr/>
    </dgm:pt>
    <dgm:pt modelId="{2ADCA113-D579-4FA8-8E22-82513B463B0B}" type="pres">
      <dgm:prSet presAssocID="{A5DDC199-7273-404C-8586-FB7A89A99052}" presName="dummy3b" presStyleCnt="0"/>
      <dgm:spPr/>
    </dgm:pt>
    <dgm:pt modelId="{D79D8411-109A-45F6-B814-478FC9E4F556}" type="pres">
      <dgm:prSet presAssocID="{A5DDC199-7273-404C-8586-FB7A89A99052}" presName="wedge3Tx" presStyleLbl="node1" presStyleIdx="2" presStyleCnt="3">
        <dgm:presLayoutVars>
          <dgm:chMax val="0"/>
          <dgm:chPref val="0"/>
          <dgm:bulletEnabled val="1"/>
        </dgm:presLayoutVars>
      </dgm:prSet>
      <dgm:spPr/>
    </dgm:pt>
    <dgm:pt modelId="{85EBF23D-800E-4999-B7C5-46B5EE370BE8}" type="pres">
      <dgm:prSet presAssocID="{86BFEADE-2924-4BB9-B4F8-63ED3099A56F}" presName="arrowWedge1" presStyleLbl="fgSibTrans2D1" presStyleIdx="0" presStyleCnt="3"/>
      <dgm:spPr>
        <a:xfrm>
          <a:off x="381859" y="25637"/>
          <a:ext cx="1861663" cy="1861663"/>
        </a:xfrm>
        <a:prstGeom prst="circularArrow">
          <a:avLst>
            <a:gd name="adj1" fmla="val 5085"/>
            <a:gd name="adj2" fmla="val 327528"/>
            <a:gd name="adj3" fmla="val 1472472"/>
            <a:gd name="adj4" fmla="val 16199432"/>
            <a:gd name="adj5" fmla="val 5932"/>
          </a:avLst>
        </a:prstGeom>
        <a:solidFill>
          <a:srgbClr val="16468C">
            <a:tint val="60000"/>
            <a:hueOff val="0"/>
            <a:satOff val="0"/>
            <a:lumOff val="0"/>
            <a:alphaOff val="0"/>
          </a:srgbClr>
        </a:solidFill>
        <a:ln>
          <a:noFill/>
        </a:ln>
        <a:effectLst/>
      </dgm:spPr>
    </dgm:pt>
    <dgm:pt modelId="{54505292-A613-4594-B156-8A3A7700428E}" type="pres">
      <dgm:prSet presAssocID="{66700329-2197-4D5E-A64A-1DAEF5F844CD}" presName="arrowWedge2" presStyleLbl="fgSibTrans2D1" presStyleIdx="1" presStyleCnt="3"/>
      <dgm:spPr>
        <a:xfrm>
          <a:off x="347605" y="84695"/>
          <a:ext cx="1861663" cy="1861663"/>
        </a:xfrm>
        <a:prstGeom prst="circularArrow">
          <a:avLst>
            <a:gd name="adj1" fmla="val 5085"/>
            <a:gd name="adj2" fmla="val 327528"/>
            <a:gd name="adj3" fmla="val 8671970"/>
            <a:gd name="adj4" fmla="val 1800502"/>
            <a:gd name="adj5" fmla="val 5932"/>
          </a:avLst>
        </a:prstGeom>
        <a:solidFill>
          <a:srgbClr val="16468C">
            <a:tint val="60000"/>
            <a:hueOff val="0"/>
            <a:satOff val="0"/>
            <a:lumOff val="0"/>
            <a:alphaOff val="0"/>
          </a:srgbClr>
        </a:solidFill>
        <a:ln>
          <a:noFill/>
        </a:ln>
        <a:effectLst/>
      </dgm:spPr>
    </dgm:pt>
    <dgm:pt modelId="{A523E45E-A64B-4FFA-B989-CAA90307193E}" type="pres">
      <dgm:prSet presAssocID="{C6EDAFB7-1E26-48D3-A625-08DB55C0954D}" presName="arrowWedge3" presStyleLbl="fgSibTrans2D1" presStyleIdx="2" presStyleCnt="3"/>
      <dgm:spPr>
        <a:xfrm>
          <a:off x="313351" y="25637"/>
          <a:ext cx="1861663" cy="1861663"/>
        </a:xfrm>
        <a:prstGeom prst="circularArrow">
          <a:avLst>
            <a:gd name="adj1" fmla="val 5085"/>
            <a:gd name="adj2" fmla="val 327528"/>
            <a:gd name="adj3" fmla="val 15873039"/>
            <a:gd name="adj4" fmla="val 9000000"/>
            <a:gd name="adj5" fmla="val 5932"/>
          </a:avLst>
        </a:prstGeom>
        <a:solidFill>
          <a:srgbClr val="16468C">
            <a:tint val="60000"/>
            <a:hueOff val="0"/>
            <a:satOff val="0"/>
            <a:lumOff val="0"/>
            <a:alphaOff val="0"/>
          </a:srgbClr>
        </a:solidFill>
        <a:ln>
          <a:noFill/>
        </a:ln>
        <a:effectLst/>
      </dgm:spPr>
    </dgm:pt>
  </dgm:ptLst>
  <dgm:cxnLst>
    <dgm:cxn modelId="{DF7DAE11-47F0-4795-8346-3A58B77A1EB6}" type="presOf" srcId="{56D13DBF-35EB-459B-814B-417A924A2DB7}" destId="{1575CD49-A54F-4D46-82EF-D5478D4AB572}" srcOrd="0" destOrd="0" presId="urn:microsoft.com/office/officeart/2005/8/layout/cycle8"/>
    <dgm:cxn modelId="{64D05E3B-3028-4820-BEB9-C9BC57C89395}" srcId="{A5DDC199-7273-404C-8586-FB7A89A99052}" destId="{391FD71A-1458-4AA0-AC0E-C60A4FED2744}" srcOrd="0" destOrd="0" parTransId="{83749A23-1BD0-4C81-B774-55D5F9AFA521}" sibTransId="{86BFEADE-2924-4BB9-B4F8-63ED3099A56F}"/>
    <dgm:cxn modelId="{692D943B-CE42-4BA7-9026-EB59B9E01A90}" type="presOf" srcId="{56D13DBF-35EB-459B-814B-417A924A2DB7}" destId="{44D1C7AB-AA0B-4569-95E0-92983582C116}" srcOrd="1" destOrd="0" presId="urn:microsoft.com/office/officeart/2005/8/layout/cycle8"/>
    <dgm:cxn modelId="{2F5C765C-1831-4346-B6FE-2C5C140D91B3}" type="presOf" srcId="{153D26A2-C464-4922-9913-62C35B0F8679}" destId="{335B62D6-B0F3-4861-9AF6-489B4AB4269B}" srcOrd="0" destOrd="0" presId="urn:microsoft.com/office/officeart/2005/8/layout/cycle8"/>
    <dgm:cxn modelId="{D6CA6061-A6E2-49CA-A67C-E6329CAEC066}" type="presOf" srcId="{391FD71A-1458-4AA0-AC0E-C60A4FED2744}" destId="{8841331F-817D-4A7D-BD43-3B2304DCBE1F}" srcOrd="1" destOrd="0" presId="urn:microsoft.com/office/officeart/2005/8/layout/cycle8"/>
    <dgm:cxn modelId="{CE0BB271-D4A5-40AB-BCCC-7E1B0D8C18D8}" type="presOf" srcId="{153D26A2-C464-4922-9913-62C35B0F8679}" destId="{D79D8411-109A-45F6-B814-478FC9E4F556}" srcOrd="1" destOrd="0" presId="urn:microsoft.com/office/officeart/2005/8/layout/cycle8"/>
    <dgm:cxn modelId="{CC3A258F-F7EF-495E-AC8F-FEA5D2EF2694}" srcId="{A5DDC199-7273-404C-8586-FB7A89A99052}" destId="{153D26A2-C464-4922-9913-62C35B0F8679}" srcOrd="2" destOrd="0" parTransId="{FED759A9-6E7A-43D9-A6A8-BB0D4FF7979C}" sibTransId="{C6EDAFB7-1E26-48D3-A625-08DB55C0954D}"/>
    <dgm:cxn modelId="{1613E6BE-A0F4-4B4B-A86A-E6598657634F}" srcId="{A5DDC199-7273-404C-8586-FB7A89A99052}" destId="{56D13DBF-35EB-459B-814B-417A924A2DB7}" srcOrd="1" destOrd="0" parTransId="{57528769-190A-4FE2-B9CE-5B0561B85C3D}" sibTransId="{66700329-2197-4D5E-A64A-1DAEF5F844CD}"/>
    <dgm:cxn modelId="{0B58B6D0-2D4E-499A-8CE7-1AFFCDCC628C}" type="presOf" srcId="{391FD71A-1458-4AA0-AC0E-C60A4FED2744}" destId="{4DCA516C-B879-4E3F-A888-62CC260E57F3}" srcOrd="0" destOrd="0" presId="urn:microsoft.com/office/officeart/2005/8/layout/cycle8"/>
    <dgm:cxn modelId="{1BC33EEF-7A10-43AC-BDC7-DA476096549C}" type="presOf" srcId="{A5DDC199-7273-404C-8586-FB7A89A99052}" destId="{4F1AE3F2-E2F8-4ED8-9EA9-660624004349}" srcOrd="0" destOrd="0" presId="urn:microsoft.com/office/officeart/2005/8/layout/cycle8"/>
    <dgm:cxn modelId="{0AF03191-2780-4B84-8C1E-4C29408B9272}" type="presParOf" srcId="{4F1AE3F2-E2F8-4ED8-9EA9-660624004349}" destId="{4DCA516C-B879-4E3F-A888-62CC260E57F3}" srcOrd="0" destOrd="0" presId="urn:microsoft.com/office/officeart/2005/8/layout/cycle8"/>
    <dgm:cxn modelId="{CE413159-A219-49DF-905C-CAA1D2FAFE29}" type="presParOf" srcId="{4F1AE3F2-E2F8-4ED8-9EA9-660624004349}" destId="{29D294FD-B848-4D9A-8231-07B3BC4961E4}" srcOrd="1" destOrd="0" presId="urn:microsoft.com/office/officeart/2005/8/layout/cycle8"/>
    <dgm:cxn modelId="{6C9418DF-194A-4FAC-8CC4-4B2185BD2BF1}" type="presParOf" srcId="{4F1AE3F2-E2F8-4ED8-9EA9-660624004349}" destId="{77CB9AA2-5BA2-4DAF-881C-5EFA1F5F1020}" srcOrd="2" destOrd="0" presId="urn:microsoft.com/office/officeart/2005/8/layout/cycle8"/>
    <dgm:cxn modelId="{16C453D0-98FA-482C-A888-5EC30E6975F3}" type="presParOf" srcId="{4F1AE3F2-E2F8-4ED8-9EA9-660624004349}" destId="{8841331F-817D-4A7D-BD43-3B2304DCBE1F}" srcOrd="3" destOrd="0" presId="urn:microsoft.com/office/officeart/2005/8/layout/cycle8"/>
    <dgm:cxn modelId="{AD9DF0AF-108B-4C58-B0C8-4179B9CC8F23}" type="presParOf" srcId="{4F1AE3F2-E2F8-4ED8-9EA9-660624004349}" destId="{1575CD49-A54F-4D46-82EF-D5478D4AB572}" srcOrd="4" destOrd="0" presId="urn:microsoft.com/office/officeart/2005/8/layout/cycle8"/>
    <dgm:cxn modelId="{B1F99A9E-824F-4DA2-8CE8-5697F4797342}" type="presParOf" srcId="{4F1AE3F2-E2F8-4ED8-9EA9-660624004349}" destId="{216D2B3C-EEC1-4A02-88C0-CF20446FC2E3}" srcOrd="5" destOrd="0" presId="urn:microsoft.com/office/officeart/2005/8/layout/cycle8"/>
    <dgm:cxn modelId="{1D47E366-C8AB-4B62-9A58-0775B4E8D2BD}" type="presParOf" srcId="{4F1AE3F2-E2F8-4ED8-9EA9-660624004349}" destId="{42753F7A-2D59-4967-BFC4-CE94EB8D529D}" srcOrd="6" destOrd="0" presId="urn:microsoft.com/office/officeart/2005/8/layout/cycle8"/>
    <dgm:cxn modelId="{BDC2734E-FEFE-47AC-AB50-B9E866C1FFD0}" type="presParOf" srcId="{4F1AE3F2-E2F8-4ED8-9EA9-660624004349}" destId="{44D1C7AB-AA0B-4569-95E0-92983582C116}" srcOrd="7" destOrd="0" presId="urn:microsoft.com/office/officeart/2005/8/layout/cycle8"/>
    <dgm:cxn modelId="{B9DCEDBA-9D8D-4729-AC2D-28DD2470912A}" type="presParOf" srcId="{4F1AE3F2-E2F8-4ED8-9EA9-660624004349}" destId="{335B62D6-B0F3-4861-9AF6-489B4AB4269B}" srcOrd="8" destOrd="0" presId="urn:microsoft.com/office/officeart/2005/8/layout/cycle8"/>
    <dgm:cxn modelId="{456E421B-B298-456A-8242-43A863BDD536}" type="presParOf" srcId="{4F1AE3F2-E2F8-4ED8-9EA9-660624004349}" destId="{101D5492-DF24-40A8-9B92-2C4CEA12B262}" srcOrd="9" destOrd="0" presId="urn:microsoft.com/office/officeart/2005/8/layout/cycle8"/>
    <dgm:cxn modelId="{C6621C59-1AB5-4E31-8F74-8426CDB49095}" type="presParOf" srcId="{4F1AE3F2-E2F8-4ED8-9EA9-660624004349}" destId="{2ADCA113-D579-4FA8-8E22-82513B463B0B}" srcOrd="10" destOrd="0" presId="urn:microsoft.com/office/officeart/2005/8/layout/cycle8"/>
    <dgm:cxn modelId="{D0566813-9D0D-4444-8FDF-ACAB19106E76}" type="presParOf" srcId="{4F1AE3F2-E2F8-4ED8-9EA9-660624004349}" destId="{D79D8411-109A-45F6-B814-478FC9E4F556}" srcOrd="11" destOrd="0" presId="urn:microsoft.com/office/officeart/2005/8/layout/cycle8"/>
    <dgm:cxn modelId="{100EF40D-A42D-426B-A5FD-5F338B5CA028}" type="presParOf" srcId="{4F1AE3F2-E2F8-4ED8-9EA9-660624004349}" destId="{85EBF23D-800E-4999-B7C5-46B5EE370BE8}" srcOrd="12" destOrd="0" presId="urn:microsoft.com/office/officeart/2005/8/layout/cycle8"/>
    <dgm:cxn modelId="{83154400-F12D-4A6B-B98A-127BD7841867}" type="presParOf" srcId="{4F1AE3F2-E2F8-4ED8-9EA9-660624004349}" destId="{54505292-A613-4594-B156-8A3A7700428E}" srcOrd="13" destOrd="0" presId="urn:microsoft.com/office/officeart/2005/8/layout/cycle8"/>
    <dgm:cxn modelId="{2CC33521-2646-48A8-BE88-E3F5BCE8C913}" type="presParOf" srcId="{4F1AE3F2-E2F8-4ED8-9EA9-660624004349}" destId="{A523E45E-A64B-4FFA-B989-CAA90307193E}"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A516C-B879-4E3F-A888-62CC260E57F3}">
      <dsp:nvSpPr>
        <dsp:cNvPr id="0" name=""/>
        <dsp:cNvSpPr/>
      </dsp:nvSpPr>
      <dsp:spPr>
        <a:xfrm>
          <a:off x="484272" y="128186"/>
          <a:ext cx="1656564" cy="1656564"/>
        </a:xfrm>
        <a:prstGeom prst="pie">
          <a:avLst>
            <a:gd name="adj1" fmla="val 16200000"/>
            <a:gd name="adj2" fmla="val 1800000"/>
          </a:avLst>
        </a:prstGeom>
        <a:solidFill>
          <a:srgbClr val="16468C">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 lastClr="FFFFFF"/>
              </a:solidFill>
              <a:latin typeface="Calibri"/>
              <a:ea typeface="+mn-ea"/>
              <a:cs typeface="+mn-cs"/>
            </a:rPr>
            <a:t>Plan</a:t>
          </a:r>
        </a:p>
      </dsp:txBody>
      <dsp:txXfrm>
        <a:off x="1443963" y="551422"/>
        <a:ext cx="418346" cy="348621"/>
      </dsp:txXfrm>
    </dsp:sp>
    <dsp:sp modelId="{1575CD49-A54F-4D46-82EF-D5478D4AB572}">
      <dsp:nvSpPr>
        <dsp:cNvPr id="0" name=""/>
        <dsp:cNvSpPr/>
      </dsp:nvSpPr>
      <dsp:spPr>
        <a:xfrm>
          <a:off x="450155" y="187349"/>
          <a:ext cx="1656564" cy="1656564"/>
        </a:xfrm>
        <a:prstGeom prst="pie">
          <a:avLst>
            <a:gd name="adj1" fmla="val 1800000"/>
            <a:gd name="adj2" fmla="val 9000000"/>
          </a:avLst>
        </a:prstGeom>
        <a:solidFill>
          <a:srgbClr val="16468C">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 lastClr="FFFFFF"/>
              </a:solidFill>
              <a:latin typeface="Calibri"/>
              <a:ea typeface="+mn-ea"/>
              <a:cs typeface="+mn-cs"/>
            </a:rPr>
            <a:t>Build</a:t>
          </a:r>
        </a:p>
      </dsp:txBody>
      <dsp:txXfrm>
        <a:off x="974538" y="1325682"/>
        <a:ext cx="627519" cy="306786"/>
      </dsp:txXfrm>
    </dsp:sp>
    <dsp:sp modelId="{335B62D6-B0F3-4861-9AF6-489B4AB4269B}">
      <dsp:nvSpPr>
        <dsp:cNvPr id="0" name=""/>
        <dsp:cNvSpPr/>
      </dsp:nvSpPr>
      <dsp:spPr>
        <a:xfrm>
          <a:off x="416037" y="128186"/>
          <a:ext cx="1656564" cy="1656564"/>
        </a:xfrm>
        <a:prstGeom prst="pie">
          <a:avLst>
            <a:gd name="adj1" fmla="val 9000000"/>
            <a:gd name="adj2" fmla="val 16200000"/>
          </a:avLst>
        </a:prstGeom>
        <a:solidFill>
          <a:srgbClr val="16468C">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 lastClr="FFFFFF"/>
              </a:solidFill>
              <a:latin typeface="Calibri"/>
              <a:ea typeface="+mn-ea"/>
              <a:cs typeface="+mn-cs"/>
            </a:rPr>
            <a:t>Test</a:t>
          </a:r>
        </a:p>
      </dsp:txBody>
      <dsp:txXfrm>
        <a:off x="694565" y="551422"/>
        <a:ext cx="418346" cy="348621"/>
      </dsp:txXfrm>
    </dsp:sp>
    <dsp:sp modelId="{85EBF23D-800E-4999-B7C5-46B5EE370BE8}">
      <dsp:nvSpPr>
        <dsp:cNvPr id="0" name=""/>
        <dsp:cNvSpPr/>
      </dsp:nvSpPr>
      <dsp:spPr>
        <a:xfrm>
          <a:off x="381859" y="25637"/>
          <a:ext cx="1861663" cy="1861663"/>
        </a:xfrm>
        <a:prstGeom prst="circularArrow">
          <a:avLst>
            <a:gd name="adj1" fmla="val 5085"/>
            <a:gd name="adj2" fmla="val 327528"/>
            <a:gd name="adj3" fmla="val 1472472"/>
            <a:gd name="adj4" fmla="val 16199432"/>
            <a:gd name="adj5" fmla="val 5932"/>
          </a:avLst>
        </a:prstGeom>
        <a:solidFill>
          <a:srgbClr val="16468C">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54505292-A613-4594-B156-8A3A7700428E}">
      <dsp:nvSpPr>
        <dsp:cNvPr id="0" name=""/>
        <dsp:cNvSpPr/>
      </dsp:nvSpPr>
      <dsp:spPr>
        <a:xfrm>
          <a:off x="347605" y="84695"/>
          <a:ext cx="1861663" cy="1861663"/>
        </a:xfrm>
        <a:prstGeom prst="circularArrow">
          <a:avLst>
            <a:gd name="adj1" fmla="val 5085"/>
            <a:gd name="adj2" fmla="val 327528"/>
            <a:gd name="adj3" fmla="val 8671970"/>
            <a:gd name="adj4" fmla="val 1800502"/>
            <a:gd name="adj5" fmla="val 5932"/>
          </a:avLst>
        </a:prstGeom>
        <a:solidFill>
          <a:srgbClr val="16468C">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A523E45E-A64B-4FFA-B989-CAA90307193E}">
      <dsp:nvSpPr>
        <dsp:cNvPr id="0" name=""/>
        <dsp:cNvSpPr/>
      </dsp:nvSpPr>
      <dsp:spPr>
        <a:xfrm>
          <a:off x="313351" y="25637"/>
          <a:ext cx="1861663" cy="1861663"/>
        </a:xfrm>
        <a:prstGeom prst="circularArrow">
          <a:avLst>
            <a:gd name="adj1" fmla="val 5085"/>
            <a:gd name="adj2" fmla="val 327528"/>
            <a:gd name="adj3" fmla="val 15873039"/>
            <a:gd name="adj4" fmla="val 9000000"/>
            <a:gd name="adj5" fmla="val 5932"/>
          </a:avLst>
        </a:prstGeom>
        <a:solidFill>
          <a:srgbClr val="16468C">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526710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380896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095764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smtClean="0"/>
              <a:t>1/14/2019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666102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83917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smtClean="0"/>
              <a:t>1/14/2019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55939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smtClean="0"/>
              <a:t>1/14/2019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63761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1/14/2019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175544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1/14/2019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778315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smtClean="0"/>
              <a:t>1/14/2019</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735736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smtClean="0"/>
              <a:t>1/14/2019</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633987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smtClean="0"/>
              <a:t>1/14/2019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98771776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ukashturka.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polleverywhere.com/multiple_choice_polls/IfslZsh4f5xJIzAy0a6fj" TargetMode="External"/><Relationship Id="rId2" Type="http://schemas.openxmlformats.org/officeDocument/2006/relationships/hyperlink" Target="https://pollev.com/shannoncross159?_ga=2.204798418.399288499.1546994638-1965411379.1546994638"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WaGILE</a:t>
            </a:r>
          </a:p>
        </p:txBody>
      </p:sp>
      <p:sp>
        <p:nvSpPr>
          <p:cNvPr id="3" name="Subtitle 2"/>
          <p:cNvSpPr>
            <a:spLocks noGrp="1"/>
          </p:cNvSpPr>
          <p:nvPr>
            <p:ph type="subTitle" idx="1"/>
          </p:nvPr>
        </p:nvSpPr>
        <p:spPr/>
        <p:txBody>
          <a:bodyPr/>
          <a:lstStyle/>
          <a:p>
            <a:r>
              <a:rPr lang="en-US" dirty="0"/>
              <a:t>Navigating the Waterfall Agile Swirl as a BA</a:t>
            </a:r>
          </a:p>
        </p:txBody>
      </p:sp>
    </p:spTree>
    <p:extLst>
      <p:ext uri="{BB962C8B-B14F-4D97-AF65-F5344CB8AC3E}">
        <p14:creationId xmlns:p14="http://schemas.microsoft.com/office/powerpoint/2010/main" val="1038630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ight Arrow 17"/>
          <p:cNvSpPr/>
          <p:nvPr/>
        </p:nvSpPr>
        <p:spPr>
          <a:xfrm>
            <a:off x="2442779" y="2006312"/>
            <a:ext cx="5834152" cy="2352674"/>
          </a:xfrm>
          <a:prstGeom prst="rightArrow">
            <a:avLst/>
          </a:prstGeom>
          <a:solidFill>
            <a:srgbClr val="16468C"/>
          </a:solidFill>
          <a:ln w="25400" cap="flat" cmpd="sng" algn="ctr">
            <a:solidFill>
              <a:srgbClr val="16468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9" name="Rectangle 18"/>
          <p:cNvSpPr/>
          <p:nvPr/>
        </p:nvSpPr>
        <p:spPr>
          <a:xfrm>
            <a:off x="2481956" y="3359400"/>
            <a:ext cx="4591050" cy="370936"/>
          </a:xfrm>
          <a:prstGeom prst="rect">
            <a:avLst/>
          </a:prstGeom>
          <a:solidFill>
            <a:sysClr val="window" lastClr="FFFFFF">
              <a:lumMod val="85000"/>
            </a:sysClr>
          </a:solidFill>
          <a:ln w="25400" cap="flat" cmpd="sng" algn="ctr">
            <a:solidFill>
              <a:srgbClr val="16468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 name="Rectangle 19"/>
          <p:cNvSpPr/>
          <p:nvPr/>
        </p:nvSpPr>
        <p:spPr>
          <a:xfrm>
            <a:off x="2567681" y="2987656"/>
            <a:ext cx="4419600" cy="370936"/>
          </a:xfrm>
          <a:prstGeom prst="rect">
            <a:avLst/>
          </a:prstGeom>
          <a:solidFill>
            <a:srgbClr val="16468C">
              <a:lumMod val="20000"/>
              <a:lumOff val="80000"/>
            </a:srgbClr>
          </a:solidFill>
          <a:ln w="25400" cap="flat" cmpd="sng" algn="ctr">
            <a:solidFill>
              <a:srgbClr val="16468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1" name="Rectangle 20"/>
          <p:cNvSpPr/>
          <p:nvPr/>
        </p:nvSpPr>
        <p:spPr>
          <a:xfrm>
            <a:off x="2754044" y="2608003"/>
            <a:ext cx="4048126" cy="370936"/>
          </a:xfrm>
          <a:prstGeom prst="rect">
            <a:avLst/>
          </a:prstGeom>
          <a:solidFill>
            <a:srgbClr val="CCFFCC"/>
          </a:solidFill>
          <a:ln w="25400" cap="flat" cmpd="sng" algn="ctr">
            <a:solidFill>
              <a:srgbClr val="16468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Arial" panose="020B0604020202020204" pitchFamily="34" charset="0"/>
                <a:ea typeface="+mn-ea"/>
                <a:cs typeface="+mn-cs"/>
              </a:rPr>
              <a:t>        </a:t>
            </a:r>
          </a:p>
        </p:txBody>
      </p:sp>
      <p:sp>
        <p:nvSpPr>
          <p:cNvPr id="22" name="TextBox 21"/>
          <p:cNvSpPr txBox="1"/>
          <p:nvPr/>
        </p:nvSpPr>
        <p:spPr>
          <a:xfrm>
            <a:off x="2367656" y="1663411"/>
            <a:ext cx="1737360" cy="2862072"/>
          </a:xfrm>
          <a:prstGeom prst="rect">
            <a:avLst/>
          </a:prstGeom>
          <a:noFill/>
          <a:ln w="38100">
            <a:solidFill>
              <a:srgbClr val="FF0000"/>
            </a:solidFill>
          </a:ln>
        </p:spPr>
        <p:txBody>
          <a:bodyPr wrap="square" rtlCol="0">
            <a:spAutoFit/>
          </a:bodyPr>
          <a:lstStyle/>
          <a:p>
            <a:pPr algn="ctr" defTabSz="914400"/>
            <a:r>
              <a:rPr lang="en-US" b="1" dirty="0">
                <a:solidFill>
                  <a:prstClr val="black"/>
                </a:solidFill>
                <a:latin typeface="Arial" panose="020B0604020202020204" pitchFamily="34" charset="0"/>
                <a:cs typeface="Arial" panose="020B0604020202020204" pitchFamily="34" charset="0"/>
              </a:rPr>
              <a:t>Current State</a:t>
            </a:r>
          </a:p>
          <a:p>
            <a:pPr defTabSz="914400"/>
            <a:endParaRPr lang="en-US" dirty="0">
              <a:solidFill>
                <a:prstClr val="black"/>
              </a:solidFill>
              <a:latin typeface="Calibri"/>
            </a:endParaRPr>
          </a:p>
          <a:p>
            <a:pPr defTabSz="914400"/>
            <a:endParaRPr lang="en-US" dirty="0">
              <a:solidFill>
                <a:prstClr val="black"/>
              </a:solidFill>
              <a:latin typeface="Calibri"/>
            </a:endParaRPr>
          </a:p>
          <a:p>
            <a:pPr defTabSz="914400"/>
            <a:endParaRPr lang="en-US" dirty="0">
              <a:solidFill>
                <a:prstClr val="black"/>
              </a:solidFill>
              <a:latin typeface="Calibri"/>
            </a:endParaRPr>
          </a:p>
          <a:p>
            <a:pPr defTabSz="914400"/>
            <a:endParaRPr lang="en-US" dirty="0">
              <a:solidFill>
                <a:prstClr val="black"/>
              </a:solidFill>
              <a:latin typeface="Calibri"/>
            </a:endParaRPr>
          </a:p>
          <a:p>
            <a:pPr defTabSz="914400"/>
            <a:endParaRPr lang="en-US" dirty="0">
              <a:solidFill>
                <a:prstClr val="black"/>
              </a:solidFill>
              <a:latin typeface="Calibri"/>
            </a:endParaRPr>
          </a:p>
          <a:p>
            <a:pPr defTabSz="914400"/>
            <a:endParaRPr lang="en-US" dirty="0">
              <a:solidFill>
                <a:prstClr val="black"/>
              </a:solidFill>
              <a:latin typeface="Calibri"/>
            </a:endParaRPr>
          </a:p>
          <a:p>
            <a:pPr defTabSz="914400"/>
            <a:endParaRPr lang="en-US" dirty="0">
              <a:solidFill>
                <a:prstClr val="black"/>
              </a:solidFill>
              <a:latin typeface="Calibri"/>
            </a:endParaRPr>
          </a:p>
        </p:txBody>
      </p:sp>
      <p:sp>
        <p:nvSpPr>
          <p:cNvPr id="23" name="TextBox 22"/>
          <p:cNvSpPr txBox="1"/>
          <p:nvPr/>
        </p:nvSpPr>
        <p:spPr>
          <a:xfrm>
            <a:off x="4283258" y="1670649"/>
            <a:ext cx="1737360" cy="2862072"/>
          </a:xfrm>
          <a:prstGeom prst="rect">
            <a:avLst/>
          </a:prstGeom>
          <a:noFill/>
          <a:ln w="38100">
            <a:solidFill>
              <a:srgbClr val="FDC82F"/>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Transition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24" name="TextBox 23"/>
          <p:cNvSpPr txBox="1"/>
          <p:nvPr/>
        </p:nvSpPr>
        <p:spPr>
          <a:xfrm>
            <a:off x="6175751" y="1663161"/>
            <a:ext cx="4663404" cy="2862322"/>
          </a:xfrm>
          <a:prstGeom prst="rect">
            <a:avLst/>
          </a:prstGeom>
          <a:noFill/>
          <a:ln w="38100">
            <a:solidFill>
              <a:srgbClr val="00B050"/>
            </a:solidFill>
          </a:ln>
        </p:spPr>
        <p:txBody>
          <a:bodyPr wrap="square" rtlCol="0">
            <a:spAutoFit/>
          </a:bodyPr>
          <a:lstStyle/>
          <a:p>
            <a:pPr algn="ctr" defTabSz="914400"/>
            <a:r>
              <a:rPr lang="en-US" b="1" dirty="0">
                <a:solidFill>
                  <a:prstClr val="black"/>
                </a:solidFill>
                <a:latin typeface="Arial" panose="020B0604020202020204" pitchFamily="34" charset="0"/>
                <a:cs typeface="Arial" panose="020B0604020202020204" pitchFamily="34" charset="0"/>
              </a:rPr>
              <a:t>Future State</a:t>
            </a:r>
          </a:p>
          <a:p>
            <a:pPr defTabSz="914400"/>
            <a:endParaRPr lang="en-US" dirty="0">
              <a:solidFill>
                <a:prstClr val="black"/>
              </a:solidFill>
              <a:latin typeface="Calibri"/>
            </a:endParaRPr>
          </a:p>
          <a:p>
            <a:pPr defTabSz="914400"/>
            <a:endParaRPr lang="en-US" dirty="0">
              <a:solidFill>
                <a:prstClr val="black"/>
              </a:solidFill>
              <a:latin typeface="Calibri"/>
            </a:endParaRPr>
          </a:p>
          <a:p>
            <a:pPr defTabSz="914400"/>
            <a:endParaRPr lang="en-US" dirty="0">
              <a:solidFill>
                <a:prstClr val="black"/>
              </a:solidFill>
              <a:latin typeface="Calibri"/>
            </a:endParaRPr>
          </a:p>
          <a:p>
            <a:pPr defTabSz="914400"/>
            <a:endParaRPr lang="en-US" dirty="0">
              <a:solidFill>
                <a:prstClr val="black"/>
              </a:solidFill>
              <a:latin typeface="Calibri"/>
            </a:endParaRPr>
          </a:p>
          <a:p>
            <a:pPr defTabSz="914400"/>
            <a:endParaRPr lang="en-US" dirty="0">
              <a:solidFill>
                <a:prstClr val="black"/>
              </a:solidFill>
              <a:latin typeface="Calibri"/>
            </a:endParaRPr>
          </a:p>
          <a:p>
            <a:pPr defTabSz="914400"/>
            <a:endParaRPr lang="en-US" dirty="0">
              <a:solidFill>
                <a:prstClr val="black"/>
              </a:solidFill>
              <a:latin typeface="Calibri"/>
            </a:endParaRPr>
          </a:p>
          <a:p>
            <a:pPr defTabSz="914400"/>
            <a:endParaRPr lang="en-US" dirty="0">
              <a:solidFill>
                <a:prstClr val="black"/>
              </a:solidFill>
              <a:latin typeface="Calibri"/>
            </a:endParaRPr>
          </a:p>
          <a:p>
            <a:pPr defTabSz="914400"/>
            <a:endParaRPr lang="en-US" dirty="0">
              <a:solidFill>
                <a:prstClr val="black"/>
              </a:solidFill>
              <a:latin typeface="Calibri"/>
            </a:endParaRPr>
          </a:p>
          <a:p>
            <a:pPr defTabSz="914400"/>
            <a:endParaRPr lang="en-US" dirty="0">
              <a:solidFill>
                <a:prstClr val="black"/>
              </a:solidFill>
              <a:latin typeface="Calibri"/>
            </a:endParaRPr>
          </a:p>
        </p:txBody>
      </p:sp>
      <p:sp>
        <p:nvSpPr>
          <p:cNvPr id="25" name="Diamond 24"/>
          <p:cNvSpPr/>
          <p:nvPr/>
        </p:nvSpPr>
        <p:spPr>
          <a:xfrm>
            <a:off x="8492231" y="2025362"/>
            <a:ext cx="2251674" cy="2209799"/>
          </a:xfrm>
          <a:prstGeom prst="diamond">
            <a:avLst/>
          </a:prstGeom>
          <a:noFill/>
          <a:ln w="25400" cap="flat" cmpd="sng" algn="ctr">
            <a:solidFill>
              <a:srgbClr val="16468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16468C"/>
              </a:solidFill>
              <a:effectLst/>
              <a:uLnTx/>
              <a:uFillTx/>
              <a:latin typeface="Calibri"/>
              <a:ea typeface="+mn-ea"/>
              <a:cs typeface="+mn-cs"/>
            </a:endParaRPr>
          </a:p>
        </p:txBody>
      </p:sp>
      <p:sp>
        <p:nvSpPr>
          <p:cNvPr id="28" name="TextBox 27"/>
          <p:cNvSpPr txBox="1"/>
          <p:nvPr/>
        </p:nvSpPr>
        <p:spPr>
          <a:xfrm>
            <a:off x="8760818" y="2909656"/>
            <a:ext cx="1714500" cy="369332"/>
          </a:xfrm>
          <a:prstGeom prst="rect">
            <a:avLst/>
          </a:prstGeom>
          <a:noFill/>
        </p:spPr>
        <p:txBody>
          <a:bodyPr wrap="square" rtlCol="0">
            <a:spAutoFit/>
          </a:bodyPr>
          <a:lstStyle/>
          <a:p>
            <a:pPr algn="ctr" defTabSz="914400"/>
            <a:r>
              <a:rPr lang="en-US" dirty="0">
                <a:solidFill>
                  <a:prstClr val="black"/>
                </a:solidFill>
                <a:latin typeface="Arial" panose="020B0604020202020204" pitchFamily="34" charset="0"/>
                <a:cs typeface="Arial" panose="020B0604020202020204" pitchFamily="34" charset="0"/>
              </a:rPr>
              <a:t>New Reality</a:t>
            </a:r>
          </a:p>
        </p:txBody>
      </p:sp>
      <p:sp>
        <p:nvSpPr>
          <p:cNvPr id="29" name="TextBox 28"/>
          <p:cNvSpPr txBox="1"/>
          <p:nvPr/>
        </p:nvSpPr>
        <p:spPr>
          <a:xfrm>
            <a:off x="3494463" y="3365850"/>
            <a:ext cx="2642235" cy="369332"/>
          </a:xfrm>
          <a:prstGeom prst="rect">
            <a:avLst/>
          </a:prstGeom>
          <a:noFill/>
        </p:spPr>
        <p:txBody>
          <a:bodyPr wrap="square" rtlCol="0">
            <a:spAutoFit/>
          </a:bodyPr>
          <a:lstStyle/>
          <a:p>
            <a:pPr algn="ctr" defTabSz="914400"/>
            <a:r>
              <a:rPr lang="en-US" b="1" dirty="0">
                <a:solidFill>
                  <a:prstClr val="black"/>
                </a:solidFill>
                <a:latin typeface="Arial" panose="020B0604020202020204" pitchFamily="34" charset="0"/>
                <a:cs typeface="Arial" panose="020B0604020202020204" pitchFamily="34" charset="0"/>
              </a:rPr>
              <a:t>Best Practices</a:t>
            </a:r>
          </a:p>
        </p:txBody>
      </p:sp>
      <p:sp>
        <p:nvSpPr>
          <p:cNvPr id="30" name="TextBox 29"/>
          <p:cNvSpPr txBox="1"/>
          <p:nvPr/>
        </p:nvSpPr>
        <p:spPr>
          <a:xfrm>
            <a:off x="3514466" y="2993220"/>
            <a:ext cx="2642235" cy="369332"/>
          </a:xfrm>
          <a:prstGeom prst="rect">
            <a:avLst/>
          </a:prstGeom>
          <a:noFill/>
        </p:spPr>
        <p:txBody>
          <a:bodyPr wrap="square" rtlCol="0">
            <a:spAutoFit/>
          </a:bodyPr>
          <a:lstStyle/>
          <a:p>
            <a:pPr algn="ctr" defTabSz="914400"/>
            <a:r>
              <a:rPr lang="en-US" b="1" dirty="0">
                <a:solidFill>
                  <a:prstClr val="black"/>
                </a:solidFill>
                <a:latin typeface="Arial" panose="020B0604020202020204" pitchFamily="34" charset="0"/>
                <a:cs typeface="Arial" panose="020B0604020202020204" pitchFamily="34" charset="0"/>
              </a:rPr>
              <a:t>Strategy</a:t>
            </a:r>
          </a:p>
        </p:txBody>
      </p:sp>
      <p:sp>
        <p:nvSpPr>
          <p:cNvPr id="31" name="TextBox 30"/>
          <p:cNvSpPr txBox="1"/>
          <p:nvPr/>
        </p:nvSpPr>
        <p:spPr>
          <a:xfrm>
            <a:off x="2854508" y="2608003"/>
            <a:ext cx="3790411" cy="369332"/>
          </a:xfrm>
          <a:prstGeom prst="rect">
            <a:avLst/>
          </a:prstGeom>
          <a:noFill/>
        </p:spPr>
        <p:txBody>
          <a:bodyPr wrap="square" rtlCol="0">
            <a:spAutoFit/>
          </a:bodyPr>
          <a:lstStyle/>
          <a:p>
            <a:pPr algn="ctr" defTabSz="914400"/>
            <a:r>
              <a:rPr lang="en-US" b="1" dirty="0">
                <a:solidFill>
                  <a:prstClr val="black"/>
                </a:solidFill>
                <a:latin typeface="Arial" panose="020B0604020202020204" pitchFamily="34" charset="0"/>
                <a:cs typeface="Arial" panose="020B0604020202020204" pitchFamily="34" charset="0"/>
              </a:rPr>
              <a:t>Plan/Tactics     Emergent Change</a:t>
            </a:r>
          </a:p>
        </p:txBody>
      </p:sp>
      <p:sp>
        <p:nvSpPr>
          <p:cNvPr id="16" name="Title 1"/>
          <p:cNvSpPr>
            <a:spLocks noGrp="1"/>
          </p:cNvSpPr>
          <p:nvPr>
            <p:ph type="ctrTitle"/>
          </p:nvPr>
        </p:nvSpPr>
        <p:spPr>
          <a:xfrm>
            <a:off x="495572" y="424244"/>
            <a:ext cx="3057253" cy="499681"/>
          </a:xfrm>
        </p:spPr>
        <p:txBody>
          <a:bodyPr>
            <a:normAutofit fontScale="90000"/>
          </a:bodyPr>
          <a:lstStyle/>
          <a:p>
            <a:r>
              <a:rPr lang="en-US" dirty="0"/>
              <a:t>OCM</a:t>
            </a:r>
          </a:p>
        </p:txBody>
      </p:sp>
      <p:sp>
        <p:nvSpPr>
          <p:cNvPr id="2" name="TextBox 1"/>
          <p:cNvSpPr txBox="1"/>
          <p:nvPr/>
        </p:nvSpPr>
        <p:spPr>
          <a:xfrm>
            <a:off x="480628" y="1088571"/>
            <a:ext cx="4796766" cy="400110"/>
          </a:xfrm>
          <a:prstGeom prst="rect">
            <a:avLst/>
          </a:prstGeom>
          <a:noFill/>
        </p:spPr>
        <p:txBody>
          <a:bodyPr wrap="square" rtlCol="0">
            <a:spAutoFit/>
          </a:bodyPr>
          <a:lstStyle/>
          <a:p>
            <a:r>
              <a:rPr lang="en-US" sz="2000" b="1" dirty="0"/>
              <a:t>Organizational Change Management</a:t>
            </a:r>
          </a:p>
        </p:txBody>
      </p:sp>
      <p:sp>
        <p:nvSpPr>
          <p:cNvPr id="3" name="TextBox 2"/>
          <p:cNvSpPr txBox="1"/>
          <p:nvPr/>
        </p:nvSpPr>
        <p:spPr>
          <a:xfrm>
            <a:off x="129281" y="4512129"/>
            <a:ext cx="4252219" cy="2308324"/>
          </a:xfrm>
          <a:prstGeom prst="rect">
            <a:avLst/>
          </a:prstGeom>
          <a:noFill/>
        </p:spPr>
        <p:txBody>
          <a:bodyPr wrap="square" rtlCol="0">
            <a:spAutoFit/>
          </a:bodyPr>
          <a:lstStyle/>
          <a:p>
            <a:r>
              <a:rPr lang="en-US" b="1" dirty="0"/>
              <a:t>Tools: </a:t>
            </a:r>
          </a:p>
          <a:p>
            <a:r>
              <a:rPr lang="en-US" dirty="0"/>
              <a:t>Stakeholder matrix/register and personas</a:t>
            </a:r>
          </a:p>
          <a:p>
            <a:r>
              <a:rPr lang="en-US" dirty="0"/>
              <a:t>Roadmaps with milestones/deadlines</a:t>
            </a:r>
          </a:p>
          <a:p>
            <a:r>
              <a:rPr lang="en-US" dirty="0"/>
              <a:t>Benchmarking </a:t>
            </a:r>
          </a:p>
          <a:p>
            <a:r>
              <a:rPr lang="en-US" dirty="0"/>
              <a:t>Surveys and feedback loops</a:t>
            </a:r>
          </a:p>
          <a:p>
            <a:r>
              <a:rPr lang="en-US" dirty="0"/>
              <a:t>Agreement on change and risk thresholds</a:t>
            </a:r>
          </a:p>
          <a:p>
            <a:r>
              <a:rPr lang="en-US" dirty="0"/>
              <a:t>Kanban board</a:t>
            </a:r>
          </a:p>
          <a:p>
            <a:r>
              <a:rPr lang="en-US" dirty="0"/>
              <a:t>Communication plans</a:t>
            </a:r>
          </a:p>
        </p:txBody>
      </p:sp>
    </p:spTree>
    <p:extLst>
      <p:ext uri="{BB962C8B-B14F-4D97-AF65-F5344CB8AC3E}">
        <p14:creationId xmlns:p14="http://schemas.microsoft.com/office/powerpoint/2010/main" val="4203419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ctrTitle"/>
          </p:nvPr>
        </p:nvSpPr>
        <p:spPr>
          <a:xfrm>
            <a:off x="495572" y="424244"/>
            <a:ext cx="3057253" cy="499681"/>
          </a:xfrm>
        </p:spPr>
        <p:txBody>
          <a:bodyPr>
            <a:normAutofit fontScale="90000"/>
          </a:bodyPr>
          <a:lstStyle/>
          <a:p>
            <a:r>
              <a:rPr lang="en-US" dirty="0"/>
              <a:t>PR</a:t>
            </a:r>
          </a:p>
        </p:txBody>
      </p:sp>
      <p:sp>
        <p:nvSpPr>
          <p:cNvPr id="2" name="TextBox 1"/>
          <p:cNvSpPr txBox="1"/>
          <p:nvPr/>
        </p:nvSpPr>
        <p:spPr>
          <a:xfrm>
            <a:off x="480628" y="1088571"/>
            <a:ext cx="4796766" cy="400110"/>
          </a:xfrm>
          <a:prstGeom prst="rect">
            <a:avLst/>
          </a:prstGeom>
          <a:noFill/>
        </p:spPr>
        <p:txBody>
          <a:bodyPr wrap="square" rtlCol="0">
            <a:spAutoFit/>
          </a:bodyPr>
          <a:lstStyle/>
          <a:p>
            <a:r>
              <a:rPr lang="en-US" sz="2000" b="1" dirty="0"/>
              <a:t>Public Relations and Marketing</a:t>
            </a:r>
          </a:p>
        </p:txBody>
      </p:sp>
      <p:sp>
        <p:nvSpPr>
          <p:cNvPr id="3" name="TextBox 2"/>
          <p:cNvSpPr txBox="1"/>
          <p:nvPr/>
        </p:nvSpPr>
        <p:spPr>
          <a:xfrm>
            <a:off x="129281" y="4340679"/>
            <a:ext cx="7414519" cy="2308324"/>
          </a:xfrm>
          <a:prstGeom prst="rect">
            <a:avLst/>
          </a:prstGeom>
          <a:noFill/>
        </p:spPr>
        <p:txBody>
          <a:bodyPr wrap="square" rtlCol="0">
            <a:spAutoFit/>
          </a:bodyPr>
          <a:lstStyle/>
          <a:p>
            <a:r>
              <a:rPr lang="en-US" b="1" dirty="0"/>
              <a:t>Tools: </a:t>
            </a:r>
          </a:p>
          <a:p>
            <a:r>
              <a:rPr lang="en-US" dirty="0"/>
              <a:t>Sprints</a:t>
            </a:r>
          </a:p>
          <a:p>
            <a:r>
              <a:rPr lang="en-US" dirty="0"/>
              <a:t>Roadmaps with milestones/deadlines</a:t>
            </a:r>
          </a:p>
          <a:p>
            <a:r>
              <a:rPr lang="en-US" dirty="0"/>
              <a:t>Wireframes </a:t>
            </a:r>
          </a:p>
          <a:p>
            <a:r>
              <a:rPr lang="en-US" dirty="0"/>
              <a:t>Surveys and customer driven development</a:t>
            </a:r>
          </a:p>
          <a:p>
            <a:r>
              <a:rPr lang="en-US" dirty="0"/>
              <a:t>Agreement on change and risk thresholds</a:t>
            </a:r>
          </a:p>
          <a:p>
            <a:r>
              <a:rPr lang="en-US" dirty="0"/>
              <a:t>Budget</a:t>
            </a:r>
          </a:p>
          <a:p>
            <a:r>
              <a:rPr lang="en-US" dirty="0"/>
              <a:t>Responsive communication plans to customers </a:t>
            </a:r>
          </a:p>
        </p:txBody>
      </p:sp>
      <p:sp>
        <p:nvSpPr>
          <p:cNvPr id="4" name="Rounded Rectangle 3"/>
          <p:cNvSpPr/>
          <p:nvPr/>
        </p:nvSpPr>
        <p:spPr>
          <a:xfrm>
            <a:off x="1952625" y="1895475"/>
            <a:ext cx="1038225" cy="304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2" name="Rounded Rectangle 31"/>
          <p:cNvSpPr/>
          <p:nvPr/>
        </p:nvSpPr>
        <p:spPr>
          <a:xfrm>
            <a:off x="3724275" y="2931009"/>
            <a:ext cx="2333625" cy="304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3" name="Rounded Rectangle 32"/>
          <p:cNvSpPr/>
          <p:nvPr/>
        </p:nvSpPr>
        <p:spPr>
          <a:xfrm>
            <a:off x="6057900" y="3946155"/>
            <a:ext cx="2752725" cy="304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nvGrpSpPr>
          <p:cNvPr id="8" name="Group 7"/>
          <p:cNvGrpSpPr/>
          <p:nvPr/>
        </p:nvGrpSpPr>
        <p:grpSpPr>
          <a:xfrm>
            <a:off x="1952625" y="2217736"/>
            <a:ext cx="460337" cy="302475"/>
            <a:chOff x="8729662" y="1228214"/>
            <a:chExt cx="2401136" cy="1639321"/>
          </a:xfrm>
        </p:grpSpPr>
        <p:pic>
          <p:nvPicPr>
            <p:cNvPr id="6" name="Picture 5"/>
            <p:cNvPicPr>
              <a:picLocks noChangeAspect="1"/>
            </p:cNvPicPr>
            <p:nvPr/>
          </p:nvPicPr>
          <p:blipFill>
            <a:blip r:embed="rId2"/>
            <a:stretch>
              <a:fillRect/>
            </a:stretch>
          </p:blipFill>
          <p:spPr>
            <a:xfrm>
              <a:off x="8729662" y="1228214"/>
              <a:ext cx="2401136" cy="1639321"/>
            </a:xfrm>
            <a:prstGeom prst="rect">
              <a:avLst/>
            </a:prstGeom>
          </p:spPr>
        </p:pic>
        <p:sp>
          <p:nvSpPr>
            <p:cNvPr id="7" name="Rectangle 6"/>
            <p:cNvSpPr/>
            <p:nvPr/>
          </p:nvSpPr>
          <p:spPr>
            <a:xfrm>
              <a:off x="9258300" y="1895475"/>
              <a:ext cx="695325" cy="231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2452797" y="2217736"/>
            <a:ext cx="460337" cy="302475"/>
            <a:chOff x="8729662" y="1228214"/>
            <a:chExt cx="2401136" cy="1639321"/>
          </a:xfrm>
        </p:grpSpPr>
        <p:pic>
          <p:nvPicPr>
            <p:cNvPr id="35" name="Picture 34"/>
            <p:cNvPicPr>
              <a:picLocks noChangeAspect="1"/>
            </p:cNvPicPr>
            <p:nvPr/>
          </p:nvPicPr>
          <p:blipFill>
            <a:blip r:embed="rId2"/>
            <a:stretch>
              <a:fillRect/>
            </a:stretch>
          </p:blipFill>
          <p:spPr>
            <a:xfrm>
              <a:off x="8729662" y="1228214"/>
              <a:ext cx="2401136" cy="1639321"/>
            </a:xfrm>
            <a:prstGeom prst="rect">
              <a:avLst/>
            </a:prstGeom>
          </p:spPr>
        </p:pic>
        <p:sp>
          <p:nvSpPr>
            <p:cNvPr id="36" name="Rectangle 35"/>
            <p:cNvSpPr/>
            <p:nvPr/>
          </p:nvSpPr>
          <p:spPr>
            <a:xfrm>
              <a:off x="9258300" y="1895475"/>
              <a:ext cx="695325" cy="231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p:cNvGrpSpPr/>
          <p:nvPr/>
        </p:nvGrpSpPr>
        <p:grpSpPr>
          <a:xfrm>
            <a:off x="5057775" y="3254324"/>
            <a:ext cx="460337" cy="302475"/>
            <a:chOff x="8729662" y="1228214"/>
            <a:chExt cx="2401136" cy="1639321"/>
          </a:xfrm>
        </p:grpSpPr>
        <p:pic>
          <p:nvPicPr>
            <p:cNvPr id="38" name="Picture 37"/>
            <p:cNvPicPr>
              <a:picLocks noChangeAspect="1"/>
            </p:cNvPicPr>
            <p:nvPr/>
          </p:nvPicPr>
          <p:blipFill>
            <a:blip r:embed="rId2"/>
            <a:stretch>
              <a:fillRect/>
            </a:stretch>
          </p:blipFill>
          <p:spPr>
            <a:xfrm>
              <a:off x="8729662" y="1228214"/>
              <a:ext cx="2401136" cy="1639321"/>
            </a:xfrm>
            <a:prstGeom prst="rect">
              <a:avLst/>
            </a:prstGeom>
          </p:spPr>
        </p:pic>
        <p:sp>
          <p:nvSpPr>
            <p:cNvPr id="39" name="Rectangle 38"/>
            <p:cNvSpPr/>
            <p:nvPr/>
          </p:nvSpPr>
          <p:spPr>
            <a:xfrm>
              <a:off x="9258300" y="1895475"/>
              <a:ext cx="695325" cy="231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p:cNvGrpSpPr/>
          <p:nvPr/>
        </p:nvGrpSpPr>
        <p:grpSpPr>
          <a:xfrm>
            <a:off x="5556212" y="3268880"/>
            <a:ext cx="460337" cy="302475"/>
            <a:chOff x="8729662" y="1228214"/>
            <a:chExt cx="2401136" cy="1639321"/>
          </a:xfrm>
        </p:grpSpPr>
        <p:pic>
          <p:nvPicPr>
            <p:cNvPr id="41" name="Picture 40"/>
            <p:cNvPicPr>
              <a:picLocks noChangeAspect="1"/>
            </p:cNvPicPr>
            <p:nvPr/>
          </p:nvPicPr>
          <p:blipFill>
            <a:blip r:embed="rId2"/>
            <a:stretch>
              <a:fillRect/>
            </a:stretch>
          </p:blipFill>
          <p:spPr>
            <a:xfrm>
              <a:off x="8729662" y="1228214"/>
              <a:ext cx="2401136" cy="1639321"/>
            </a:xfrm>
            <a:prstGeom prst="rect">
              <a:avLst/>
            </a:prstGeom>
          </p:spPr>
        </p:pic>
        <p:sp>
          <p:nvSpPr>
            <p:cNvPr id="42" name="Rectangle 41"/>
            <p:cNvSpPr/>
            <p:nvPr/>
          </p:nvSpPr>
          <p:spPr>
            <a:xfrm>
              <a:off x="9258300" y="1895475"/>
              <a:ext cx="695325" cy="231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973925" y="4277166"/>
            <a:ext cx="460337" cy="302475"/>
            <a:chOff x="8729662" y="1228214"/>
            <a:chExt cx="2401136" cy="1639321"/>
          </a:xfrm>
        </p:grpSpPr>
        <p:pic>
          <p:nvPicPr>
            <p:cNvPr id="44" name="Picture 43"/>
            <p:cNvPicPr>
              <a:picLocks noChangeAspect="1"/>
            </p:cNvPicPr>
            <p:nvPr/>
          </p:nvPicPr>
          <p:blipFill>
            <a:blip r:embed="rId2"/>
            <a:stretch>
              <a:fillRect/>
            </a:stretch>
          </p:blipFill>
          <p:spPr>
            <a:xfrm>
              <a:off x="8729662" y="1228214"/>
              <a:ext cx="2401136" cy="1639321"/>
            </a:xfrm>
            <a:prstGeom prst="rect">
              <a:avLst/>
            </a:prstGeom>
          </p:spPr>
        </p:pic>
        <p:sp>
          <p:nvSpPr>
            <p:cNvPr id="45" name="Rectangle 44"/>
            <p:cNvSpPr/>
            <p:nvPr/>
          </p:nvSpPr>
          <p:spPr>
            <a:xfrm>
              <a:off x="9258300" y="1895475"/>
              <a:ext cx="695325" cy="231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453312" y="4279530"/>
            <a:ext cx="460337" cy="302475"/>
            <a:chOff x="8729662" y="1228214"/>
            <a:chExt cx="2401136" cy="1639321"/>
          </a:xfrm>
        </p:grpSpPr>
        <p:pic>
          <p:nvPicPr>
            <p:cNvPr id="47" name="Picture 46"/>
            <p:cNvPicPr>
              <a:picLocks noChangeAspect="1"/>
            </p:cNvPicPr>
            <p:nvPr/>
          </p:nvPicPr>
          <p:blipFill>
            <a:blip r:embed="rId2"/>
            <a:stretch>
              <a:fillRect/>
            </a:stretch>
          </p:blipFill>
          <p:spPr>
            <a:xfrm>
              <a:off x="8729662" y="1228214"/>
              <a:ext cx="2401136" cy="1639321"/>
            </a:xfrm>
            <a:prstGeom prst="rect">
              <a:avLst/>
            </a:prstGeom>
          </p:spPr>
        </p:pic>
        <p:sp>
          <p:nvSpPr>
            <p:cNvPr id="48" name="Rectangle 47"/>
            <p:cNvSpPr/>
            <p:nvPr/>
          </p:nvSpPr>
          <p:spPr>
            <a:xfrm>
              <a:off x="9258300" y="1895475"/>
              <a:ext cx="695325" cy="231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p:cNvGrpSpPr/>
          <p:nvPr/>
        </p:nvGrpSpPr>
        <p:grpSpPr>
          <a:xfrm>
            <a:off x="7932699" y="4277165"/>
            <a:ext cx="460337" cy="302475"/>
            <a:chOff x="8729662" y="1228214"/>
            <a:chExt cx="2401136" cy="1639321"/>
          </a:xfrm>
        </p:grpSpPr>
        <p:pic>
          <p:nvPicPr>
            <p:cNvPr id="50" name="Picture 49"/>
            <p:cNvPicPr>
              <a:picLocks noChangeAspect="1"/>
            </p:cNvPicPr>
            <p:nvPr/>
          </p:nvPicPr>
          <p:blipFill>
            <a:blip r:embed="rId2"/>
            <a:stretch>
              <a:fillRect/>
            </a:stretch>
          </p:blipFill>
          <p:spPr>
            <a:xfrm>
              <a:off x="8729662" y="1228214"/>
              <a:ext cx="2401136" cy="1639321"/>
            </a:xfrm>
            <a:prstGeom prst="rect">
              <a:avLst/>
            </a:prstGeom>
          </p:spPr>
        </p:pic>
        <p:sp>
          <p:nvSpPr>
            <p:cNvPr id="51" name="Rectangle 50"/>
            <p:cNvSpPr/>
            <p:nvPr/>
          </p:nvSpPr>
          <p:spPr>
            <a:xfrm>
              <a:off x="9258300" y="1895475"/>
              <a:ext cx="695325" cy="231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Diamond 8"/>
          <p:cNvSpPr/>
          <p:nvPr/>
        </p:nvSpPr>
        <p:spPr>
          <a:xfrm>
            <a:off x="3124200" y="2586886"/>
            <a:ext cx="304800" cy="304800"/>
          </a:xfrm>
          <a:prstGeom prst="diamon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2" name="Diamond 51"/>
          <p:cNvSpPr/>
          <p:nvPr/>
        </p:nvSpPr>
        <p:spPr>
          <a:xfrm>
            <a:off x="9175712" y="4442959"/>
            <a:ext cx="304800" cy="304800"/>
          </a:xfrm>
          <a:prstGeom prst="diamon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394736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ctrTitle"/>
          </p:nvPr>
        </p:nvSpPr>
        <p:spPr>
          <a:xfrm>
            <a:off x="495572" y="424244"/>
            <a:ext cx="3057253" cy="499681"/>
          </a:xfrm>
        </p:spPr>
        <p:txBody>
          <a:bodyPr>
            <a:normAutofit fontScale="90000"/>
          </a:bodyPr>
          <a:lstStyle/>
          <a:p>
            <a:r>
              <a:rPr lang="en-US" dirty="0"/>
              <a:t>S/U</a:t>
            </a:r>
          </a:p>
        </p:txBody>
      </p:sp>
      <p:sp>
        <p:nvSpPr>
          <p:cNvPr id="2" name="TextBox 1"/>
          <p:cNvSpPr txBox="1"/>
          <p:nvPr/>
        </p:nvSpPr>
        <p:spPr>
          <a:xfrm>
            <a:off x="375853" y="1070142"/>
            <a:ext cx="4796766" cy="400110"/>
          </a:xfrm>
          <a:prstGeom prst="rect">
            <a:avLst/>
          </a:prstGeom>
          <a:noFill/>
        </p:spPr>
        <p:txBody>
          <a:bodyPr wrap="square" rtlCol="0">
            <a:spAutoFit/>
          </a:bodyPr>
          <a:lstStyle/>
          <a:p>
            <a:r>
              <a:rPr lang="en-US" sz="2000" b="1" dirty="0"/>
              <a:t>Startups</a:t>
            </a:r>
          </a:p>
        </p:txBody>
      </p:sp>
      <p:sp>
        <p:nvSpPr>
          <p:cNvPr id="3" name="TextBox 2"/>
          <p:cNvSpPr txBox="1"/>
          <p:nvPr/>
        </p:nvSpPr>
        <p:spPr>
          <a:xfrm>
            <a:off x="205481" y="2016579"/>
            <a:ext cx="6623944" cy="3970318"/>
          </a:xfrm>
          <a:prstGeom prst="rect">
            <a:avLst/>
          </a:prstGeom>
          <a:noFill/>
        </p:spPr>
        <p:txBody>
          <a:bodyPr wrap="square" rtlCol="0">
            <a:spAutoFit/>
          </a:bodyPr>
          <a:lstStyle/>
          <a:p>
            <a:r>
              <a:rPr lang="en-US" b="1" dirty="0"/>
              <a:t>Tools: </a:t>
            </a:r>
          </a:p>
          <a:p>
            <a:r>
              <a:rPr lang="en-US" dirty="0"/>
              <a:t>Business architecture and process mapping (Business Model Canvas)</a:t>
            </a:r>
          </a:p>
          <a:p>
            <a:r>
              <a:rPr lang="en-US" dirty="0"/>
              <a:t>Industry knowledge</a:t>
            </a:r>
          </a:p>
          <a:p>
            <a:r>
              <a:rPr lang="en-US" dirty="0"/>
              <a:t>SLAs and OLAs</a:t>
            </a:r>
          </a:p>
          <a:p>
            <a:r>
              <a:rPr lang="en-US" dirty="0"/>
              <a:t>Rapid customer feedback</a:t>
            </a:r>
          </a:p>
          <a:p>
            <a:r>
              <a:rPr lang="en-US" dirty="0"/>
              <a:t>Use cases and workflow mapping</a:t>
            </a:r>
          </a:p>
          <a:p>
            <a:r>
              <a:rPr lang="en-US" dirty="0"/>
              <a:t>Agreement on change and risk thresholds</a:t>
            </a:r>
          </a:p>
          <a:p>
            <a:r>
              <a:rPr lang="en-US" dirty="0"/>
              <a:t>Stakeholder management</a:t>
            </a:r>
          </a:p>
          <a:p>
            <a:r>
              <a:rPr lang="en-US" dirty="0"/>
              <a:t>Business cases</a:t>
            </a:r>
          </a:p>
          <a:p>
            <a:r>
              <a:rPr lang="en-US" dirty="0"/>
              <a:t>Prioritization</a:t>
            </a:r>
          </a:p>
          <a:p>
            <a:r>
              <a:rPr lang="en-US" dirty="0"/>
              <a:t>Organizational models</a:t>
            </a:r>
          </a:p>
          <a:p>
            <a:r>
              <a:rPr lang="en-US" dirty="0"/>
              <a:t>Systems thinking</a:t>
            </a:r>
          </a:p>
          <a:p>
            <a:r>
              <a:rPr lang="en-US" dirty="0"/>
              <a:t>Kanban</a:t>
            </a:r>
          </a:p>
          <a:p>
            <a:r>
              <a:rPr lang="en-US" dirty="0"/>
              <a:t>Scrum</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1534" y="210608"/>
            <a:ext cx="2875866" cy="2347645"/>
          </a:xfrm>
          <a:prstGeom prst="rect">
            <a:avLst/>
          </a:prstGeom>
        </p:spPr>
      </p:pic>
      <p:grpSp>
        <p:nvGrpSpPr>
          <p:cNvPr id="7" name="Group 6"/>
          <p:cNvGrpSpPr/>
          <p:nvPr/>
        </p:nvGrpSpPr>
        <p:grpSpPr>
          <a:xfrm>
            <a:off x="5251570" y="2960112"/>
            <a:ext cx="6379376" cy="3650750"/>
            <a:chOff x="5251570" y="2960112"/>
            <a:chExt cx="6379376" cy="365075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1570" y="2960112"/>
              <a:ext cx="6379376" cy="3650750"/>
            </a:xfrm>
            <a:prstGeom prst="rect">
              <a:avLst/>
            </a:prstGeom>
          </p:spPr>
        </p:pic>
        <p:sp>
          <p:nvSpPr>
            <p:cNvPr id="5" name="Rectangle 4"/>
            <p:cNvSpPr/>
            <p:nvPr/>
          </p:nvSpPr>
          <p:spPr>
            <a:xfrm>
              <a:off x="5681133" y="3335867"/>
              <a:ext cx="3623734" cy="194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0888133" y="6231467"/>
              <a:ext cx="177800" cy="1608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13123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ctrTitle"/>
          </p:nvPr>
        </p:nvSpPr>
        <p:spPr>
          <a:xfrm>
            <a:off x="495572" y="424244"/>
            <a:ext cx="3057253" cy="499681"/>
          </a:xfrm>
        </p:spPr>
        <p:txBody>
          <a:bodyPr>
            <a:normAutofit fontScale="90000"/>
          </a:bodyPr>
          <a:lstStyle/>
          <a:p>
            <a:r>
              <a:rPr lang="en-US" dirty="0"/>
              <a:t>SVCS</a:t>
            </a:r>
          </a:p>
        </p:txBody>
      </p:sp>
      <p:sp>
        <p:nvSpPr>
          <p:cNvPr id="2" name="TextBox 1"/>
          <p:cNvSpPr txBox="1"/>
          <p:nvPr/>
        </p:nvSpPr>
        <p:spPr>
          <a:xfrm>
            <a:off x="375853" y="1070142"/>
            <a:ext cx="4796766" cy="400110"/>
          </a:xfrm>
          <a:prstGeom prst="rect">
            <a:avLst/>
          </a:prstGeom>
          <a:noFill/>
        </p:spPr>
        <p:txBody>
          <a:bodyPr wrap="square" rtlCol="0">
            <a:spAutoFit/>
          </a:bodyPr>
          <a:lstStyle/>
          <a:p>
            <a:r>
              <a:rPr lang="en-US" sz="2000" b="1" dirty="0"/>
              <a:t>Services (Custom Solutions)</a:t>
            </a:r>
          </a:p>
        </p:txBody>
      </p:sp>
      <p:sp>
        <p:nvSpPr>
          <p:cNvPr id="3" name="TextBox 2"/>
          <p:cNvSpPr txBox="1"/>
          <p:nvPr/>
        </p:nvSpPr>
        <p:spPr>
          <a:xfrm>
            <a:off x="266254" y="1855713"/>
            <a:ext cx="6623944" cy="3416320"/>
          </a:xfrm>
          <a:prstGeom prst="rect">
            <a:avLst/>
          </a:prstGeom>
          <a:noFill/>
        </p:spPr>
        <p:txBody>
          <a:bodyPr wrap="square" rtlCol="0">
            <a:spAutoFit/>
          </a:bodyPr>
          <a:lstStyle/>
          <a:p>
            <a:r>
              <a:rPr lang="en-US" b="1" dirty="0"/>
              <a:t>Tools: </a:t>
            </a:r>
          </a:p>
          <a:p>
            <a:r>
              <a:rPr lang="en-US" dirty="0"/>
              <a:t>Industry knowledge</a:t>
            </a:r>
          </a:p>
          <a:p>
            <a:r>
              <a:rPr lang="en-US" dirty="0"/>
              <a:t>SLAs and OLAs</a:t>
            </a:r>
          </a:p>
          <a:p>
            <a:r>
              <a:rPr lang="en-US" dirty="0"/>
              <a:t>Interviews</a:t>
            </a:r>
          </a:p>
          <a:p>
            <a:r>
              <a:rPr lang="en-US" dirty="0"/>
              <a:t>Process Analysis</a:t>
            </a:r>
          </a:p>
          <a:p>
            <a:r>
              <a:rPr lang="en-US" dirty="0"/>
              <a:t>Workshops</a:t>
            </a:r>
          </a:p>
          <a:p>
            <a:r>
              <a:rPr lang="en-US" dirty="0"/>
              <a:t>Rapid customer feedback</a:t>
            </a:r>
          </a:p>
          <a:p>
            <a:r>
              <a:rPr lang="en-US" dirty="0"/>
              <a:t>Acceptance criteria </a:t>
            </a:r>
          </a:p>
          <a:p>
            <a:r>
              <a:rPr lang="en-US" dirty="0"/>
              <a:t>Agreement on change and risk thresholds</a:t>
            </a:r>
          </a:p>
          <a:p>
            <a:r>
              <a:rPr lang="en-US" dirty="0"/>
              <a:t>Stakeholder management</a:t>
            </a:r>
          </a:p>
          <a:p>
            <a:r>
              <a:rPr lang="en-US" dirty="0"/>
              <a:t>Systems thinking</a:t>
            </a:r>
          </a:p>
          <a:p>
            <a:r>
              <a:rPr lang="en-US" dirty="0"/>
              <a:t>Kanban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7100" y="1337733"/>
            <a:ext cx="7239000" cy="3505200"/>
          </a:xfrm>
          <a:prstGeom prst="rect">
            <a:avLst/>
          </a:prstGeom>
        </p:spPr>
      </p:pic>
    </p:spTree>
    <p:extLst>
      <p:ext uri="{BB962C8B-B14F-4D97-AF65-F5344CB8AC3E}">
        <p14:creationId xmlns:p14="http://schemas.microsoft.com/office/powerpoint/2010/main" val="2356518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402435" y="1534017"/>
            <a:ext cx="10182225" cy="5078313"/>
          </a:xfrm>
          <a:prstGeom prst="rect">
            <a:avLst/>
          </a:prstGeom>
          <a:noFill/>
        </p:spPr>
        <p:txBody>
          <a:bodyPr wrap="square" rtlCol="0">
            <a:spAutoFit/>
          </a:bodyPr>
          <a:lstStyle/>
          <a:p>
            <a:endParaRPr lang="en-US" dirty="0"/>
          </a:p>
          <a:p>
            <a:r>
              <a:rPr lang="en-US" dirty="0"/>
              <a:t>Milestones for Executives as Program Increments or Releases  </a:t>
            </a:r>
          </a:p>
          <a:p>
            <a:endParaRPr lang="en-US" dirty="0"/>
          </a:p>
          <a:p>
            <a:r>
              <a:rPr lang="en-US" dirty="0"/>
              <a:t>Change Management as Product Backlog Prioritization</a:t>
            </a:r>
          </a:p>
          <a:p>
            <a:endParaRPr lang="en-US" dirty="0"/>
          </a:p>
          <a:p>
            <a:r>
              <a:rPr lang="en-US" dirty="0"/>
              <a:t>Rolling Wave as Iterations </a:t>
            </a:r>
          </a:p>
          <a:p>
            <a:endParaRPr lang="en-US" dirty="0"/>
          </a:p>
          <a:p>
            <a:r>
              <a:rPr lang="en-US" dirty="0"/>
              <a:t>Time or Size Estimates as Velocity</a:t>
            </a:r>
          </a:p>
          <a:p>
            <a:endParaRPr lang="en-US" dirty="0"/>
          </a:p>
          <a:p>
            <a:r>
              <a:rPr lang="en-US" dirty="0"/>
              <a:t>Deadlines as Timeboxing</a:t>
            </a:r>
          </a:p>
          <a:p>
            <a:endParaRPr lang="en-US" dirty="0"/>
          </a:p>
          <a:p>
            <a:r>
              <a:rPr lang="en-US" dirty="0"/>
              <a:t>Budgets as Budgets </a:t>
            </a:r>
          </a:p>
          <a:p>
            <a:endParaRPr lang="en-US" dirty="0"/>
          </a:p>
          <a:p>
            <a:r>
              <a:rPr lang="en-US" dirty="0"/>
              <a:t>Lessons Learned as Retrospectives</a:t>
            </a:r>
          </a:p>
          <a:p>
            <a:endParaRPr lang="en-US" dirty="0"/>
          </a:p>
          <a:p>
            <a:r>
              <a:rPr lang="en-US" dirty="0"/>
              <a:t>Definition of Done as a universal concept</a:t>
            </a:r>
          </a:p>
          <a:p>
            <a:endParaRPr lang="en-US" dirty="0"/>
          </a:p>
          <a:p>
            <a:endParaRPr lang="en-US" dirty="0"/>
          </a:p>
        </p:txBody>
      </p:sp>
      <p:sp>
        <p:nvSpPr>
          <p:cNvPr id="3" name="Title 1"/>
          <p:cNvSpPr>
            <a:spLocks noGrp="1"/>
          </p:cNvSpPr>
          <p:nvPr>
            <p:ph type="ctrTitle"/>
          </p:nvPr>
        </p:nvSpPr>
        <p:spPr>
          <a:xfrm>
            <a:off x="495572" y="424244"/>
            <a:ext cx="3057253" cy="499681"/>
          </a:xfrm>
        </p:spPr>
        <p:txBody>
          <a:bodyPr>
            <a:normAutofit fontScale="90000"/>
          </a:bodyPr>
          <a:lstStyle/>
          <a:p>
            <a:r>
              <a:rPr lang="en-US" dirty="0"/>
              <a:t>TR</a:t>
            </a:r>
          </a:p>
        </p:txBody>
      </p:sp>
      <p:sp>
        <p:nvSpPr>
          <p:cNvPr id="2" name="TextBox 1"/>
          <p:cNvSpPr txBox="1"/>
          <p:nvPr/>
        </p:nvSpPr>
        <p:spPr>
          <a:xfrm>
            <a:off x="402435" y="1092198"/>
            <a:ext cx="5363365" cy="400110"/>
          </a:xfrm>
          <a:prstGeom prst="rect">
            <a:avLst/>
          </a:prstGeom>
          <a:noFill/>
        </p:spPr>
        <p:txBody>
          <a:bodyPr wrap="square" rtlCol="0">
            <a:spAutoFit/>
          </a:bodyPr>
          <a:lstStyle/>
          <a:p>
            <a:r>
              <a:rPr lang="en-US" sz="2000" b="1" dirty="0"/>
              <a:t>Translating Waterfall         Agile</a:t>
            </a:r>
          </a:p>
        </p:txBody>
      </p:sp>
      <p:sp>
        <p:nvSpPr>
          <p:cNvPr id="5" name="Left-Right Arrow 4"/>
          <p:cNvSpPr/>
          <p:nvPr/>
        </p:nvSpPr>
        <p:spPr>
          <a:xfrm>
            <a:off x="3039544" y="1279241"/>
            <a:ext cx="457200" cy="67733"/>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19647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1600200" y="2386744"/>
            <a:ext cx="8991600" cy="1645920"/>
          </a:xfrm>
        </p:spPr>
        <p:txBody>
          <a:bodyPr/>
          <a:lstStyle/>
          <a:p>
            <a:r>
              <a:rPr lang="en-US" dirty="0"/>
              <a:t>Q&amp;A</a:t>
            </a:r>
          </a:p>
        </p:txBody>
      </p:sp>
    </p:spTree>
    <p:extLst>
      <p:ext uri="{BB962C8B-B14F-4D97-AF65-F5344CB8AC3E}">
        <p14:creationId xmlns:p14="http://schemas.microsoft.com/office/powerpoint/2010/main" val="1415095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33350" y="190500"/>
            <a:ext cx="11944350" cy="653415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53463" y="3182938"/>
            <a:ext cx="3292475"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p:nvPicPr>
        <p:blipFill>
          <a:blip r:embed="rId3">
            <a:extLst>
              <a:ext uri="{28A0092B-C50C-407E-A947-70E740481C1C}">
                <a14:useLocalDpi xmlns:a14="http://schemas.microsoft.com/office/drawing/2010/main" val="0"/>
              </a:ext>
            </a:extLst>
          </a:blip>
          <a:srcRect t="15877"/>
          <a:stretch>
            <a:fillRect/>
          </a:stretch>
        </p:blipFill>
        <p:spPr bwMode="auto">
          <a:xfrm>
            <a:off x="412750" y="3543300"/>
            <a:ext cx="3894138"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238" y="984250"/>
            <a:ext cx="3311525" cy="198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p:cNvPicPr>
          <p:nvPr/>
        </p:nvPicPr>
        <p:blipFill>
          <a:blip r:embed="rId5">
            <a:extLst>
              <a:ext uri="{28A0092B-C50C-407E-A947-70E740481C1C}">
                <a14:useLocalDpi xmlns:a14="http://schemas.microsoft.com/office/drawing/2010/main" val="0"/>
              </a:ext>
            </a:extLst>
          </a:blip>
          <a:srcRect l="29124" t="27332" r="7124" b="24667"/>
          <a:stretch>
            <a:fillRect/>
          </a:stretch>
        </p:blipFill>
        <p:spPr bwMode="auto">
          <a:xfrm>
            <a:off x="3676650" y="977900"/>
            <a:ext cx="4705350"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6">
            <a:extLst>
              <a:ext uri="{28A0092B-C50C-407E-A947-70E740481C1C}">
                <a14:useLocalDpi xmlns:a14="http://schemas.microsoft.com/office/drawing/2010/main" val="0"/>
              </a:ext>
            </a:extLst>
          </a:blip>
          <a:srcRect l="27625" t="33778" r="25751" b="26222"/>
          <a:stretch>
            <a:fillRect/>
          </a:stretch>
        </p:blipFill>
        <p:spPr bwMode="auto">
          <a:xfrm>
            <a:off x="4459288" y="3632200"/>
            <a:ext cx="4064000"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9"/>
          <p:cNvSpPr txBox="1">
            <a:spLocks noChangeArrowheads="1"/>
          </p:cNvSpPr>
          <p:nvPr/>
        </p:nvSpPr>
        <p:spPr bwMode="auto">
          <a:xfrm>
            <a:off x="2743200" y="190500"/>
            <a:ext cx="6743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dirty="0"/>
              <a:t>Management Dashboard</a:t>
            </a:r>
          </a:p>
        </p:txBody>
      </p:sp>
      <p:pic>
        <p:nvPicPr>
          <p:cNvPr id="1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23288" y="984250"/>
            <a:ext cx="3517900" cy="1538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Footer Placeholder 2"/>
          <p:cNvSpPr>
            <a:spLocks noGrp="1"/>
          </p:cNvSpPr>
          <p:nvPr>
            <p:ph type="ftr" sz="quarter" idx="11"/>
          </p:nvPr>
        </p:nvSpPr>
        <p:spPr>
          <a:xfrm>
            <a:off x="3838670" y="6181310"/>
            <a:ext cx="3737495" cy="273844"/>
          </a:xfrm>
        </p:spPr>
        <p:txBody>
          <a:bodyPr/>
          <a:lstStyle/>
          <a:p>
            <a:pPr algn="ctr"/>
            <a:r>
              <a:rPr lang="en-US" dirty="0"/>
              <a:t>CAS is a division of the American Chemical Society.                 Copyright 2019 American Chemical Society. </a:t>
            </a:r>
          </a:p>
          <a:p>
            <a:pPr algn="ctr"/>
            <a:r>
              <a:rPr lang="en-US" dirty="0"/>
              <a:t>All rights reserved.</a:t>
            </a:r>
          </a:p>
        </p:txBody>
      </p:sp>
    </p:spTree>
    <p:extLst>
      <p:ext uri="{BB962C8B-B14F-4D97-AF65-F5344CB8AC3E}">
        <p14:creationId xmlns:p14="http://schemas.microsoft.com/office/powerpoint/2010/main" val="3773353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7867" y="0"/>
            <a:ext cx="11577168" cy="6694598"/>
          </a:xfrm>
          <a:prstGeom prst="rect">
            <a:avLst/>
          </a:prstGeom>
        </p:spPr>
      </p:pic>
      <p:sp>
        <p:nvSpPr>
          <p:cNvPr id="3" name="Footer Placeholder 2"/>
          <p:cNvSpPr>
            <a:spLocks noGrp="1"/>
          </p:cNvSpPr>
          <p:nvPr>
            <p:ph type="ftr" sz="quarter" idx="11"/>
          </p:nvPr>
        </p:nvSpPr>
        <p:spPr>
          <a:xfrm>
            <a:off x="4207703" y="6209885"/>
            <a:ext cx="3737495" cy="273844"/>
          </a:xfrm>
        </p:spPr>
        <p:txBody>
          <a:bodyPr/>
          <a:lstStyle/>
          <a:p>
            <a:pPr algn="ctr"/>
            <a:r>
              <a:rPr lang="en-US" dirty="0"/>
              <a:t>CAS is a division of the American Chemical Society.                 Copyright 2019 American Chemical Society. </a:t>
            </a:r>
          </a:p>
          <a:p>
            <a:pPr algn="ctr"/>
            <a:r>
              <a:rPr lang="en-US" dirty="0"/>
              <a:t>All rights reserved.</a:t>
            </a:r>
          </a:p>
        </p:txBody>
      </p:sp>
    </p:spTree>
    <p:extLst>
      <p:ext uri="{BB962C8B-B14F-4D97-AF65-F5344CB8AC3E}">
        <p14:creationId xmlns:p14="http://schemas.microsoft.com/office/powerpoint/2010/main" val="1127359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3683" y="2266122"/>
            <a:ext cx="11650344" cy="1703102"/>
          </a:xfrm>
          <a:prstGeom prst="rect">
            <a:avLst/>
          </a:prstGeom>
        </p:spPr>
      </p:pic>
      <p:sp>
        <p:nvSpPr>
          <p:cNvPr id="17" name="Title 1"/>
          <p:cNvSpPr>
            <a:spLocks noGrp="1"/>
          </p:cNvSpPr>
          <p:nvPr>
            <p:ph type="ctrTitle"/>
          </p:nvPr>
        </p:nvSpPr>
        <p:spPr>
          <a:xfrm>
            <a:off x="466997" y="395669"/>
            <a:ext cx="3057253" cy="499681"/>
          </a:xfrm>
        </p:spPr>
        <p:txBody>
          <a:bodyPr>
            <a:normAutofit fontScale="90000"/>
          </a:bodyPr>
          <a:lstStyle/>
          <a:p>
            <a:r>
              <a:rPr lang="en-US" dirty="0"/>
              <a:t>SDLC</a:t>
            </a:r>
          </a:p>
        </p:txBody>
      </p:sp>
    </p:spTree>
    <p:extLst>
      <p:ext uri="{BB962C8B-B14F-4D97-AF65-F5344CB8AC3E}">
        <p14:creationId xmlns:p14="http://schemas.microsoft.com/office/powerpoint/2010/main" val="4022094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a:spLocks noGrp="1"/>
          </p:cNvSpPr>
          <p:nvPr>
            <p:ph type="ctrTitle"/>
          </p:nvPr>
        </p:nvSpPr>
        <p:spPr>
          <a:xfrm>
            <a:off x="495572" y="424244"/>
            <a:ext cx="3057253" cy="499681"/>
          </a:xfrm>
        </p:spPr>
        <p:txBody>
          <a:bodyPr>
            <a:normAutofit fontScale="90000"/>
          </a:bodyPr>
          <a:lstStyle/>
          <a:p>
            <a:r>
              <a:rPr lang="en-US" dirty="0"/>
              <a:t>SZC</a:t>
            </a:r>
          </a:p>
        </p:txBody>
      </p:sp>
      <p:sp>
        <p:nvSpPr>
          <p:cNvPr id="35" name="TextBox 34"/>
          <p:cNvSpPr txBox="1"/>
          <p:nvPr/>
        </p:nvSpPr>
        <p:spPr>
          <a:xfrm>
            <a:off x="361950" y="1076325"/>
            <a:ext cx="5991226" cy="5940088"/>
          </a:xfrm>
          <a:prstGeom prst="rect">
            <a:avLst/>
          </a:prstGeom>
          <a:noFill/>
        </p:spPr>
        <p:txBody>
          <a:bodyPr wrap="square" rtlCol="0">
            <a:spAutoFit/>
          </a:bodyPr>
          <a:lstStyle/>
          <a:p>
            <a:r>
              <a:rPr lang="en-US" sz="2000" b="1" dirty="0"/>
              <a:t>Shannon Z. Cross</a:t>
            </a:r>
          </a:p>
          <a:p>
            <a:endParaRPr lang="en-US" dirty="0"/>
          </a:p>
          <a:p>
            <a:r>
              <a:rPr lang="en-US" b="1" dirty="0"/>
              <a:t>Engagements: </a:t>
            </a:r>
          </a:p>
          <a:p>
            <a:r>
              <a:rPr lang="en-US" dirty="0"/>
              <a:t>Services and Software</a:t>
            </a:r>
          </a:p>
          <a:p>
            <a:r>
              <a:rPr lang="en-US" dirty="0"/>
              <a:t>Enterprise Strategic and Department Tactical</a:t>
            </a:r>
          </a:p>
          <a:p>
            <a:r>
              <a:rPr lang="en-US" dirty="0"/>
              <a:t>Business Architecture and Process</a:t>
            </a:r>
          </a:p>
          <a:p>
            <a:r>
              <a:rPr lang="en-US" dirty="0"/>
              <a:t>Business Development</a:t>
            </a:r>
          </a:p>
          <a:p>
            <a:r>
              <a:rPr lang="en-US" dirty="0"/>
              <a:t>Organizational Change Management</a:t>
            </a:r>
          </a:p>
          <a:p>
            <a:endParaRPr lang="en-US" sz="1500" dirty="0"/>
          </a:p>
          <a:p>
            <a:r>
              <a:rPr lang="en-US" b="1" dirty="0"/>
              <a:t>Roles:</a:t>
            </a:r>
          </a:p>
          <a:p>
            <a:r>
              <a:rPr lang="en-US" dirty="0"/>
              <a:t>Business Analysis</a:t>
            </a:r>
          </a:p>
          <a:p>
            <a:r>
              <a:rPr lang="en-US" dirty="0"/>
              <a:t>Project Management</a:t>
            </a:r>
          </a:p>
          <a:p>
            <a:r>
              <a:rPr lang="en-US" dirty="0"/>
              <a:t>Program Management</a:t>
            </a:r>
          </a:p>
          <a:p>
            <a:r>
              <a:rPr lang="en-US" dirty="0"/>
              <a:t>Product Owner</a:t>
            </a:r>
          </a:p>
          <a:p>
            <a:r>
              <a:rPr lang="en-US" dirty="0"/>
              <a:t>Department Leader</a:t>
            </a:r>
          </a:p>
          <a:p>
            <a:r>
              <a:rPr lang="en-US" dirty="0"/>
              <a:t>Entrepreneur</a:t>
            </a:r>
          </a:p>
          <a:p>
            <a:endParaRPr lang="en-US" sz="1500" dirty="0"/>
          </a:p>
          <a:p>
            <a:r>
              <a:rPr lang="en-US" b="1" dirty="0"/>
              <a:t>Sectors:</a:t>
            </a:r>
          </a:p>
          <a:p>
            <a:r>
              <a:rPr lang="en-US" dirty="0"/>
              <a:t>Private</a:t>
            </a:r>
          </a:p>
          <a:p>
            <a:r>
              <a:rPr lang="en-US" dirty="0"/>
              <a:t>Public</a:t>
            </a:r>
          </a:p>
          <a:p>
            <a:r>
              <a:rPr lang="en-US" dirty="0"/>
              <a:t>Government</a:t>
            </a:r>
          </a:p>
        </p:txBody>
      </p:sp>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799" y="338519"/>
            <a:ext cx="5934075" cy="5934075"/>
          </a:xfrm>
          <a:prstGeom prst="rect">
            <a:avLst/>
          </a:prstGeom>
        </p:spPr>
      </p:pic>
      <p:sp>
        <p:nvSpPr>
          <p:cNvPr id="2" name="TextBox 1"/>
          <p:cNvSpPr txBox="1"/>
          <p:nvPr/>
        </p:nvSpPr>
        <p:spPr>
          <a:xfrm>
            <a:off x="6883399" y="6079064"/>
            <a:ext cx="5173133" cy="784830"/>
          </a:xfrm>
          <a:prstGeom prst="rect">
            <a:avLst/>
          </a:prstGeom>
          <a:noFill/>
        </p:spPr>
        <p:txBody>
          <a:bodyPr wrap="square" rtlCol="0">
            <a:spAutoFit/>
          </a:bodyPr>
          <a:lstStyle/>
          <a:p>
            <a:r>
              <a:rPr lang="en-US" sz="1500" dirty="0"/>
              <a:t>Disclaimer: Opinions expressed are my own, and are not reflective of my employer. Some may be bothersome to the stronger adherents of waterfall or agile frameworks. </a:t>
            </a:r>
          </a:p>
        </p:txBody>
      </p:sp>
    </p:spTree>
    <p:extLst>
      <p:ext uri="{BB962C8B-B14F-4D97-AF65-F5344CB8AC3E}">
        <p14:creationId xmlns:p14="http://schemas.microsoft.com/office/powerpoint/2010/main" val="632961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a:spLocks noGrp="1"/>
          </p:cNvSpPr>
          <p:nvPr>
            <p:ph type="ctrTitle"/>
          </p:nvPr>
        </p:nvSpPr>
        <p:spPr>
          <a:xfrm>
            <a:off x="495572" y="424244"/>
            <a:ext cx="3057253" cy="499681"/>
          </a:xfrm>
        </p:spPr>
        <p:txBody>
          <a:bodyPr>
            <a:normAutofit fontScale="90000"/>
          </a:bodyPr>
          <a:lstStyle/>
          <a:p>
            <a:r>
              <a:rPr lang="en-US" dirty="0"/>
              <a:t>FYI</a:t>
            </a:r>
          </a:p>
        </p:txBody>
      </p:sp>
      <p:sp>
        <p:nvSpPr>
          <p:cNvPr id="35" name="TextBox 34"/>
          <p:cNvSpPr txBox="1"/>
          <p:nvPr/>
        </p:nvSpPr>
        <p:spPr>
          <a:xfrm>
            <a:off x="323986" y="1052894"/>
            <a:ext cx="5429114" cy="4308872"/>
          </a:xfrm>
          <a:prstGeom prst="rect">
            <a:avLst/>
          </a:prstGeom>
          <a:noFill/>
        </p:spPr>
        <p:txBody>
          <a:bodyPr wrap="square" rtlCol="0">
            <a:spAutoFit/>
          </a:bodyPr>
          <a:lstStyle/>
          <a:p>
            <a:r>
              <a:rPr lang="en-US" sz="2000" b="1" dirty="0"/>
              <a:t>For Your Information</a:t>
            </a:r>
          </a:p>
          <a:p>
            <a:endParaRPr lang="en-US" sz="2000" b="1" dirty="0"/>
          </a:p>
          <a:p>
            <a:r>
              <a:rPr lang="en-US" dirty="0"/>
              <a:t>Agile for increased complexity and uncertainty, adaptive</a:t>
            </a:r>
          </a:p>
          <a:p>
            <a:pPr marL="285750" indent="-285750">
              <a:buFont typeface="Arial" panose="020B0604020202020204" pitchFamily="34" charset="0"/>
              <a:buChar char="•"/>
            </a:pPr>
            <a:r>
              <a:rPr lang="en-US" dirty="0"/>
              <a:t>Emerging scope and UAT throughout</a:t>
            </a:r>
          </a:p>
          <a:p>
            <a:pPr marL="285750" indent="-285750">
              <a:buFont typeface="Arial" panose="020B0604020202020204" pitchFamily="34" charset="0"/>
              <a:buChar char="•"/>
            </a:pPr>
            <a:r>
              <a:rPr lang="en-US" dirty="0"/>
              <a:t>Incremental</a:t>
            </a:r>
          </a:p>
          <a:p>
            <a:pPr marL="285750" indent="-285750">
              <a:buFont typeface="Arial" panose="020B0604020202020204" pitchFamily="34" charset="0"/>
              <a:buChar char="•"/>
            </a:pPr>
            <a:r>
              <a:rPr lang="en-US" dirty="0"/>
              <a:t>Flexibility</a:t>
            </a:r>
          </a:p>
          <a:p>
            <a:endParaRPr lang="en-US" dirty="0"/>
          </a:p>
          <a:p>
            <a:r>
              <a:rPr lang="en-US" dirty="0"/>
              <a:t>Waterfall for less complexity and uncertainty, rigid</a:t>
            </a:r>
          </a:p>
          <a:p>
            <a:pPr marL="285750" indent="-285750">
              <a:buFont typeface="Arial" panose="020B0604020202020204" pitchFamily="34" charset="0"/>
              <a:buChar char="•"/>
            </a:pPr>
            <a:r>
              <a:rPr lang="en-US" dirty="0"/>
              <a:t>Planning First and Validation/UAT at the End</a:t>
            </a:r>
          </a:p>
          <a:p>
            <a:pPr marL="285750" indent="-285750">
              <a:buFont typeface="Arial" panose="020B0604020202020204" pitchFamily="34" charset="0"/>
              <a:buChar char="•"/>
            </a:pPr>
            <a:r>
              <a:rPr lang="en-US" dirty="0"/>
              <a:t>Deadline</a:t>
            </a:r>
          </a:p>
          <a:p>
            <a:pPr marL="285750" indent="-285750">
              <a:buFont typeface="Arial" panose="020B0604020202020204" pitchFamily="34" charset="0"/>
              <a:buChar char="•"/>
            </a:pPr>
            <a:r>
              <a:rPr lang="en-US" dirty="0"/>
              <a:t>Budget</a:t>
            </a:r>
          </a:p>
          <a:p>
            <a:endParaRPr lang="en-US" dirty="0"/>
          </a:p>
          <a:p>
            <a:r>
              <a:rPr lang="en-US" dirty="0"/>
              <a:t>Agile used in areas outside of software development:</a:t>
            </a:r>
          </a:p>
          <a:p>
            <a:endParaRPr lang="en-US" dirty="0"/>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4372" y="300419"/>
            <a:ext cx="5001837" cy="5373066"/>
          </a:xfrm>
          <a:prstGeom prst="rect">
            <a:avLst/>
          </a:prstGeom>
        </p:spPr>
      </p:pic>
      <p:sp>
        <p:nvSpPr>
          <p:cNvPr id="3" name="TextBox 2"/>
          <p:cNvSpPr txBox="1"/>
          <p:nvPr/>
        </p:nvSpPr>
        <p:spPr>
          <a:xfrm>
            <a:off x="6134371" y="5819775"/>
            <a:ext cx="5533754" cy="276999"/>
          </a:xfrm>
          <a:prstGeom prst="rect">
            <a:avLst/>
          </a:prstGeom>
          <a:noFill/>
        </p:spPr>
        <p:txBody>
          <a:bodyPr wrap="square" rtlCol="0">
            <a:spAutoFit/>
          </a:bodyPr>
          <a:lstStyle/>
          <a:p>
            <a:r>
              <a:rPr lang="en-US" sz="1200" dirty="0"/>
              <a:t>Source: </a:t>
            </a:r>
            <a:r>
              <a:rPr lang="en-US" sz="1200" dirty="0">
                <a:hlinkClick r:id="rId3"/>
              </a:rPr>
              <a:t>https://www.ukashturka.com</a:t>
            </a:r>
            <a:r>
              <a:rPr lang="en-US" sz="1200" dirty="0"/>
              <a:t>;  Author: Derrica Pitts; Posted: Tue, Sep 25th 2018 </a:t>
            </a:r>
          </a:p>
        </p:txBody>
      </p:sp>
      <p:sp>
        <p:nvSpPr>
          <p:cNvPr id="5" name="TextBox 4"/>
          <p:cNvSpPr txBox="1"/>
          <p:nvPr/>
        </p:nvSpPr>
        <p:spPr>
          <a:xfrm>
            <a:off x="332452" y="4761601"/>
            <a:ext cx="5331748" cy="1200329"/>
          </a:xfrm>
          <a:prstGeom prst="rect">
            <a:avLst/>
          </a:prstGeom>
          <a:noFill/>
        </p:spPr>
        <p:txBody>
          <a:bodyPr wrap="square" numCol="2" rtlCol="0">
            <a:spAutoFit/>
          </a:bodyPr>
          <a:lstStyle/>
          <a:p>
            <a:pPr marL="285750" indent="-285750">
              <a:buFont typeface="Arial" panose="020B0604020202020204" pitchFamily="34" charset="0"/>
              <a:buChar char="•"/>
            </a:pPr>
            <a:r>
              <a:rPr lang="en-US" dirty="0"/>
              <a:t>OCM</a:t>
            </a:r>
          </a:p>
          <a:p>
            <a:pPr marL="285750" indent="-285750">
              <a:buFont typeface="Arial" panose="020B0604020202020204" pitchFamily="34" charset="0"/>
              <a:buChar char="•"/>
            </a:pPr>
            <a:r>
              <a:rPr lang="en-US" dirty="0"/>
              <a:t>Marketing</a:t>
            </a:r>
          </a:p>
          <a:p>
            <a:endParaRPr lang="en-US" dirty="0"/>
          </a:p>
          <a:p>
            <a:endParaRPr lang="en-US" dirty="0"/>
          </a:p>
          <a:p>
            <a:pPr marL="285750" indent="-285750">
              <a:buFont typeface="Arial" panose="020B0604020202020204" pitchFamily="34" charset="0"/>
              <a:buChar char="•"/>
            </a:pPr>
            <a:r>
              <a:rPr lang="en-US" dirty="0"/>
              <a:t>Startups</a:t>
            </a:r>
          </a:p>
          <a:p>
            <a:pPr marL="285750" indent="-285750">
              <a:buFont typeface="Arial" panose="020B0604020202020204" pitchFamily="34" charset="0"/>
              <a:buChar char="•"/>
            </a:pPr>
            <a:r>
              <a:rPr lang="en-US" dirty="0"/>
              <a:t>Services</a:t>
            </a:r>
          </a:p>
        </p:txBody>
      </p:sp>
      <p:sp>
        <p:nvSpPr>
          <p:cNvPr id="6" name="TextBox 5"/>
          <p:cNvSpPr txBox="1"/>
          <p:nvPr/>
        </p:nvSpPr>
        <p:spPr>
          <a:xfrm>
            <a:off x="332452" y="5588942"/>
            <a:ext cx="5331748" cy="1200329"/>
          </a:xfrm>
          <a:prstGeom prst="rect">
            <a:avLst/>
          </a:prstGeom>
          <a:noFill/>
        </p:spPr>
        <p:txBody>
          <a:bodyPr wrap="square" rtlCol="0">
            <a:spAutoFit/>
          </a:bodyPr>
          <a:lstStyle/>
          <a:p>
            <a:r>
              <a:rPr lang="en-US" dirty="0"/>
              <a:t>Cross-field Mapping </a:t>
            </a:r>
          </a:p>
          <a:p>
            <a:pPr marL="285750" indent="-285750">
              <a:buFont typeface="Arial" panose="020B0604020202020204" pitchFamily="34" charset="0"/>
              <a:buChar char="•"/>
            </a:pPr>
            <a:r>
              <a:rPr lang="en-US" dirty="0"/>
              <a:t>Waterfall          Agile Translations</a:t>
            </a:r>
          </a:p>
          <a:p>
            <a:pPr marL="285750" indent="-285750">
              <a:buFont typeface="Arial" panose="020B0604020202020204" pitchFamily="34" charset="0"/>
              <a:buChar char="•"/>
            </a:pPr>
            <a:r>
              <a:rPr lang="en-US" dirty="0"/>
              <a:t>Scaling the wall between Executives and Team</a:t>
            </a:r>
          </a:p>
          <a:p>
            <a:endParaRPr lang="en-US" dirty="0"/>
          </a:p>
        </p:txBody>
      </p:sp>
      <p:sp>
        <p:nvSpPr>
          <p:cNvPr id="7" name="Left-Right Arrow 6"/>
          <p:cNvSpPr/>
          <p:nvPr/>
        </p:nvSpPr>
        <p:spPr>
          <a:xfrm>
            <a:off x="1642537" y="6029041"/>
            <a:ext cx="457200" cy="67733"/>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3455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a:spLocks noGrp="1"/>
          </p:cNvSpPr>
          <p:nvPr>
            <p:ph type="ctrTitle"/>
          </p:nvPr>
        </p:nvSpPr>
        <p:spPr>
          <a:xfrm>
            <a:off x="495572" y="424244"/>
            <a:ext cx="3057253" cy="499681"/>
          </a:xfrm>
        </p:spPr>
        <p:txBody>
          <a:bodyPr>
            <a:normAutofit fontScale="90000"/>
          </a:bodyPr>
          <a:lstStyle/>
          <a:p>
            <a:r>
              <a:rPr lang="en-US" dirty="0"/>
              <a:t>WAGILE</a:t>
            </a:r>
          </a:p>
        </p:txBody>
      </p:sp>
      <p:sp>
        <p:nvSpPr>
          <p:cNvPr id="35" name="TextBox 34"/>
          <p:cNvSpPr txBox="1"/>
          <p:nvPr/>
        </p:nvSpPr>
        <p:spPr>
          <a:xfrm>
            <a:off x="323985" y="1052894"/>
            <a:ext cx="9667740" cy="400110"/>
          </a:xfrm>
          <a:prstGeom prst="rect">
            <a:avLst/>
          </a:prstGeom>
          <a:noFill/>
        </p:spPr>
        <p:txBody>
          <a:bodyPr wrap="square" rtlCol="0">
            <a:spAutoFit/>
          </a:bodyPr>
          <a:lstStyle/>
          <a:p>
            <a:r>
              <a:rPr lang="en-US" sz="2000" b="1" dirty="0"/>
              <a:t>Waterfall and Agile in Cross-functional Programs  (Example CAS PMO)</a:t>
            </a:r>
          </a:p>
        </p:txBody>
      </p:sp>
      <p:pic>
        <p:nvPicPr>
          <p:cNvPr id="4" name="Picture 8" descr="Image result for agile method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6645" y="4092193"/>
            <a:ext cx="2147714" cy="1122354"/>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2"/>
          <p:cNvSpPr>
            <a:spLocks noGrp="1"/>
          </p:cNvSpPr>
          <p:nvPr>
            <p:ph type="ftr" sz="quarter" idx="11"/>
          </p:nvPr>
        </p:nvSpPr>
        <p:spPr>
          <a:xfrm>
            <a:off x="3838670" y="5714585"/>
            <a:ext cx="3737495" cy="273844"/>
          </a:xfrm>
        </p:spPr>
        <p:txBody>
          <a:bodyPr/>
          <a:lstStyle/>
          <a:p>
            <a:pPr algn="ctr"/>
            <a:r>
              <a:rPr lang="en-US" dirty="0"/>
              <a:t>CAS is a division of the American Chemical Society.                 Copyright 2019 American Chemical Society. </a:t>
            </a:r>
          </a:p>
          <a:p>
            <a:pPr algn="ctr"/>
            <a:r>
              <a:rPr lang="en-US" dirty="0"/>
              <a:t>All rights reserved.</a:t>
            </a:r>
          </a:p>
        </p:txBody>
      </p:sp>
      <p:grpSp>
        <p:nvGrpSpPr>
          <p:cNvPr id="6" name="Group 5"/>
          <p:cNvGrpSpPr/>
          <p:nvPr/>
        </p:nvGrpSpPr>
        <p:grpSpPr>
          <a:xfrm>
            <a:off x="1857375" y="1674704"/>
            <a:ext cx="7990764" cy="817118"/>
            <a:chOff x="369973" y="895350"/>
            <a:chExt cx="8745148" cy="1132846"/>
          </a:xfrm>
        </p:grpSpPr>
        <p:sp>
          <p:nvSpPr>
            <p:cNvPr id="7" name="Pentagon 6"/>
            <p:cNvSpPr/>
            <p:nvPr/>
          </p:nvSpPr>
          <p:spPr>
            <a:xfrm>
              <a:off x="369973" y="901511"/>
              <a:ext cx="978578" cy="1118734"/>
            </a:xfrm>
            <a:prstGeom prst="homePlate">
              <a:avLst>
                <a:gd name="adj" fmla="val 55140"/>
              </a:avLst>
            </a:prstGeom>
            <a:solidFill>
              <a:schemeClr val="bg1">
                <a:lumMod val="65000"/>
              </a:schemeClr>
            </a:solidFill>
            <a:ln/>
          </p:spPr>
          <p:style>
            <a:lnRef idx="0">
              <a:schemeClr val="accent1"/>
            </a:lnRef>
            <a:fillRef idx="3">
              <a:schemeClr val="accent1"/>
            </a:fillRef>
            <a:effectRef idx="3">
              <a:schemeClr val="accent1"/>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b="1" dirty="0"/>
                <a:t>Idea</a:t>
              </a:r>
              <a:r>
                <a:rPr lang="en-US" sz="400" b="1" dirty="0"/>
                <a:t> </a:t>
              </a:r>
            </a:p>
            <a:p>
              <a:pPr algn="ctr"/>
              <a:r>
                <a:rPr lang="en-US" sz="1100" b="1" dirty="0"/>
                <a:t>Stage</a:t>
              </a:r>
              <a:endParaRPr lang="en-US" sz="400" b="1" dirty="0"/>
            </a:p>
          </p:txBody>
        </p:sp>
        <p:sp>
          <p:nvSpPr>
            <p:cNvPr id="8" name="Chevron 7"/>
            <p:cNvSpPr/>
            <p:nvPr/>
          </p:nvSpPr>
          <p:spPr>
            <a:xfrm>
              <a:off x="916402" y="901511"/>
              <a:ext cx="1777332" cy="1123330"/>
            </a:xfrm>
            <a:prstGeom prst="chevron">
              <a:avLst/>
            </a:prstGeom>
            <a:solidFill>
              <a:schemeClr val="bg1">
                <a:lumMod val="65000"/>
              </a:schemeClr>
            </a:solidFill>
            <a:ln/>
          </p:spPr>
          <p:style>
            <a:lnRef idx="0">
              <a:schemeClr val="accent1"/>
            </a:lnRef>
            <a:fillRef idx="3">
              <a:schemeClr val="accent1"/>
            </a:fillRef>
            <a:effectRef idx="3">
              <a:schemeClr val="accent1"/>
            </a:effectRef>
            <a:fontRef idx="minor">
              <a:schemeClr val="lt1"/>
            </a:fontRef>
          </p:style>
          <p:txBody>
            <a:bodyPr vert="horz" lIns="274320" tIns="0" rIns="182880" bIns="0" rtlCol="0" anchor="ctr" anchorCtr="1"/>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700" b="1" dirty="0">
                <a:solidFill>
                  <a:schemeClr val="bg1"/>
                </a:solidFill>
              </a:endParaRPr>
            </a:p>
          </p:txBody>
        </p:sp>
        <p:sp>
          <p:nvSpPr>
            <p:cNvPr id="9" name="Chevron 8"/>
            <p:cNvSpPr/>
            <p:nvPr/>
          </p:nvSpPr>
          <p:spPr>
            <a:xfrm>
              <a:off x="2232090" y="901511"/>
              <a:ext cx="1777332" cy="1123330"/>
            </a:xfrm>
            <a:prstGeom prst="chevron">
              <a:avLst/>
            </a:prstGeom>
            <a:solidFill>
              <a:schemeClr val="bg1">
                <a:lumMod val="65000"/>
              </a:schemeClr>
            </a:solidFill>
            <a:ln/>
          </p:spPr>
          <p:style>
            <a:lnRef idx="0">
              <a:schemeClr val="accent1"/>
            </a:lnRef>
            <a:fillRef idx="3">
              <a:schemeClr val="accent1"/>
            </a:fillRef>
            <a:effectRef idx="3">
              <a:schemeClr val="accent1"/>
            </a:effectRef>
            <a:fontRef idx="minor">
              <a:schemeClr val="lt1"/>
            </a:fontRef>
          </p:style>
          <p:txBody>
            <a:bodyPr vert="horz" lIns="274320" tIns="0" bIns="0" rtlCol="0" anchor="ctr" anchorCtr="1"/>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800" b="1" dirty="0">
                <a:solidFill>
                  <a:schemeClr val="bg1"/>
                </a:solidFill>
              </a:endParaRPr>
            </a:p>
          </p:txBody>
        </p:sp>
        <p:sp>
          <p:nvSpPr>
            <p:cNvPr id="10" name="Chevron 9"/>
            <p:cNvSpPr/>
            <p:nvPr/>
          </p:nvSpPr>
          <p:spPr>
            <a:xfrm>
              <a:off x="3540497" y="903301"/>
              <a:ext cx="1777332" cy="1124895"/>
            </a:xfrm>
            <a:prstGeom prst="chevron">
              <a:avLst/>
            </a:prstGeom>
            <a:solidFill>
              <a:srgbClr val="005DAA"/>
            </a:solidFill>
            <a:ln/>
          </p:spPr>
          <p:style>
            <a:lnRef idx="0">
              <a:schemeClr val="accent1"/>
            </a:lnRef>
            <a:fillRef idx="3">
              <a:schemeClr val="accent1"/>
            </a:fillRef>
            <a:effectRef idx="3">
              <a:schemeClr val="accent1"/>
            </a:effectRef>
            <a:fontRef idx="minor">
              <a:schemeClr val="lt1"/>
            </a:fontRef>
          </p:style>
          <p:txBody>
            <a:bodyPr vert="horz" lIns="274320" tIns="0" bIns="0" rtlCol="0" anchor="ctr" anchorCtr="1"/>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400" b="1" dirty="0">
                <a:solidFill>
                  <a:schemeClr val="bg1"/>
                </a:solidFill>
              </a:endParaRPr>
            </a:p>
          </p:txBody>
        </p:sp>
        <p:sp>
          <p:nvSpPr>
            <p:cNvPr id="11" name="Chevron 10"/>
            <p:cNvSpPr/>
            <p:nvPr/>
          </p:nvSpPr>
          <p:spPr>
            <a:xfrm>
              <a:off x="7474298" y="899946"/>
              <a:ext cx="1510732" cy="1124895"/>
            </a:xfrm>
            <a:prstGeom prst="chevron">
              <a:avLst/>
            </a:prstGeom>
            <a:solidFill>
              <a:schemeClr val="bg1">
                <a:lumMod val="65000"/>
              </a:schemeClr>
            </a:solidFill>
            <a:ln/>
          </p:spPr>
          <p:style>
            <a:lnRef idx="0">
              <a:schemeClr val="accent1"/>
            </a:lnRef>
            <a:fillRef idx="3">
              <a:schemeClr val="accent1"/>
            </a:fillRef>
            <a:effectRef idx="3">
              <a:schemeClr val="accent1"/>
            </a:effectRef>
            <a:fontRef idx="minor">
              <a:schemeClr val="lt1"/>
            </a:fontRef>
          </p:style>
          <p:txBody>
            <a:bodyPr vert="horz" lIns="274320" tIns="0" bIns="0" rtlCol="0" anchor="ctr" anchorCtr="1"/>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800" b="1" dirty="0">
                <a:solidFill>
                  <a:schemeClr val="bg1"/>
                </a:solidFill>
              </a:endParaRPr>
            </a:p>
          </p:txBody>
        </p:sp>
        <p:sp>
          <p:nvSpPr>
            <p:cNvPr id="12" name="Chevron 11"/>
            <p:cNvSpPr/>
            <p:nvPr/>
          </p:nvSpPr>
          <p:spPr>
            <a:xfrm>
              <a:off x="4849930" y="901511"/>
              <a:ext cx="1777332" cy="1123333"/>
            </a:xfrm>
            <a:prstGeom prst="chevron">
              <a:avLst/>
            </a:prstGeom>
            <a:solidFill>
              <a:schemeClr val="bg1">
                <a:lumMod val="65000"/>
              </a:schemeClr>
            </a:solidFill>
            <a:ln/>
          </p:spPr>
          <p:style>
            <a:lnRef idx="0">
              <a:schemeClr val="accent1"/>
            </a:lnRef>
            <a:fillRef idx="3">
              <a:schemeClr val="accent1"/>
            </a:fillRef>
            <a:effectRef idx="3">
              <a:schemeClr val="accent1"/>
            </a:effectRef>
            <a:fontRef idx="minor">
              <a:schemeClr val="lt1"/>
            </a:fontRef>
          </p:style>
          <p:txBody>
            <a:bodyPr vert="horz" lIns="274320" tIns="0" bIns="0" rtlCol="0" anchor="ctr" anchorCtr="1"/>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400" b="1" dirty="0">
                <a:solidFill>
                  <a:schemeClr val="bg1"/>
                </a:solidFill>
              </a:endParaRPr>
            </a:p>
          </p:txBody>
        </p:sp>
        <p:sp>
          <p:nvSpPr>
            <p:cNvPr id="13" name="Chevron 12"/>
            <p:cNvSpPr/>
            <p:nvPr/>
          </p:nvSpPr>
          <p:spPr>
            <a:xfrm>
              <a:off x="6160671" y="895350"/>
              <a:ext cx="1777332" cy="1124895"/>
            </a:xfrm>
            <a:prstGeom prst="chevron">
              <a:avLst/>
            </a:prstGeom>
            <a:solidFill>
              <a:schemeClr val="bg1">
                <a:lumMod val="65000"/>
              </a:schemeClr>
            </a:solidFill>
            <a:ln/>
          </p:spPr>
          <p:style>
            <a:lnRef idx="0">
              <a:schemeClr val="accent1"/>
            </a:lnRef>
            <a:fillRef idx="3">
              <a:schemeClr val="accent1"/>
            </a:fillRef>
            <a:effectRef idx="3">
              <a:schemeClr val="accent1"/>
            </a:effectRef>
            <a:fontRef idx="minor">
              <a:schemeClr val="lt1"/>
            </a:fontRef>
          </p:style>
          <p:txBody>
            <a:bodyPr vert="horz" lIns="274320" tIns="0" bIns="0" rtlCol="0" anchor="ctr" anchorCtr="1"/>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00" b="1" dirty="0">
                  <a:solidFill>
                    <a:schemeClr val="bg1"/>
                  </a:solidFill>
                </a:rPr>
                <a:t>  </a:t>
              </a:r>
            </a:p>
          </p:txBody>
        </p:sp>
        <p:sp>
          <p:nvSpPr>
            <p:cNvPr id="14" name="TextBox 46"/>
            <p:cNvSpPr txBox="1"/>
            <p:nvPr/>
          </p:nvSpPr>
          <p:spPr>
            <a:xfrm>
              <a:off x="1542947" y="1175213"/>
              <a:ext cx="791843" cy="3106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bg1"/>
                  </a:solidFill>
                </a:rPr>
                <a:t>Project</a:t>
              </a:r>
              <a:endParaRPr lang="en-US" sz="2000" b="1" dirty="0">
                <a:solidFill>
                  <a:schemeClr val="bg1"/>
                </a:solidFill>
              </a:endParaRPr>
            </a:p>
          </p:txBody>
        </p:sp>
        <p:sp>
          <p:nvSpPr>
            <p:cNvPr id="15" name="TextBox 47"/>
            <p:cNvSpPr txBox="1"/>
            <p:nvPr/>
          </p:nvSpPr>
          <p:spPr>
            <a:xfrm>
              <a:off x="1542947" y="1398248"/>
              <a:ext cx="791843" cy="3106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bg1"/>
                  </a:solidFill>
                </a:rPr>
                <a:t>Intake</a:t>
              </a:r>
            </a:p>
          </p:txBody>
        </p:sp>
        <p:sp>
          <p:nvSpPr>
            <p:cNvPr id="16" name="TextBox 48"/>
            <p:cNvSpPr txBox="1"/>
            <p:nvPr/>
          </p:nvSpPr>
          <p:spPr>
            <a:xfrm>
              <a:off x="2727835" y="1300148"/>
              <a:ext cx="1055291" cy="3106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bg1"/>
                  </a:solidFill>
                </a:rPr>
                <a:t>Initiation</a:t>
              </a:r>
              <a:endParaRPr lang="en-US" sz="400" b="1" dirty="0">
                <a:solidFill>
                  <a:schemeClr val="bg1"/>
                </a:solidFill>
              </a:endParaRPr>
            </a:p>
          </p:txBody>
        </p:sp>
        <p:sp>
          <p:nvSpPr>
            <p:cNvPr id="17" name="TextBox 49"/>
            <p:cNvSpPr txBox="1"/>
            <p:nvPr/>
          </p:nvSpPr>
          <p:spPr>
            <a:xfrm>
              <a:off x="4134891" y="1302924"/>
              <a:ext cx="962721" cy="3106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bg1"/>
                  </a:solidFill>
                </a:rPr>
                <a:t>Planning</a:t>
              </a:r>
            </a:p>
          </p:txBody>
        </p:sp>
        <p:sp>
          <p:nvSpPr>
            <p:cNvPr id="18" name="TextBox 50"/>
            <p:cNvSpPr txBox="1"/>
            <p:nvPr/>
          </p:nvSpPr>
          <p:spPr>
            <a:xfrm>
              <a:off x="5393831" y="1302924"/>
              <a:ext cx="1037137" cy="3106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bg1"/>
                  </a:solidFill>
                </a:rPr>
                <a:t>Execution</a:t>
              </a:r>
              <a:endParaRPr lang="en-US" sz="400" b="1" dirty="0">
                <a:solidFill>
                  <a:schemeClr val="bg1"/>
                </a:solidFill>
              </a:endParaRPr>
            </a:p>
          </p:txBody>
        </p:sp>
        <p:sp>
          <p:nvSpPr>
            <p:cNvPr id="19" name="TextBox 51"/>
            <p:cNvSpPr txBox="1"/>
            <p:nvPr/>
          </p:nvSpPr>
          <p:spPr>
            <a:xfrm>
              <a:off x="6652776" y="1300150"/>
              <a:ext cx="1037137" cy="3106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bg1"/>
                  </a:solidFill>
                </a:rPr>
                <a:t>Closure</a:t>
              </a:r>
              <a:endParaRPr lang="en-US" sz="400" b="1" dirty="0">
                <a:solidFill>
                  <a:schemeClr val="bg1"/>
                </a:solidFill>
              </a:endParaRPr>
            </a:p>
          </p:txBody>
        </p:sp>
        <p:sp>
          <p:nvSpPr>
            <p:cNvPr id="20" name="TextBox 52"/>
            <p:cNvSpPr txBox="1"/>
            <p:nvPr/>
          </p:nvSpPr>
          <p:spPr>
            <a:xfrm>
              <a:off x="7985776" y="1300150"/>
              <a:ext cx="1129345" cy="3106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dirty="0">
                  <a:solidFill>
                    <a:schemeClr val="bg1"/>
                  </a:solidFill>
                </a:rPr>
                <a:t>Operations</a:t>
              </a:r>
              <a:endParaRPr lang="en-US" sz="900" b="1" dirty="0">
                <a:solidFill>
                  <a:schemeClr val="bg1"/>
                </a:solidFill>
              </a:endParaRPr>
            </a:p>
          </p:txBody>
        </p:sp>
      </p:grpSp>
      <p:sp>
        <p:nvSpPr>
          <p:cNvPr id="21" name="TextBox 20"/>
          <p:cNvSpPr txBox="1"/>
          <p:nvPr/>
        </p:nvSpPr>
        <p:spPr>
          <a:xfrm>
            <a:off x="1787721" y="4355409"/>
            <a:ext cx="1684833" cy="1015663"/>
          </a:xfrm>
          <a:prstGeom prst="rect">
            <a:avLst/>
          </a:prstGeom>
          <a:solidFill>
            <a:schemeClr val="bg1"/>
          </a:solidFill>
          <a:ln>
            <a:solidFill>
              <a:schemeClr val="bg1"/>
            </a:solidFill>
          </a:ln>
        </p:spPr>
        <p:txBody>
          <a:bodyPr wrap="square" rtlCol="0">
            <a:spAutoFit/>
          </a:bodyPr>
          <a:lstStyle/>
          <a:p>
            <a:r>
              <a:rPr lang="en-US" sz="1200" b="1" dirty="0"/>
              <a:t>2. ADAPTIVE:  </a:t>
            </a:r>
          </a:p>
          <a:p>
            <a:pPr marL="168275" indent="-168275"/>
            <a:r>
              <a:rPr lang="en-US" sz="1100" dirty="0"/>
              <a:t>	</a:t>
            </a:r>
            <a:r>
              <a:rPr lang="en-US" sz="1200" dirty="0"/>
              <a:t>Follows an “</a:t>
            </a:r>
            <a:r>
              <a:rPr lang="en-US" sz="1200" i="1" dirty="0"/>
              <a:t>agile</a:t>
            </a:r>
            <a:r>
              <a:rPr lang="en-US" sz="1200" dirty="0"/>
              <a:t>” or iterative approach.  </a:t>
            </a:r>
          </a:p>
          <a:p>
            <a:endParaRPr lang="en-US" sz="1200" dirty="0"/>
          </a:p>
          <a:p>
            <a:pPr lvl="1"/>
            <a:r>
              <a:rPr lang="en-US" sz="1200" dirty="0"/>
              <a:t>	</a:t>
            </a:r>
          </a:p>
        </p:txBody>
      </p:sp>
      <p:sp>
        <p:nvSpPr>
          <p:cNvPr id="22" name="Chevron 21"/>
          <p:cNvSpPr/>
          <p:nvPr/>
        </p:nvSpPr>
        <p:spPr>
          <a:xfrm>
            <a:off x="5961727" y="2657239"/>
            <a:ext cx="1624014" cy="810256"/>
          </a:xfrm>
          <a:prstGeom prst="chevron">
            <a:avLst/>
          </a:prstGeom>
          <a:solidFill>
            <a:schemeClr val="accent2">
              <a:lumMod val="75000"/>
            </a:schemeClr>
          </a:solidFill>
          <a:ln/>
        </p:spPr>
        <p:style>
          <a:lnRef idx="0">
            <a:schemeClr val="accent1"/>
          </a:lnRef>
          <a:fillRef idx="3">
            <a:schemeClr val="accent1"/>
          </a:fillRef>
          <a:effectRef idx="3">
            <a:schemeClr val="accent1"/>
          </a:effectRef>
          <a:fontRef idx="minor">
            <a:schemeClr val="lt1"/>
          </a:fontRef>
        </p:style>
        <p:txBody>
          <a:bodyPr vert="horz" lIns="274320" tIns="0" bIns="0" rtlCol="0" anchor="ctr" anchorCtr="1"/>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400" b="1" dirty="0">
              <a:solidFill>
                <a:schemeClr val="bg1"/>
              </a:solidFill>
            </a:endParaRPr>
          </a:p>
        </p:txBody>
      </p:sp>
      <p:sp>
        <p:nvSpPr>
          <p:cNvPr id="23" name="Chevron 22"/>
          <p:cNvSpPr/>
          <p:nvPr/>
        </p:nvSpPr>
        <p:spPr>
          <a:xfrm>
            <a:off x="5963060" y="4226174"/>
            <a:ext cx="1624014" cy="810256"/>
          </a:xfrm>
          <a:prstGeom prst="chevron">
            <a:avLst/>
          </a:prstGeom>
          <a:solidFill>
            <a:srgbClr val="6EB7C6"/>
          </a:solidFill>
          <a:ln/>
        </p:spPr>
        <p:style>
          <a:lnRef idx="0">
            <a:schemeClr val="accent1"/>
          </a:lnRef>
          <a:fillRef idx="3">
            <a:schemeClr val="accent1"/>
          </a:fillRef>
          <a:effectRef idx="3">
            <a:schemeClr val="accent1"/>
          </a:effectRef>
          <a:fontRef idx="minor">
            <a:schemeClr val="lt1"/>
          </a:fontRef>
        </p:style>
        <p:txBody>
          <a:bodyPr vert="horz" lIns="274320" tIns="0" bIns="0" rtlCol="0" anchor="ctr" anchorCtr="1"/>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400" b="1" dirty="0">
              <a:solidFill>
                <a:schemeClr val="bg1"/>
              </a:solidFill>
            </a:endParaRPr>
          </a:p>
        </p:txBody>
      </p:sp>
      <p:sp>
        <p:nvSpPr>
          <p:cNvPr id="24" name="TextBox 23"/>
          <p:cNvSpPr txBox="1"/>
          <p:nvPr/>
        </p:nvSpPr>
        <p:spPr>
          <a:xfrm>
            <a:off x="1758402" y="2666234"/>
            <a:ext cx="1701486" cy="1200329"/>
          </a:xfrm>
          <a:prstGeom prst="rect">
            <a:avLst/>
          </a:prstGeom>
          <a:solidFill>
            <a:schemeClr val="bg1"/>
          </a:solidFill>
          <a:ln>
            <a:solidFill>
              <a:schemeClr val="bg1"/>
            </a:solidFill>
          </a:ln>
        </p:spPr>
        <p:txBody>
          <a:bodyPr wrap="square" rtlCol="0">
            <a:spAutoFit/>
          </a:bodyPr>
          <a:lstStyle/>
          <a:p>
            <a:pPr marL="168275" indent="-168275"/>
            <a:r>
              <a:rPr lang="en-US" sz="1200" b="1" dirty="0"/>
              <a:t>1. TRADITIONAL:  </a:t>
            </a:r>
            <a:r>
              <a:rPr lang="en-US" sz="1200" dirty="0"/>
              <a:t>Follows a “</a:t>
            </a:r>
            <a:r>
              <a:rPr lang="en-US" sz="1200" i="1" dirty="0"/>
              <a:t>waterfall</a:t>
            </a:r>
            <a:r>
              <a:rPr lang="en-US" sz="1200" dirty="0"/>
              <a:t>” approach or linear sequence approach.  </a:t>
            </a:r>
          </a:p>
          <a:p>
            <a:endParaRPr lang="en-US" sz="1200" dirty="0"/>
          </a:p>
          <a:p>
            <a:pPr lvl="1"/>
            <a:r>
              <a:rPr lang="en-US" sz="1200" dirty="0"/>
              <a:t>	</a:t>
            </a:r>
          </a:p>
        </p:txBody>
      </p:sp>
      <p:sp>
        <p:nvSpPr>
          <p:cNvPr id="25" name="TextBox 50"/>
          <p:cNvSpPr txBox="1"/>
          <p:nvPr/>
        </p:nvSpPr>
        <p:spPr>
          <a:xfrm>
            <a:off x="6389738" y="2923039"/>
            <a:ext cx="94767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bg1"/>
                </a:solidFill>
              </a:rPr>
              <a:t>Traditional</a:t>
            </a:r>
            <a:endParaRPr lang="en-US" sz="400" b="1" dirty="0">
              <a:solidFill>
                <a:schemeClr val="bg1"/>
              </a:solidFill>
            </a:endParaRPr>
          </a:p>
        </p:txBody>
      </p:sp>
      <p:sp>
        <p:nvSpPr>
          <p:cNvPr id="26" name="TextBox 50"/>
          <p:cNvSpPr txBox="1"/>
          <p:nvPr/>
        </p:nvSpPr>
        <p:spPr>
          <a:xfrm>
            <a:off x="6353188" y="4501920"/>
            <a:ext cx="94767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bg1"/>
                </a:solidFill>
              </a:rPr>
              <a:t>Adaptive</a:t>
            </a:r>
            <a:endParaRPr lang="en-US" sz="400" b="1" dirty="0">
              <a:solidFill>
                <a:schemeClr val="bg1"/>
              </a:solidFill>
            </a:endParaRPr>
          </a:p>
        </p:txBody>
      </p:sp>
      <p:sp>
        <p:nvSpPr>
          <p:cNvPr id="27" name="TextBox 26"/>
          <p:cNvSpPr txBox="1"/>
          <p:nvPr/>
        </p:nvSpPr>
        <p:spPr>
          <a:xfrm>
            <a:off x="5963060" y="3469357"/>
            <a:ext cx="1426737" cy="369332"/>
          </a:xfrm>
          <a:prstGeom prst="rect">
            <a:avLst/>
          </a:prstGeom>
          <a:noFill/>
        </p:spPr>
        <p:txBody>
          <a:bodyPr wrap="square" rtlCol="0">
            <a:spAutoFit/>
          </a:bodyPr>
          <a:lstStyle/>
          <a:p>
            <a:r>
              <a:rPr lang="en-US" sz="900" i="1" dirty="0"/>
              <a:t>Useful when precise requirements are known.</a:t>
            </a:r>
          </a:p>
        </p:txBody>
      </p:sp>
      <p:sp>
        <p:nvSpPr>
          <p:cNvPr id="28" name="Bent Arrow 27"/>
          <p:cNvSpPr/>
          <p:nvPr/>
        </p:nvSpPr>
        <p:spPr>
          <a:xfrm flipV="1">
            <a:off x="5637807" y="2578200"/>
            <a:ext cx="337568" cy="527410"/>
          </a:xfrm>
          <a:prstGeom prst="ben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tx1"/>
              </a:solidFill>
            </a:endParaRPr>
          </a:p>
        </p:txBody>
      </p:sp>
      <p:sp>
        <p:nvSpPr>
          <p:cNvPr id="29" name="Bent Arrow 28"/>
          <p:cNvSpPr/>
          <p:nvPr/>
        </p:nvSpPr>
        <p:spPr>
          <a:xfrm flipV="1">
            <a:off x="5649982" y="3195209"/>
            <a:ext cx="337568" cy="1532793"/>
          </a:xfrm>
          <a:prstGeom prst="bentArrow">
            <a:avLst/>
          </a:prstGeom>
          <a:solidFill>
            <a:srgbClr val="6EB7C6"/>
          </a:solidFill>
          <a:ln/>
        </p:spPr>
        <p:style>
          <a:lnRef idx="0">
            <a:schemeClr val="accent1"/>
          </a:lnRef>
          <a:fillRef idx="3">
            <a:schemeClr val="accent1"/>
          </a:fillRef>
          <a:effectRef idx="3">
            <a:schemeClr val="accent1"/>
          </a:effectRef>
          <a:fontRef idx="minor">
            <a:schemeClr val="lt1"/>
          </a:fontRef>
        </p:style>
        <p:txBody>
          <a:bodyPr vert="horz" lIns="274320" tIns="0" bIns="0" rtlCol="0" anchor="ctr" anchorCtr="1"/>
          <a:lstStyle/>
          <a:p>
            <a:pPr algn="ctr"/>
            <a:endParaRPr lang="en-US" sz="400" b="1" dirty="0">
              <a:solidFill>
                <a:schemeClr val="bg1"/>
              </a:solidFill>
            </a:endParaRPr>
          </a:p>
        </p:txBody>
      </p:sp>
      <p:sp>
        <p:nvSpPr>
          <p:cNvPr id="30" name="TextBox 29"/>
          <p:cNvSpPr txBox="1"/>
          <p:nvPr/>
        </p:nvSpPr>
        <p:spPr>
          <a:xfrm>
            <a:off x="5953429" y="5050092"/>
            <a:ext cx="1587341" cy="507831"/>
          </a:xfrm>
          <a:prstGeom prst="rect">
            <a:avLst/>
          </a:prstGeom>
          <a:noFill/>
        </p:spPr>
        <p:txBody>
          <a:bodyPr wrap="square" rtlCol="0">
            <a:spAutoFit/>
          </a:bodyPr>
          <a:lstStyle/>
          <a:p>
            <a:r>
              <a:rPr lang="en-US" sz="900" i="1" dirty="0"/>
              <a:t>Useful when an evolving solution and collaborative efforts  are required.</a:t>
            </a:r>
          </a:p>
        </p:txBody>
      </p:sp>
      <p:sp>
        <p:nvSpPr>
          <p:cNvPr id="32" name="Chevron 31"/>
          <p:cNvSpPr/>
          <p:nvPr/>
        </p:nvSpPr>
        <p:spPr>
          <a:xfrm>
            <a:off x="8114608" y="3467354"/>
            <a:ext cx="1624085" cy="727058"/>
          </a:xfrm>
          <a:prstGeom prst="chevron">
            <a:avLst/>
          </a:prstGeom>
          <a:solidFill>
            <a:srgbClr val="92D050"/>
          </a:solidFill>
          <a:ln/>
        </p:spPr>
        <p:style>
          <a:lnRef idx="0">
            <a:schemeClr val="accent1"/>
          </a:lnRef>
          <a:fillRef idx="3">
            <a:schemeClr val="accent1"/>
          </a:fillRef>
          <a:effectRef idx="3">
            <a:schemeClr val="accent1"/>
          </a:effectRef>
          <a:fontRef idx="minor">
            <a:schemeClr val="lt1"/>
          </a:fontRef>
        </p:style>
        <p:txBody>
          <a:bodyPr vert="horz" lIns="274320" tIns="0" bIns="0" rtlCol="0" anchor="ctr" anchorCtr="1"/>
          <a:lstStyle/>
          <a:p>
            <a:pPr algn="ctr"/>
            <a:endParaRPr lang="en-US" sz="400" b="1" dirty="0">
              <a:solidFill>
                <a:schemeClr val="bg1"/>
              </a:solidFill>
            </a:endParaRPr>
          </a:p>
        </p:txBody>
      </p:sp>
      <p:sp>
        <p:nvSpPr>
          <p:cNvPr id="33" name="TextBox 50"/>
          <p:cNvSpPr txBox="1"/>
          <p:nvPr/>
        </p:nvSpPr>
        <p:spPr>
          <a:xfrm>
            <a:off x="8545874" y="3700078"/>
            <a:ext cx="94767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bg1"/>
                </a:solidFill>
              </a:rPr>
              <a:t>Hybrid</a:t>
            </a:r>
            <a:endParaRPr lang="en-US" sz="400" b="1" dirty="0">
              <a:solidFill>
                <a:schemeClr val="bg1"/>
              </a:solidFill>
            </a:endParaRPr>
          </a:p>
        </p:txBody>
      </p:sp>
      <p:sp>
        <p:nvSpPr>
          <p:cNvPr id="36" name="TextBox 35"/>
          <p:cNvSpPr txBox="1"/>
          <p:nvPr/>
        </p:nvSpPr>
        <p:spPr>
          <a:xfrm>
            <a:off x="8114608" y="2851694"/>
            <a:ext cx="1587341" cy="507831"/>
          </a:xfrm>
          <a:prstGeom prst="rect">
            <a:avLst/>
          </a:prstGeom>
          <a:noFill/>
        </p:spPr>
        <p:txBody>
          <a:bodyPr wrap="square" rtlCol="0">
            <a:spAutoFit/>
          </a:bodyPr>
          <a:lstStyle/>
          <a:p>
            <a:r>
              <a:rPr lang="en-US" sz="900" i="1" dirty="0"/>
              <a:t>May combine both Traditional and Adaptive approaches where needed</a:t>
            </a:r>
          </a:p>
        </p:txBody>
      </p:sp>
      <p:sp>
        <p:nvSpPr>
          <p:cNvPr id="37" name="Right Arrow 36"/>
          <p:cNvSpPr/>
          <p:nvPr/>
        </p:nvSpPr>
        <p:spPr>
          <a:xfrm rot="1122034">
            <a:off x="7574891" y="3314362"/>
            <a:ext cx="385665" cy="154995"/>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tx1"/>
              </a:solidFill>
            </a:endParaRPr>
          </a:p>
        </p:txBody>
      </p:sp>
      <p:sp>
        <p:nvSpPr>
          <p:cNvPr id="38" name="Right Arrow 37"/>
          <p:cNvSpPr/>
          <p:nvPr/>
        </p:nvSpPr>
        <p:spPr>
          <a:xfrm rot="19773695">
            <a:off x="7555438" y="4216917"/>
            <a:ext cx="385665" cy="154995"/>
          </a:xfrm>
          <a:prstGeom prst="rightArrow">
            <a:avLst/>
          </a:prstGeom>
          <a:solidFill>
            <a:srgbClr val="6EB7C6"/>
          </a:solidFill>
          <a:ln/>
        </p:spPr>
        <p:style>
          <a:lnRef idx="0">
            <a:schemeClr val="accent1"/>
          </a:lnRef>
          <a:fillRef idx="3">
            <a:schemeClr val="accent1"/>
          </a:fillRef>
          <a:effectRef idx="3">
            <a:schemeClr val="accent1"/>
          </a:effectRef>
          <a:fontRef idx="minor">
            <a:schemeClr val="lt1"/>
          </a:fontRef>
        </p:style>
        <p:txBody>
          <a:bodyPr vert="horz" lIns="274320" tIns="0" bIns="0" rtlCol="0" anchor="ctr" anchorCtr="1"/>
          <a:lstStyle/>
          <a:p>
            <a:pPr algn="ctr"/>
            <a:endParaRPr lang="en-US" sz="400" b="1" dirty="0">
              <a:solidFill>
                <a:schemeClr val="bg1"/>
              </a:solidFill>
            </a:endParaRPr>
          </a:p>
        </p:txBody>
      </p:sp>
      <p:pic>
        <p:nvPicPr>
          <p:cNvPr id="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3139" y="2709759"/>
            <a:ext cx="2158681" cy="860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148" y="3638230"/>
            <a:ext cx="2256659" cy="1583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TextBox 40"/>
          <p:cNvSpPr txBox="1"/>
          <p:nvPr/>
        </p:nvSpPr>
        <p:spPr>
          <a:xfrm>
            <a:off x="3290933" y="3620321"/>
            <a:ext cx="1760017" cy="369332"/>
          </a:xfrm>
          <a:prstGeom prst="rect">
            <a:avLst/>
          </a:prstGeom>
          <a:solidFill>
            <a:schemeClr val="bg1"/>
          </a:solidFill>
        </p:spPr>
        <p:txBody>
          <a:bodyPr wrap="square" rtlCol="0">
            <a:spAutoFit/>
          </a:bodyPr>
          <a:lstStyle/>
          <a:p>
            <a:endParaRPr lang="en-US" dirty="0"/>
          </a:p>
        </p:txBody>
      </p:sp>
      <p:sp>
        <p:nvSpPr>
          <p:cNvPr id="42" name="TextBox 41"/>
          <p:cNvSpPr txBox="1"/>
          <p:nvPr/>
        </p:nvSpPr>
        <p:spPr>
          <a:xfrm>
            <a:off x="4059748" y="3538607"/>
            <a:ext cx="736979" cy="230832"/>
          </a:xfrm>
          <a:prstGeom prst="rect">
            <a:avLst/>
          </a:prstGeom>
          <a:noFill/>
        </p:spPr>
        <p:txBody>
          <a:bodyPr wrap="square" rtlCol="0">
            <a:spAutoFit/>
          </a:bodyPr>
          <a:lstStyle/>
          <a:p>
            <a:r>
              <a:rPr lang="en-US" sz="900" dirty="0">
                <a:solidFill>
                  <a:srgbClr val="FF0000"/>
                </a:solidFill>
              </a:rPr>
              <a:t>Example</a:t>
            </a:r>
          </a:p>
        </p:txBody>
      </p:sp>
      <p:sp>
        <p:nvSpPr>
          <p:cNvPr id="43" name="TextBox 42"/>
          <p:cNvSpPr txBox="1"/>
          <p:nvPr/>
        </p:nvSpPr>
        <p:spPr>
          <a:xfrm>
            <a:off x="4059748" y="5109677"/>
            <a:ext cx="736979" cy="230832"/>
          </a:xfrm>
          <a:prstGeom prst="rect">
            <a:avLst/>
          </a:prstGeom>
          <a:noFill/>
        </p:spPr>
        <p:txBody>
          <a:bodyPr wrap="square" rtlCol="0">
            <a:spAutoFit/>
          </a:bodyPr>
          <a:lstStyle/>
          <a:p>
            <a:r>
              <a:rPr lang="en-US" sz="900" dirty="0">
                <a:solidFill>
                  <a:srgbClr val="FF0000"/>
                </a:solidFill>
              </a:rPr>
              <a:t>Example</a:t>
            </a:r>
          </a:p>
        </p:txBody>
      </p:sp>
      <p:sp>
        <p:nvSpPr>
          <p:cNvPr id="44" name="TextBox 43"/>
          <p:cNvSpPr txBox="1"/>
          <p:nvPr/>
        </p:nvSpPr>
        <p:spPr>
          <a:xfrm>
            <a:off x="8104682" y="4301764"/>
            <a:ext cx="3322968" cy="807913"/>
          </a:xfrm>
          <a:prstGeom prst="rect">
            <a:avLst/>
          </a:prstGeom>
          <a:solidFill>
            <a:schemeClr val="bg1"/>
          </a:solidFill>
          <a:ln>
            <a:solidFill>
              <a:schemeClr val="bg1"/>
            </a:solidFill>
          </a:ln>
        </p:spPr>
        <p:txBody>
          <a:bodyPr wrap="square" rtlCol="0">
            <a:spAutoFit/>
          </a:bodyPr>
          <a:lstStyle/>
          <a:p>
            <a:r>
              <a:rPr lang="en-US" sz="1200" b="1" dirty="0"/>
              <a:t>3. Bimodal (a.k.a. WAGILE):  </a:t>
            </a:r>
            <a:r>
              <a:rPr lang="en-US" sz="1200" dirty="0"/>
              <a:t>Is the “</a:t>
            </a:r>
            <a:r>
              <a:rPr lang="en-US" sz="1200" i="1" dirty="0"/>
              <a:t>practice of managing two separate, coherent modes of delivery, one focused on stability and the other on agility</a:t>
            </a:r>
            <a:r>
              <a:rPr lang="en-US" sz="1200" dirty="0"/>
              <a:t>”</a:t>
            </a:r>
          </a:p>
          <a:p>
            <a:pPr algn="r"/>
            <a:r>
              <a:rPr lang="en-US" sz="1050" b="1" dirty="0">
                <a:solidFill>
                  <a:srgbClr val="0070C0"/>
                </a:solidFill>
              </a:rPr>
              <a:t>Gartner, Inc.</a:t>
            </a:r>
            <a:endParaRPr lang="en-US" sz="1050" b="1" dirty="0"/>
          </a:p>
        </p:txBody>
      </p:sp>
    </p:spTree>
    <p:extLst>
      <p:ext uri="{BB962C8B-B14F-4D97-AF65-F5344CB8AC3E}">
        <p14:creationId xmlns:p14="http://schemas.microsoft.com/office/powerpoint/2010/main" val="4039030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a:spLocks noGrp="1"/>
          </p:cNvSpPr>
          <p:nvPr>
            <p:ph type="ctrTitle"/>
          </p:nvPr>
        </p:nvSpPr>
        <p:spPr>
          <a:xfrm>
            <a:off x="495572" y="424244"/>
            <a:ext cx="3057253" cy="499681"/>
          </a:xfrm>
        </p:spPr>
        <p:txBody>
          <a:bodyPr>
            <a:normAutofit fontScale="90000"/>
          </a:bodyPr>
          <a:lstStyle/>
          <a:p>
            <a:r>
              <a:rPr lang="en-US" dirty="0"/>
              <a:t>WAGILE</a:t>
            </a:r>
          </a:p>
        </p:txBody>
      </p:sp>
      <p:sp>
        <p:nvSpPr>
          <p:cNvPr id="35" name="TextBox 34"/>
          <p:cNvSpPr txBox="1"/>
          <p:nvPr/>
        </p:nvSpPr>
        <p:spPr>
          <a:xfrm>
            <a:off x="323985" y="1052894"/>
            <a:ext cx="9943965" cy="400110"/>
          </a:xfrm>
          <a:prstGeom prst="rect">
            <a:avLst/>
          </a:prstGeom>
          <a:noFill/>
        </p:spPr>
        <p:txBody>
          <a:bodyPr wrap="square" rtlCol="0">
            <a:spAutoFit/>
          </a:bodyPr>
          <a:lstStyle/>
          <a:p>
            <a:r>
              <a:rPr lang="en-US" sz="2000" b="1" dirty="0"/>
              <a:t>Waterfall and Agile in Cross-functional Programs  (Example CAS PMO)</a:t>
            </a:r>
          </a:p>
        </p:txBody>
      </p:sp>
      <p:sp>
        <p:nvSpPr>
          <p:cNvPr id="45" name="Footer Placeholder 2"/>
          <p:cNvSpPr txBox="1">
            <a:spLocks/>
          </p:cNvSpPr>
          <p:nvPr/>
        </p:nvSpPr>
        <p:spPr>
          <a:xfrm>
            <a:off x="4701374" y="6224588"/>
            <a:ext cx="2895600" cy="454147"/>
          </a:xfrm>
          <a:prstGeom prst="rect">
            <a:avLst/>
          </a:prstGeom>
        </p:spPr>
        <p:txBody>
          <a:bodyPr vert="horz" lIns="91440" tIns="45720" rIns="91440" bIns="45720" rtlCol="0" anchor="ctr"/>
          <a:lstStyle>
            <a:defPPr>
              <a:defRPr lang="en-US"/>
            </a:defPPr>
            <a:lvl1pPr marL="0" algn="ctr" defTabSz="914400" rtl="0" eaLnBrk="1" latinLnBrk="0" hangingPunct="1">
              <a:defRPr sz="700" kern="1200">
                <a:solidFill>
                  <a:schemeClr val="accent3"/>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dirty="0">
                <a:solidFill>
                  <a:srgbClr val="425563"/>
                </a:solidFill>
              </a:rPr>
              <a:t>CAS is a division of the American Chemical Society.</a:t>
            </a:r>
          </a:p>
          <a:p>
            <a:pPr lvl="0"/>
            <a:r>
              <a:rPr lang="en-US" dirty="0">
                <a:solidFill>
                  <a:srgbClr val="425563"/>
                </a:solidFill>
              </a:rPr>
              <a:t>Copyright </a:t>
            </a:r>
            <a:r>
              <a:rPr kumimoji="0" lang="en-US" sz="700" b="0" i="0" u="none" strike="noStrike" kern="1200" cap="none" spc="0" normalizeH="0" baseline="0" noProof="0" dirty="0">
                <a:ln>
                  <a:noFill/>
                </a:ln>
                <a:solidFill>
                  <a:srgbClr val="425563"/>
                </a:solidFill>
                <a:effectLst/>
                <a:uLnTx/>
                <a:uFillTx/>
                <a:latin typeface="Arial" panose="020B0604020202020204" pitchFamily="34" charset="0"/>
                <a:ea typeface="+mn-ea"/>
                <a:cs typeface="Arial" panose="020B0604020202020204" pitchFamily="34" charset="0"/>
              </a:rPr>
              <a:t>2019 American Chemical Society. </a:t>
            </a:r>
          </a:p>
          <a:p>
            <a:pPr lvl="0"/>
            <a:r>
              <a:rPr kumimoji="0" lang="en-US" sz="700" b="0" i="0" u="none" strike="noStrike" kern="1200" cap="none" spc="0" normalizeH="0" baseline="0" noProof="0" dirty="0">
                <a:ln>
                  <a:noFill/>
                </a:ln>
                <a:solidFill>
                  <a:srgbClr val="425563"/>
                </a:solidFill>
                <a:effectLst/>
                <a:uLnTx/>
                <a:uFillTx/>
                <a:latin typeface="Arial" panose="020B0604020202020204" pitchFamily="34" charset="0"/>
                <a:ea typeface="+mn-ea"/>
                <a:cs typeface="Arial" panose="020B0604020202020204" pitchFamily="34" charset="0"/>
              </a:rPr>
              <a:t>All rights reserved.</a:t>
            </a:r>
          </a:p>
        </p:txBody>
      </p:sp>
      <p:grpSp>
        <p:nvGrpSpPr>
          <p:cNvPr id="46" name="Group 45"/>
          <p:cNvGrpSpPr/>
          <p:nvPr/>
        </p:nvGrpSpPr>
        <p:grpSpPr>
          <a:xfrm>
            <a:off x="466638" y="1510549"/>
            <a:ext cx="4458338" cy="563288"/>
            <a:chOff x="369973" y="895350"/>
            <a:chExt cx="8745148" cy="1132846"/>
          </a:xfrm>
        </p:grpSpPr>
        <p:sp>
          <p:nvSpPr>
            <p:cNvPr id="47" name="Pentagon 46"/>
            <p:cNvSpPr/>
            <p:nvPr/>
          </p:nvSpPr>
          <p:spPr>
            <a:xfrm>
              <a:off x="369973" y="901511"/>
              <a:ext cx="978578" cy="1118734"/>
            </a:xfrm>
            <a:prstGeom prst="homePlate">
              <a:avLst>
                <a:gd name="adj" fmla="val 55140"/>
              </a:avLst>
            </a:prstGeom>
            <a:solidFill>
              <a:sysClr val="window" lastClr="FFFFFF">
                <a:lumMod val="65000"/>
              </a:sys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prstClr val="white"/>
                  </a:solidFill>
                  <a:effectLst/>
                  <a:uLnTx/>
                  <a:uFillTx/>
                  <a:latin typeface="Calibri"/>
                  <a:ea typeface="+mn-ea"/>
                  <a:cs typeface="+mn-cs"/>
                </a:rPr>
                <a:t>Idea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prstClr val="white"/>
                  </a:solidFill>
                  <a:effectLst/>
                  <a:uLnTx/>
                  <a:uFillTx/>
                  <a:latin typeface="Calibri"/>
                  <a:ea typeface="+mn-ea"/>
                  <a:cs typeface="+mn-cs"/>
                </a:rPr>
                <a:t>Stage</a:t>
              </a:r>
            </a:p>
          </p:txBody>
        </p:sp>
        <p:sp>
          <p:nvSpPr>
            <p:cNvPr id="48" name="Chevron 47"/>
            <p:cNvSpPr/>
            <p:nvPr/>
          </p:nvSpPr>
          <p:spPr>
            <a:xfrm>
              <a:off x="916402" y="901511"/>
              <a:ext cx="1777332" cy="1123330"/>
            </a:xfrm>
            <a:prstGeom prst="chevron">
              <a:avLst/>
            </a:prstGeom>
            <a:solidFill>
              <a:sysClr val="window" lastClr="FFFFFF">
                <a:lumMod val="65000"/>
              </a:sys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274320" tIns="0" rIns="182880" bIns="0" rtlCol="0" anchor="ctr" anchorCtr="1"/>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49" name="Chevron 48"/>
            <p:cNvSpPr/>
            <p:nvPr/>
          </p:nvSpPr>
          <p:spPr>
            <a:xfrm>
              <a:off x="2232090" y="901511"/>
              <a:ext cx="1777332" cy="1123330"/>
            </a:xfrm>
            <a:prstGeom prst="chevron">
              <a:avLst/>
            </a:prstGeom>
            <a:solidFill>
              <a:sysClr val="window" lastClr="FFFFFF">
                <a:lumMod val="65000"/>
              </a:sys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274320" tIns="0" bIns="0" rtlCol="0" anchor="ctr" anchorCtr="1"/>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white"/>
                </a:solidFill>
                <a:effectLst/>
                <a:uLnTx/>
                <a:uFillTx/>
                <a:latin typeface="Calibri"/>
                <a:ea typeface="+mn-ea"/>
                <a:cs typeface="+mn-cs"/>
              </a:endParaRPr>
            </a:p>
          </p:txBody>
        </p:sp>
        <p:sp>
          <p:nvSpPr>
            <p:cNvPr id="50" name="Chevron 49"/>
            <p:cNvSpPr/>
            <p:nvPr/>
          </p:nvSpPr>
          <p:spPr>
            <a:xfrm>
              <a:off x="3540497" y="903301"/>
              <a:ext cx="1777332" cy="1124895"/>
            </a:xfrm>
            <a:prstGeom prst="chevron">
              <a:avLst/>
            </a:prstGeom>
            <a:solidFill>
              <a:srgbClr val="653279">
                <a:lumMod val="60000"/>
                <a:lumOff val="4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274320" tIns="0" bIns="0" rtlCol="0" anchor="ctr" anchorCtr="1"/>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dirty="0">
                <a:ln>
                  <a:noFill/>
                </a:ln>
                <a:solidFill>
                  <a:prstClr val="white"/>
                </a:solidFill>
                <a:effectLst/>
                <a:uLnTx/>
                <a:uFillTx/>
                <a:latin typeface="Calibri"/>
                <a:ea typeface="+mn-ea"/>
                <a:cs typeface="+mn-cs"/>
              </a:endParaRPr>
            </a:p>
          </p:txBody>
        </p:sp>
        <p:sp>
          <p:nvSpPr>
            <p:cNvPr id="51" name="Chevron 50"/>
            <p:cNvSpPr/>
            <p:nvPr/>
          </p:nvSpPr>
          <p:spPr>
            <a:xfrm>
              <a:off x="7474298" y="899946"/>
              <a:ext cx="1510732" cy="1124895"/>
            </a:xfrm>
            <a:prstGeom prst="chevron">
              <a:avLst/>
            </a:prstGeom>
            <a:solidFill>
              <a:sysClr val="window" lastClr="FFFFFF">
                <a:lumMod val="65000"/>
              </a:sys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274320" tIns="0" bIns="0" rtlCol="0" anchor="ctr" anchorCtr="1"/>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white"/>
                </a:solidFill>
                <a:effectLst/>
                <a:uLnTx/>
                <a:uFillTx/>
                <a:latin typeface="Calibri"/>
                <a:ea typeface="+mn-ea"/>
                <a:cs typeface="+mn-cs"/>
              </a:endParaRPr>
            </a:p>
          </p:txBody>
        </p:sp>
        <p:sp>
          <p:nvSpPr>
            <p:cNvPr id="52" name="Chevron 51"/>
            <p:cNvSpPr/>
            <p:nvPr/>
          </p:nvSpPr>
          <p:spPr>
            <a:xfrm>
              <a:off x="4849930" y="901511"/>
              <a:ext cx="1777332" cy="1123333"/>
            </a:xfrm>
            <a:prstGeom prst="chevron">
              <a:avLst/>
            </a:prstGeom>
            <a:solidFill>
              <a:sysClr val="window" lastClr="FFFFFF">
                <a:lumMod val="65000"/>
              </a:sys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274320" tIns="0" bIns="0" rtlCol="0" anchor="ctr" anchorCtr="1"/>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dirty="0">
                <a:ln>
                  <a:noFill/>
                </a:ln>
                <a:solidFill>
                  <a:prstClr val="white"/>
                </a:solidFill>
                <a:effectLst/>
                <a:uLnTx/>
                <a:uFillTx/>
                <a:latin typeface="Calibri"/>
                <a:ea typeface="+mn-ea"/>
                <a:cs typeface="+mn-cs"/>
              </a:endParaRPr>
            </a:p>
          </p:txBody>
        </p:sp>
        <p:sp>
          <p:nvSpPr>
            <p:cNvPr id="53" name="Chevron 52"/>
            <p:cNvSpPr/>
            <p:nvPr/>
          </p:nvSpPr>
          <p:spPr>
            <a:xfrm>
              <a:off x="6160671" y="895350"/>
              <a:ext cx="1777332" cy="1124895"/>
            </a:xfrm>
            <a:prstGeom prst="chevron">
              <a:avLst/>
            </a:prstGeom>
            <a:solidFill>
              <a:sysClr val="window" lastClr="FFFFFF">
                <a:lumMod val="65000"/>
              </a:sys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274320" tIns="0" bIns="0" rtlCol="0" anchor="ctr" anchorCtr="1"/>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prstClr val="white"/>
                  </a:solidFill>
                  <a:effectLst/>
                  <a:uLnTx/>
                  <a:uFillTx/>
                  <a:latin typeface="Calibri"/>
                  <a:ea typeface="+mn-ea"/>
                  <a:cs typeface="+mn-cs"/>
                </a:rPr>
                <a:t>  </a:t>
              </a:r>
            </a:p>
          </p:txBody>
        </p:sp>
        <p:sp>
          <p:nvSpPr>
            <p:cNvPr id="54" name="TextBox 46"/>
            <p:cNvSpPr txBox="1"/>
            <p:nvPr/>
          </p:nvSpPr>
          <p:spPr>
            <a:xfrm>
              <a:off x="1542947" y="1175213"/>
              <a:ext cx="791843" cy="4367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prstClr val="white"/>
                  </a:solidFill>
                  <a:effectLst/>
                  <a:uLnTx/>
                  <a:uFillTx/>
                  <a:latin typeface="Calibri"/>
                  <a:ea typeface="+mn-ea"/>
                  <a:cs typeface="+mn-cs"/>
                </a:rPr>
                <a:t>Project</a:t>
              </a:r>
              <a:endParaRPr kumimoji="0" lang="en-US" sz="900" b="1" i="0" u="none" strike="noStrike" kern="1200" cap="none" spc="0" normalizeH="0" baseline="0" noProof="0" dirty="0">
                <a:ln>
                  <a:noFill/>
                </a:ln>
                <a:solidFill>
                  <a:prstClr val="white"/>
                </a:solidFill>
                <a:effectLst/>
                <a:uLnTx/>
                <a:uFillTx/>
                <a:latin typeface="Calibri"/>
                <a:ea typeface="+mn-ea"/>
                <a:cs typeface="+mn-cs"/>
              </a:endParaRPr>
            </a:p>
          </p:txBody>
        </p:sp>
        <p:sp>
          <p:nvSpPr>
            <p:cNvPr id="55" name="TextBox 47"/>
            <p:cNvSpPr txBox="1"/>
            <p:nvPr/>
          </p:nvSpPr>
          <p:spPr>
            <a:xfrm>
              <a:off x="1542947" y="1398248"/>
              <a:ext cx="791843" cy="4367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prstClr val="white"/>
                  </a:solidFill>
                  <a:effectLst/>
                  <a:uLnTx/>
                  <a:uFillTx/>
                  <a:latin typeface="Calibri"/>
                  <a:ea typeface="+mn-ea"/>
                  <a:cs typeface="+mn-cs"/>
                </a:rPr>
                <a:t>Intake</a:t>
              </a:r>
            </a:p>
          </p:txBody>
        </p:sp>
        <p:sp>
          <p:nvSpPr>
            <p:cNvPr id="56" name="TextBox 48"/>
            <p:cNvSpPr txBox="1"/>
            <p:nvPr/>
          </p:nvSpPr>
          <p:spPr>
            <a:xfrm>
              <a:off x="2727835" y="1300148"/>
              <a:ext cx="1055291" cy="4367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prstClr val="white"/>
                  </a:solidFill>
                  <a:effectLst/>
                  <a:uLnTx/>
                  <a:uFillTx/>
                  <a:latin typeface="Calibri"/>
                  <a:ea typeface="+mn-ea"/>
                  <a:cs typeface="+mn-cs"/>
                </a:rPr>
                <a:t>Initiation</a:t>
              </a:r>
            </a:p>
          </p:txBody>
        </p:sp>
        <p:sp>
          <p:nvSpPr>
            <p:cNvPr id="57" name="TextBox 49"/>
            <p:cNvSpPr txBox="1"/>
            <p:nvPr/>
          </p:nvSpPr>
          <p:spPr>
            <a:xfrm>
              <a:off x="4134891" y="1302924"/>
              <a:ext cx="962721" cy="4367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prstClr val="white"/>
                  </a:solidFill>
                  <a:effectLst/>
                  <a:uLnTx/>
                  <a:uFillTx/>
                  <a:latin typeface="Calibri"/>
                  <a:ea typeface="+mn-ea"/>
                  <a:cs typeface="+mn-cs"/>
                </a:rPr>
                <a:t>Planning</a:t>
              </a:r>
            </a:p>
          </p:txBody>
        </p:sp>
        <p:sp>
          <p:nvSpPr>
            <p:cNvPr id="58" name="TextBox 50"/>
            <p:cNvSpPr txBox="1"/>
            <p:nvPr/>
          </p:nvSpPr>
          <p:spPr>
            <a:xfrm>
              <a:off x="5393831" y="1302924"/>
              <a:ext cx="1037137" cy="4367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prstClr val="white"/>
                  </a:solidFill>
                  <a:effectLst/>
                  <a:uLnTx/>
                  <a:uFillTx/>
                  <a:latin typeface="Calibri"/>
                  <a:ea typeface="+mn-ea"/>
                  <a:cs typeface="+mn-cs"/>
                </a:rPr>
                <a:t>Execution</a:t>
              </a:r>
            </a:p>
          </p:txBody>
        </p:sp>
        <p:sp>
          <p:nvSpPr>
            <p:cNvPr id="59" name="TextBox 51"/>
            <p:cNvSpPr txBox="1"/>
            <p:nvPr/>
          </p:nvSpPr>
          <p:spPr>
            <a:xfrm>
              <a:off x="6652776" y="1300151"/>
              <a:ext cx="1037137" cy="4367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prstClr val="white"/>
                  </a:solidFill>
                  <a:effectLst/>
                  <a:uLnTx/>
                  <a:uFillTx/>
                  <a:latin typeface="Calibri"/>
                  <a:ea typeface="+mn-ea"/>
                  <a:cs typeface="+mn-cs"/>
                </a:rPr>
                <a:t>Closure</a:t>
              </a:r>
            </a:p>
          </p:txBody>
        </p:sp>
        <p:sp>
          <p:nvSpPr>
            <p:cNvPr id="60" name="TextBox 52"/>
            <p:cNvSpPr txBox="1"/>
            <p:nvPr/>
          </p:nvSpPr>
          <p:spPr>
            <a:xfrm>
              <a:off x="7985776" y="1300151"/>
              <a:ext cx="1129345" cy="4367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prstClr val="white"/>
                  </a:solidFill>
                  <a:effectLst/>
                  <a:uLnTx/>
                  <a:uFillTx/>
                  <a:latin typeface="Calibri"/>
                  <a:ea typeface="+mn-ea"/>
                  <a:cs typeface="+mn-cs"/>
                </a:rPr>
                <a:t>Operations</a:t>
              </a:r>
              <a:endParaRPr kumimoji="0" lang="en-US" sz="900" b="1"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61" name="Picture 2" descr="C:\Users\tsm75\AppData\Local\Microsoft\Windows\INetCache\IE\Q1HNAM58\economy-collaborativa[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6469" y="5440622"/>
            <a:ext cx="815506" cy="815506"/>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p:cNvSpPr txBox="1"/>
          <p:nvPr/>
        </p:nvSpPr>
        <p:spPr>
          <a:xfrm>
            <a:off x="2070638" y="2131382"/>
            <a:ext cx="8197312" cy="4124206"/>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rPr>
              <a:t>DEFINITION:  </a:t>
            </a:r>
            <a:r>
              <a:rPr kumimoji="0" lang="en-US" sz="1100" b="0" i="0" u="none" strike="noStrike" kern="0" cap="none" spc="0" normalizeH="0" baseline="0" noProof="0" dirty="0">
                <a:ln>
                  <a:noFill/>
                </a:ln>
                <a:solidFill>
                  <a:prstClr val="black"/>
                </a:solidFill>
                <a:effectLst/>
                <a:uLnTx/>
                <a:uFillTx/>
                <a:latin typeface="Calibri"/>
              </a:rPr>
              <a:t>Processes “to develop the course of action required to attain the project objectives”.  Approval of each iteration is required to move to the next stage or project execution.  Defined outcome from this should yield an </a:t>
            </a:r>
            <a:r>
              <a:rPr kumimoji="0" lang="en-US" sz="1100" b="1" i="0" u="none" strike="noStrike" kern="0" cap="none" spc="0" normalizeH="0" baseline="0" noProof="0" dirty="0">
                <a:ln>
                  <a:noFill/>
                </a:ln>
                <a:solidFill>
                  <a:prstClr val="black"/>
                </a:solidFill>
                <a:effectLst/>
                <a:uLnTx/>
                <a:uFillTx/>
                <a:latin typeface="Calibri"/>
              </a:rPr>
              <a:t>Minimal Viable Product (MVP).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a:rPr>
              <a:t>STAGE GATES:  </a:t>
            </a:r>
            <a:r>
              <a:rPr kumimoji="0" lang="en-US" sz="1600" b="0" i="0" u="none" strike="noStrike" kern="0" cap="none" spc="0" normalizeH="0" baseline="0" noProof="0" dirty="0">
                <a:ln>
                  <a:noFill/>
                </a:ln>
                <a:solidFill>
                  <a:prstClr val="black"/>
                </a:solidFill>
                <a:effectLst/>
                <a:uLnTx/>
                <a:uFillTx/>
                <a:latin typeface="Calibri"/>
              </a:rPr>
              <a:t>Approve each Planning Phase (Steering Committee)</a:t>
            </a:r>
            <a:endParaRPr kumimoji="0" lang="en-US" sz="1600" b="1" i="0" u="none" strike="noStrike" kern="0" cap="none" spc="0" normalizeH="0" baseline="0" noProof="0" dirty="0">
              <a:ln>
                <a:noFill/>
              </a:ln>
              <a:solidFill>
                <a:prstClr val="black"/>
              </a:solidFill>
              <a:effectLst/>
              <a:uLnTx/>
              <a:uFillTx/>
              <a:latin typeface="Calibri"/>
            </a:endParaRPr>
          </a:p>
        </p:txBody>
      </p:sp>
      <p:sp>
        <p:nvSpPr>
          <p:cNvPr id="63" name="Chevron 62"/>
          <p:cNvSpPr/>
          <p:nvPr/>
        </p:nvSpPr>
        <p:spPr>
          <a:xfrm>
            <a:off x="2266382" y="3622207"/>
            <a:ext cx="1603612" cy="668741"/>
          </a:xfrm>
          <a:prstGeom prst="chevron">
            <a:avLst/>
          </a:prstGeom>
          <a:solidFill>
            <a:srgbClr val="92D050"/>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64" name="Chevron 63"/>
          <p:cNvSpPr/>
          <p:nvPr/>
        </p:nvSpPr>
        <p:spPr>
          <a:xfrm>
            <a:off x="3647080" y="3622207"/>
            <a:ext cx="1603612" cy="668741"/>
          </a:xfrm>
          <a:prstGeom prst="chevron">
            <a:avLst/>
          </a:prstGeom>
          <a:solidFill>
            <a:srgbClr val="FFC000"/>
          </a:solidFill>
          <a:ln w="25400" cap="flat" cmpd="sng" algn="ctr">
            <a:solidFill>
              <a:srgbClr val="E2AC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65" name="Chevron 64"/>
          <p:cNvSpPr/>
          <p:nvPr/>
        </p:nvSpPr>
        <p:spPr>
          <a:xfrm>
            <a:off x="7131936" y="3669974"/>
            <a:ext cx="1603612" cy="668741"/>
          </a:xfrm>
          <a:prstGeom prst="chevron">
            <a:avLst/>
          </a:prstGeom>
          <a:solidFill>
            <a:sysClr val="window" lastClr="FFFFFF">
              <a:lumMod val="85000"/>
            </a:sysClr>
          </a:solidFill>
          <a:ln w="2540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66" name="Chevron 65"/>
          <p:cNvSpPr/>
          <p:nvPr/>
        </p:nvSpPr>
        <p:spPr>
          <a:xfrm>
            <a:off x="8515604" y="3669975"/>
            <a:ext cx="1603612" cy="668741"/>
          </a:xfrm>
          <a:prstGeom prst="chevron">
            <a:avLst/>
          </a:prstGeom>
          <a:solidFill>
            <a:sysClr val="window" lastClr="FFFFFF">
              <a:lumMod val="85000"/>
            </a:sysClr>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67" name="TextBox 66"/>
          <p:cNvSpPr txBox="1"/>
          <p:nvPr/>
        </p:nvSpPr>
        <p:spPr>
          <a:xfrm>
            <a:off x="4405321" y="2591793"/>
            <a:ext cx="3527946" cy="369332"/>
          </a:xfrm>
          <a:prstGeom prst="rect">
            <a:avLst/>
          </a:prstGeom>
          <a:noFill/>
        </p:spPr>
        <p:txBody>
          <a:bodyPr wrap="square" rtlCol="0">
            <a:spAutoFit/>
          </a:bodyPr>
          <a:lstStyle/>
          <a:p>
            <a:pPr algn="ctr" defTabSz="914400"/>
            <a:r>
              <a:rPr lang="en-US" dirty="0">
                <a:solidFill>
                  <a:prstClr val="black"/>
                </a:solidFill>
                <a:latin typeface="Calibri"/>
              </a:rPr>
              <a:t>AGILE PROJECT MANAGEMENT</a:t>
            </a:r>
          </a:p>
        </p:txBody>
      </p:sp>
      <p:graphicFrame>
        <p:nvGraphicFramePr>
          <p:cNvPr id="68" name="Diagram 67"/>
          <p:cNvGraphicFramePr/>
          <p:nvPr>
            <p:extLst>
              <p:ext uri="{D42A27DB-BD31-4B8C-83A1-F6EECF244321}">
                <p14:modId xmlns:p14="http://schemas.microsoft.com/office/powerpoint/2010/main" val="2506381239"/>
              </p:ext>
            </p:extLst>
          </p:nvPr>
        </p:nvGraphicFramePr>
        <p:xfrm>
          <a:off x="4924976" y="2946995"/>
          <a:ext cx="2556875" cy="1972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9" name="TextBox 68"/>
          <p:cNvSpPr txBox="1"/>
          <p:nvPr/>
        </p:nvSpPr>
        <p:spPr>
          <a:xfrm>
            <a:off x="2477925" y="3792382"/>
            <a:ext cx="1276066" cy="338554"/>
          </a:xfrm>
          <a:prstGeom prst="rect">
            <a:avLst/>
          </a:prstGeom>
          <a:noFill/>
        </p:spPr>
        <p:txBody>
          <a:bodyPr wrap="square" rtlCol="0">
            <a:spAutoFit/>
          </a:bodyPr>
          <a:lstStyle/>
          <a:p>
            <a:pPr algn="ctr" defTabSz="914400"/>
            <a:r>
              <a:rPr lang="en-US" sz="1600" dirty="0">
                <a:solidFill>
                  <a:prstClr val="white"/>
                </a:solidFill>
                <a:latin typeface="Calibri"/>
              </a:rPr>
              <a:t>Iteration 0</a:t>
            </a:r>
          </a:p>
        </p:txBody>
      </p:sp>
      <p:sp>
        <p:nvSpPr>
          <p:cNvPr id="70" name="TextBox 69"/>
          <p:cNvSpPr txBox="1"/>
          <p:nvPr/>
        </p:nvSpPr>
        <p:spPr>
          <a:xfrm>
            <a:off x="3810853" y="3785558"/>
            <a:ext cx="1276066" cy="338554"/>
          </a:xfrm>
          <a:prstGeom prst="rect">
            <a:avLst/>
          </a:prstGeom>
          <a:noFill/>
        </p:spPr>
        <p:txBody>
          <a:bodyPr wrap="square" rtlCol="0">
            <a:spAutoFit/>
          </a:bodyPr>
          <a:lstStyle/>
          <a:p>
            <a:pPr algn="ctr" defTabSz="914400"/>
            <a:r>
              <a:rPr lang="en-US" sz="1600" dirty="0">
                <a:solidFill>
                  <a:prstClr val="white"/>
                </a:solidFill>
                <a:latin typeface="Calibri"/>
              </a:rPr>
              <a:t>Design</a:t>
            </a:r>
          </a:p>
        </p:txBody>
      </p:sp>
      <p:sp>
        <p:nvSpPr>
          <p:cNvPr id="71" name="TextBox 70"/>
          <p:cNvSpPr txBox="1"/>
          <p:nvPr/>
        </p:nvSpPr>
        <p:spPr>
          <a:xfrm>
            <a:off x="7355654" y="3835068"/>
            <a:ext cx="1276066" cy="338554"/>
          </a:xfrm>
          <a:prstGeom prst="rect">
            <a:avLst/>
          </a:prstGeom>
          <a:noFill/>
        </p:spPr>
        <p:txBody>
          <a:bodyPr wrap="square" rtlCol="0">
            <a:spAutoFit/>
          </a:bodyPr>
          <a:lstStyle/>
          <a:p>
            <a:pPr algn="ctr" defTabSz="914400"/>
            <a:r>
              <a:rPr lang="en-US" sz="1600" dirty="0">
                <a:solidFill>
                  <a:prstClr val="white"/>
                </a:solidFill>
                <a:latin typeface="Calibri"/>
              </a:rPr>
              <a:t>Implement</a:t>
            </a:r>
          </a:p>
        </p:txBody>
      </p:sp>
      <p:sp>
        <p:nvSpPr>
          <p:cNvPr id="72" name="TextBox 71"/>
          <p:cNvSpPr txBox="1"/>
          <p:nvPr/>
        </p:nvSpPr>
        <p:spPr>
          <a:xfrm>
            <a:off x="8722112" y="3835068"/>
            <a:ext cx="1276066" cy="338554"/>
          </a:xfrm>
          <a:prstGeom prst="rect">
            <a:avLst/>
          </a:prstGeom>
          <a:noFill/>
        </p:spPr>
        <p:txBody>
          <a:bodyPr wrap="square" rtlCol="0">
            <a:spAutoFit/>
          </a:bodyPr>
          <a:lstStyle/>
          <a:p>
            <a:pPr algn="ctr" defTabSz="914400"/>
            <a:r>
              <a:rPr lang="en-US" sz="1600" dirty="0">
                <a:solidFill>
                  <a:prstClr val="white"/>
                </a:solidFill>
                <a:latin typeface="Calibri"/>
              </a:rPr>
              <a:t>Close</a:t>
            </a:r>
          </a:p>
        </p:txBody>
      </p:sp>
      <p:sp>
        <p:nvSpPr>
          <p:cNvPr id="73" name="TextBox 72"/>
          <p:cNvSpPr txBox="1"/>
          <p:nvPr/>
        </p:nvSpPr>
        <p:spPr>
          <a:xfrm>
            <a:off x="7056871" y="3062642"/>
            <a:ext cx="3083496" cy="338554"/>
          </a:xfrm>
          <a:prstGeom prst="rect">
            <a:avLst/>
          </a:prstGeom>
          <a:noFill/>
        </p:spPr>
        <p:txBody>
          <a:bodyPr wrap="square" rtlCol="0">
            <a:spAutoFit/>
          </a:bodyPr>
          <a:lstStyle/>
          <a:p>
            <a:pPr defTabSz="914400"/>
            <a:r>
              <a:rPr lang="en-US" sz="1600" b="1" dirty="0">
                <a:solidFill>
                  <a:srgbClr val="FF0000"/>
                </a:solidFill>
                <a:latin typeface="Calibri"/>
              </a:rPr>
              <a:t>Stages Gates</a:t>
            </a:r>
            <a:r>
              <a:rPr lang="en-US" sz="1600" dirty="0">
                <a:solidFill>
                  <a:srgbClr val="0070C0"/>
                </a:solidFill>
                <a:latin typeface="Calibri"/>
              </a:rPr>
              <a:t> occur during process</a:t>
            </a:r>
          </a:p>
        </p:txBody>
      </p:sp>
      <p:sp>
        <p:nvSpPr>
          <p:cNvPr id="74" name="TextBox 73"/>
          <p:cNvSpPr txBox="1"/>
          <p:nvPr/>
        </p:nvSpPr>
        <p:spPr>
          <a:xfrm>
            <a:off x="2273147" y="4704513"/>
            <a:ext cx="1480633" cy="492443"/>
          </a:xfrm>
          <a:prstGeom prst="rect">
            <a:avLst/>
          </a:prstGeom>
          <a:noFill/>
        </p:spPr>
        <p:txBody>
          <a:bodyPr wrap="square" rtlCol="0">
            <a:spAutoFit/>
          </a:bodyPr>
          <a:lstStyle/>
          <a:p>
            <a:pPr defTabSz="914400"/>
            <a:r>
              <a:rPr lang="en-US" sz="1000" b="1" u="sng" dirty="0">
                <a:solidFill>
                  <a:srgbClr val="005DAA"/>
                </a:solidFill>
                <a:latin typeface="Calibri"/>
              </a:rPr>
              <a:t>HYPOTHESIS</a:t>
            </a:r>
          </a:p>
          <a:p>
            <a:pPr marL="171450" indent="-171450" defTabSz="914400">
              <a:buFont typeface="Arial" panose="020B0604020202020204" pitchFamily="34" charset="0"/>
              <a:buChar char="•"/>
            </a:pPr>
            <a:r>
              <a:rPr lang="en-US" sz="800" dirty="0">
                <a:solidFill>
                  <a:prstClr val="black"/>
                </a:solidFill>
                <a:latin typeface="Calibri"/>
              </a:rPr>
              <a:t>Opportunity Areas</a:t>
            </a:r>
          </a:p>
          <a:p>
            <a:pPr marL="171450" indent="-171450" defTabSz="914400">
              <a:buFont typeface="Arial" panose="020B0604020202020204" pitchFamily="34" charset="0"/>
              <a:buChar char="•"/>
            </a:pPr>
            <a:r>
              <a:rPr lang="en-US" sz="800" dirty="0">
                <a:solidFill>
                  <a:prstClr val="black"/>
                </a:solidFill>
                <a:latin typeface="Calibri"/>
              </a:rPr>
              <a:t>Project Plan</a:t>
            </a:r>
          </a:p>
        </p:txBody>
      </p:sp>
      <p:sp>
        <p:nvSpPr>
          <p:cNvPr id="75" name="TextBox 74"/>
          <p:cNvSpPr txBox="1"/>
          <p:nvPr/>
        </p:nvSpPr>
        <p:spPr>
          <a:xfrm>
            <a:off x="3736263" y="4725926"/>
            <a:ext cx="1480633" cy="492443"/>
          </a:xfrm>
          <a:prstGeom prst="rect">
            <a:avLst/>
          </a:prstGeom>
          <a:noFill/>
        </p:spPr>
        <p:txBody>
          <a:bodyPr wrap="square" rtlCol="0">
            <a:spAutoFit/>
          </a:bodyPr>
          <a:lstStyle/>
          <a:p>
            <a:pPr defTabSz="914400"/>
            <a:r>
              <a:rPr lang="en-US" sz="1000" b="1" u="sng" dirty="0">
                <a:solidFill>
                  <a:srgbClr val="005DAA"/>
                </a:solidFill>
                <a:latin typeface="Calibri"/>
              </a:rPr>
              <a:t>VISION</a:t>
            </a:r>
          </a:p>
          <a:p>
            <a:pPr marL="171450" indent="-171450" defTabSz="914400">
              <a:buFont typeface="Arial" panose="020B0604020202020204" pitchFamily="34" charset="0"/>
              <a:buChar char="•"/>
            </a:pPr>
            <a:r>
              <a:rPr lang="en-US" sz="800" dirty="0">
                <a:solidFill>
                  <a:prstClr val="black"/>
                </a:solidFill>
                <a:latin typeface="Calibri"/>
              </a:rPr>
              <a:t>Proof of Concept</a:t>
            </a:r>
          </a:p>
          <a:p>
            <a:pPr marL="171450" indent="-171450" defTabSz="914400">
              <a:buFont typeface="Arial" panose="020B0604020202020204" pitchFamily="34" charset="0"/>
              <a:buChar char="•"/>
            </a:pPr>
            <a:r>
              <a:rPr lang="en-US" sz="800" dirty="0">
                <a:solidFill>
                  <a:prstClr val="black"/>
                </a:solidFill>
                <a:latin typeface="Calibri"/>
              </a:rPr>
              <a:t>Prototypes</a:t>
            </a:r>
          </a:p>
        </p:txBody>
      </p:sp>
      <p:sp>
        <p:nvSpPr>
          <p:cNvPr id="76" name="TextBox 75"/>
          <p:cNvSpPr txBox="1"/>
          <p:nvPr/>
        </p:nvSpPr>
        <p:spPr>
          <a:xfrm>
            <a:off x="5265293" y="4705454"/>
            <a:ext cx="1480633" cy="615553"/>
          </a:xfrm>
          <a:prstGeom prst="rect">
            <a:avLst/>
          </a:prstGeom>
          <a:noFill/>
        </p:spPr>
        <p:txBody>
          <a:bodyPr wrap="square" rtlCol="0">
            <a:spAutoFit/>
          </a:bodyPr>
          <a:lstStyle/>
          <a:p>
            <a:pPr defTabSz="914400"/>
            <a:r>
              <a:rPr lang="en-US" sz="1000" b="1" u="sng" dirty="0">
                <a:solidFill>
                  <a:srgbClr val="005DAA"/>
                </a:solidFill>
                <a:latin typeface="Calibri"/>
              </a:rPr>
              <a:t>MODEL</a:t>
            </a:r>
          </a:p>
          <a:p>
            <a:pPr marL="171450" indent="-171450" defTabSz="914400">
              <a:buFont typeface="Arial" panose="020B0604020202020204" pitchFamily="34" charset="0"/>
              <a:buChar char="•"/>
            </a:pPr>
            <a:r>
              <a:rPr lang="en-US" sz="800" dirty="0">
                <a:solidFill>
                  <a:prstClr val="black"/>
                </a:solidFill>
                <a:latin typeface="Calibri"/>
              </a:rPr>
              <a:t>Product Roadmap</a:t>
            </a:r>
          </a:p>
          <a:p>
            <a:pPr marL="171450" indent="-171450" defTabSz="914400">
              <a:buFont typeface="Arial" panose="020B0604020202020204" pitchFamily="34" charset="0"/>
              <a:buChar char="•"/>
            </a:pPr>
            <a:r>
              <a:rPr lang="en-US" sz="800" dirty="0">
                <a:solidFill>
                  <a:prstClr val="black"/>
                </a:solidFill>
                <a:latin typeface="Calibri"/>
              </a:rPr>
              <a:t>Architecture Plan</a:t>
            </a:r>
          </a:p>
          <a:p>
            <a:pPr marL="171450" indent="-171450" defTabSz="914400">
              <a:buFont typeface="Arial" panose="020B0604020202020204" pitchFamily="34" charset="0"/>
              <a:buChar char="•"/>
            </a:pPr>
            <a:r>
              <a:rPr lang="en-US" sz="800" dirty="0">
                <a:solidFill>
                  <a:prstClr val="black"/>
                </a:solidFill>
                <a:latin typeface="Calibri"/>
              </a:rPr>
              <a:t>Epics and Stories</a:t>
            </a:r>
          </a:p>
        </p:txBody>
      </p:sp>
      <p:sp>
        <p:nvSpPr>
          <p:cNvPr id="77" name="TextBox 76"/>
          <p:cNvSpPr txBox="1"/>
          <p:nvPr/>
        </p:nvSpPr>
        <p:spPr>
          <a:xfrm>
            <a:off x="2880483" y="5280063"/>
            <a:ext cx="1480633" cy="584775"/>
          </a:xfrm>
          <a:prstGeom prst="rect">
            <a:avLst/>
          </a:prstGeom>
          <a:noFill/>
        </p:spPr>
        <p:txBody>
          <a:bodyPr wrap="square" rtlCol="0">
            <a:spAutoFit/>
          </a:bodyPr>
          <a:lstStyle/>
          <a:p>
            <a:pPr defTabSz="914400"/>
            <a:r>
              <a:rPr lang="en-US" sz="800" dirty="0">
                <a:solidFill>
                  <a:srgbClr val="005DAA"/>
                </a:solidFill>
                <a:latin typeface="Calibri"/>
              </a:rPr>
              <a:t>Confidence 	</a:t>
            </a:r>
            <a:r>
              <a:rPr lang="en-US" sz="800" dirty="0">
                <a:solidFill>
                  <a:srgbClr val="FF0000"/>
                </a:solidFill>
                <a:latin typeface="Calibri"/>
              </a:rPr>
              <a:t>LOW</a:t>
            </a:r>
          </a:p>
          <a:p>
            <a:pPr defTabSz="914400"/>
            <a:r>
              <a:rPr lang="en-US" sz="800" dirty="0">
                <a:solidFill>
                  <a:srgbClr val="005DAA"/>
                </a:solidFill>
                <a:latin typeface="Calibri"/>
              </a:rPr>
              <a:t>RISK	</a:t>
            </a:r>
            <a:r>
              <a:rPr lang="en-US" sz="800" dirty="0">
                <a:solidFill>
                  <a:srgbClr val="FF0000"/>
                </a:solidFill>
                <a:latin typeface="Calibri"/>
              </a:rPr>
              <a:t>HIGH</a:t>
            </a:r>
          </a:p>
          <a:p>
            <a:pPr defTabSz="914400"/>
            <a:r>
              <a:rPr lang="en-US" sz="800" dirty="0">
                <a:solidFill>
                  <a:srgbClr val="005DAA"/>
                </a:solidFill>
                <a:latin typeface="Calibri"/>
              </a:rPr>
              <a:t>INVESTMENT	LOW</a:t>
            </a:r>
          </a:p>
          <a:p>
            <a:pPr defTabSz="914400"/>
            <a:r>
              <a:rPr lang="en-US" sz="800" dirty="0">
                <a:solidFill>
                  <a:srgbClr val="005DAA"/>
                </a:solidFill>
                <a:latin typeface="Calibri"/>
              </a:rPr>
              <a:t>ESTIMATES	</a:t>
            </a:r>
            <a:r>
              <a:rPr lang="en-US" sz="800" dirty="0">
                <a:solidFill>
                  <a:srgbClr val="FF0000"/>
                </a:solidFill>
                <a:latin typeface="Calibri"/>
              </a:rPr>
              <a:t>ROM</a:t>
            </a:r>
          </a:p>
        </p:txBody>
      </p:sp>
      <p:sp>
        <p:nvSpPr>
          <p:cNvPr id="78" name="TextBox 77"/>
          <p:cNvSpPr txBox="1"/>
          <p:nvPr/>
        </p:nvSpPr>
        <p:spPr>
          <a:xfrm>
            <a:off x="7335467" y="5300535"/>
            <a:ext cx="1511135" cy="584775"/>
          </a:xfrm>
          <a:prstGeom prst="rect">
            <a:avLst/>
          </a:prstGeom>
          <a:noFill/>
        </p:spPr>
        <p:txBody>
          <a:bodyPr wrap="square" rtlCol="0">
            <a:spAutoFit/>
          </a:bodyPr>
          <a:lstStyle/>
          <a:p>
            <a:pPr defTabSz="914400"/>
            <a:r>
              <a:rPr lang="en-US" sz="800" dirty="0">
                <a:solidFill>
                  <a:srgbClr val="005DAA"/>
                </a:solidFill>
                <a:latin typeface="Calibri"/>
              </a:rPr>
              <a:t>Confidence 	</a:t>
            </a:r>
            <a:r>
              <a:rPr lang="en-US" sz="800" dirty="0">
                <a:solidFill>
                  <a:srgbClr val="00B050"/>
                </a:solidFill>
                <a:latin typeface="Calibri"/>
              </a:rPr>
              <a:t>HIGH</a:t>
            </a:r>
          </a:p>
          <a:p>
            <a:pPr defTabSz="914400"/>
            <a:r>
              <a:rPr lang="en-US" sz="800" dirty="0">
                <a:solidFill>
                  <a:srgbClr val="005DAA"/>
                </a:solidFill>
                <a:latin typeface="Calibri"/>
              </a:rPr>
              <a:t>RISK	</a:t>
            </a:r>
            <a:r>
              <a:rPr lang="en-US" sz="800" dirty="0">
                <a:solidFill>
                  <a:srgbClr val="00B050"/>
                </a:solidFill>
                <a:latin typeface="Calibri"/>
              </a:rPr>
              <a:t>LOW</a:t>
            </a:r>
          </a:p>
          <a:p>
            <a:pPr defTabSz="914400"/>
            <a:r>
              <a:rPr lang="en-US" sz="800" dirty="0">
                <a:solidFill>
                  <a:srgbClr val="005DAA"/>
                </a:solidFill>
                <a:latin typeface="Calibri"/>
              </a:rPr>
              <a:t>INVESTMENT	HIGH</a:t>
            </a:r>
          </a:p>
          <a:p>
            <a:pPr defTabSz="914400"/>
            <a:r>
              <a:rPr lang="en-US" sz="800" dirty="0">
                <a:solidFill>
                  <a:srgbClr val="005DAA"/>
                </a:solidFill>
                <a:latin typeface="Calibri"/>
              </a:rPr>
              <a:t>ESTIMATES	</a:t>
            </a:r>
            <a:r>
              <a:rPr lang="en-US" sz="800" dirty="0">
                <a:solidFill>
                  <a:srgbClr val="00B050"/>
                </a:solidFill>
                <a:latin typeface="Calibri"/>
              </a:rPr>
              <a:t>DETAILED</a:t>
            </a:r>
          </a:p>
        </p:txBody>
      </p:sp>
      <p:sp>
        <p:nvSpPr>
          <p:cNvPr id="79" name="Right Arrow 78"/>
          <p:cNvSpPr/>
          <p:nvPr/>
        </p:nvSpPr>
        <p:spPr>
          <a:xfrm>
            <a:off x="4405321" y="5507200"/>
            <a:ext cx="1263734" cy="174929"/>
          </a:xfrm>
          <a:prstGeom prst="rightArrow">
            <a:avLst/>
          </a:prstGeom>
          <a:gradFill flip="none" rotWithShape="1">
            <a:gsLst>
              <a:gs pos="10000">
                <a:srgbClr val="00B050"/>
              </a:gs>
              <a:gs pos="61000">
                <a:srgbClr val="FF0000"/>
              </a:gs>
            </a:gsLst>
            <a:path path="circle">
              <a:fillToRect l="100000" t="100000"/>
            </a:path>
            <a:tileRect r="-100000" b="-100000"/>
          </a:gradFill>
          <a:ln w="25400" cap="flat" cmpd="sng" algn="ctr">
            <a:solidFill>
              <a:srgbClr val="16468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80" name="Right Arrow 79"/>
          <p:cNvSpPr/>
          <p:nvPr/>
        </p:nvSpPr>
        <p:spPr>
          <a:xfrm>
            <a:off x="5987398" y="5503795"/>
            <a:ext cx="1263734" cy="174929"/>
          </a:xfrm>
          <a:prstGeom prst="rightArrow">
            <a:avLst/>
          </a:prstGeom>
          <a:solidFill>
            <a:srgbClr val="00B050"/>
          </a:solidFill>
          <a:ln w="25400" cap="flat" cmpd="sng" algn="ctr">
            <a:solidFill>
              <a:srgbClr val="16468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81" name="Straight Connector 80"/>
          <p:cNvCxnSpPr/>
          <p:nvPr/>
        </p:nvCxnSpPr>
        <p:spPr>
          <a:xfrm>
            <a:off x="2252675" y="5294622"/>
            <a:ext cx="7887692" cy="0"/>
          </a:xfrm>
          <a:prstGeom prst="line">
            <a:avLst/>
          </a:prstGeom>
          <a:noFill/>
          <a:ln w="9525" cap="flat" cmpd="sng" algn="ctr">
            <a:solidFill>
              <a:srgbClr val="16468C">
                <a:shade val="95000"/>
                <a:satMod val="105000"/>
              </a:srgbClr>
            </a:solidFill>
            <a:prstDash val="solid"/>
          </a:ln>
          <a:effectLst/>
        </p:spPr>
      </p:cxnSp>
    </p:spTree>
    <p:extLst>
      <p:ext uri="{BB962C8B-B14F-4D97-AF65-F5344CB8AC3E}">
        <p14:creationId xmlns:p14="http://schemas.microsoft.com/office/powerpoint/2010/main" val="1402677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a:spLocks noGrp="1"/>
          </p:cNvSpPr>
          <p:nvPr>
            <p:ph type="ctrTitle"/>
          </p:nvPr>
        </p:nvSpPr>
        <p:spPr>
          <a:xfrm>
            <a:off x="495572" y="424244"/>
            <a:ext cx="3057253" cy="499681"/>
          </a:xfrm>
        </p:spPr>
        <p:txBody>
          <a:bodyPr>
            <a:normAutofit fontScale="90000"/>
          </a:bodyPr>
          <a:lstStyle/>
          <a:p>
            <a:r>
              <a:rPr lang="en-US" dirty="0"/>
              <a:t>RSVP</a:t>
            </a:r>
          </a:p>
        </p:txBody>
      </p:sp>
      <p:sp>
        <p:nvSpPr>
          <p:cNvPr id="35" name="TextBox 34"/>
          <p:cNvSpPr txBox="1"/>
          <p:nvPr/>
        </p:nvSpPr>
        <p:spPr>
          <a:xfrm>
            <a:off x="323986" y="1052894"/>
            <a:ext cx="4044814" cy="954107"/>
          </a:xfrm>
          <a:prstGeom prst="rect">
            <a:avLst/>
          </a:prstGeom>
          <a:noFill/>
        </p:spPr>
        <p:txBody>
          <a:bodyPr wrap="square" rtlCol="0">
            <a:spAutoFit/>
          </a:bodyPr>
          <a:lstStyle/>
          <a:p>
            <a:r>
              <a:rPr lang="en-US" sz="2000" b="1" dirty="0"/>
              <a:t>Please respond to the poll</a:t>
            </a:r>
          </a:p>
          <a:p>
            <a:endParaRPr lang="en-US" dirty="0"/>
          </a:p>
          <a:p>
            <a:r>
              <a:rPr lang="en-US" dirty="0"/>
              <a:t>         Text ShannonCross159 to 22333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635" y="2007001"/>
            <a:ext cx="2646577" cy="4707378"/>
          </a:xfrm>
          <a:prstGeom prst="rect">
            <a:avLst/>
          </a:prstGeom>
        </p:spPr>
      </p:pic>
      <p:sp>
        <p:nvSpPr>
          <p:cNvPr id="5" name="TextBox 4"/>
          <p:cNvSpPr txBox="1"/>
          <p:nvPr/>
        </p:nvSpPr>
        <p:spPr>
          <a:xfrm>
            <a:off x="5401739" y="1637669"/>
            <a:ext cx="5655733" cy="369332"/>
          </a:xfrm>
          <a:prstGeom prst="rect">
            <a:avLst/>
          </a:prstGeom>
          <a:noFill/>
        </p:spPr>
        <p:txBody>
          <a:bodyPr wrap="square" rtlCol="0">
            <a:spAutoFit/>
          </a:bodyPr>
          <a:lstStyle/>
          <a:p>
            <a:r>
              <a:rPr lang="en-US" dirty="0"/>
              <a:t>Then text the letter or letters that apply – one at a time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574" y="2007001"/>
            <a:ext cx="2766048" cy="4707378"/>
          </a:xfrm>
          <a:prstGeom prst="rect">
            <a:avLst/>
          </a:prstGeom>
        </p:spPr>
      </p:pic>
    </p:spTree>
    <p:extLst>
      <p:ext uri="{BB962C8B-B14F-4D97-AF65-F5344CB8AC3E}">
        <p14:creationId xmlns:p14="http://schemas.microsoft.com/office/powerpoint/2010/main" val="2522821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a:spLocks noGrp="1"/>
          </p:cNvSpPr>
          <p:nvPr>
            <p:ph type="ctrTitle"/>
          </p:nvPr>
        </p:nvSpPr>
        <p:spPr>
          <a:xfrm>
            <a:off x="495572" y="424244"/>
            <a:ext cx="3057253" cy="499681"/>
          </a:xfrm>
        </p:spPr>
        <p:txBody>
          <a:bodyPr>
            <a:normAutofit fontScale="90000"/>
          </a:bodyPr>
          <a:lstStyle/>
          <a:p>
            <a:r>
              <a:rPr lang="en-US" dirty="0"/>
              <a:t>RSVP</a:t>
            </a:r>
          </a:p>
        </p:txBody>
      </p:sp>
      <p:sp>
        <p:nvSpPr>
          <p:cNvPr id="35" name="TextBox 34"/>
          <p:cNvSpPr txBox="1"/>
          <p:nvPr/>
        </p:nvSpPr>
        <p:spPr>
          <a:xfrm>
            <a:off x="323986" y="1052894"/>
            <a:ext cx="4044814" cy="677108"/>
          </a:xfrm>
          <a:prstGeom prst="rect">
            <a:avLst/>
          </a:prstGeom>
          <a:noFill/>
        </p:spPr>
        <p:txBody>
          <a:bodyPr wrap="square" rtlCol="0">
            <a:spAutoFit/>
          </a:bodyPr>
          <a:lstStyle/>
          <a:p>
            <a:r>
              <a:rPr lang="en-US" sz="2000" b="1" dirty="0"/>
              <a:t>Please respond to the poll</a:t>
            </a:r>
          </a:p>
          <a:p>
            <a:endParaRPr lang="en-US" dirty="0"/>
          </a:p>
        </p:txBody>
      </p:sp>
      <p:sp>
        <p:nvSpPr>
          <p:cNvPr id="5" name="TextBox 4"/>
          <p:cNvSpPr txBox="1"/>
          <p:nvPr/>
        </p:nvSpPr>
        <p:spPr>
          <a:xfrm>
            <a:off x="5391286" y="350918"/>
            <a:ext cx="5655733" cy="646331"/>
          </a:xfrm>
          <a:prstGeom prst="rect">
            <a:avLst/>
          </a:prstGeom>
          <a:noFill/>
        </p:spPr>
        <p:txBody>
          <a:bodyPr wrap="square" rtlCol="0">
            <a:spAutoFit/>
          </a:bodyPr>
          <a:lstStyle/>
          <a:p>
            <a:r>
              <a:rPr lang="en-US" dirty="0"/>
              <a:t>Text ShannonCross159 to 22333 </a:t>
            </a:r>
          </a:p>
          <a:p>
            <a:r>
              <a:rPr lang="en-US" dirty="0"/>
              <a:t>Then text the letter or letters that apply – one at a time</a:t>
            </a:r>
          </a:p>
        </p:txBody>
      </p:sp>
      <p:pic>
        <p:nvPicPr>
          <p:cNvPr id="2" name="Picture 1"/>
          <p:cNvPicPr>
            <a:picLocks noChangeAspect="1"/>
          </p:cNvPicPr>
          <p:nvPr/>
        </p:nvPicPr>
        <p:blipFill>
          <a:blip r:embed="rId2"/>
          <a:stretch>
            <a:fillRect/>
          </a:stretch>
        </p:blipFill>
        <p:spPr>
          <a:xfrm>
            <a:off x="1437392" y="1590675"/>
            <a:ext cx="9609627" cy="5227023"/>
          </a:xfrm>
          <a:prstGeom prst="rect">
            <a:avLst/>
          </a:prstGeom>
        </p:spPr>
      </p:pic>
    </p:spTree>
    <p:extLst>
      <p:ext uri="{BB962C8B-B14F-4D97-AF65-F5344CB8AC3E}">
        <p14:creationId xmlns:p14="http://schemas.microsoft.com/office/powerpoint/2010/main" val="696826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a:spLocks noGrp="1"/>
          </p:cNvSpPr>
          <p:nvPr>
            <p:ph type="ctrTitle"/>
          </p:nvPr>
        </p:nvSpPr>
        <p:spPr>
          <a:xfrm>
            <a:off x="495572" y="424244"/>
            <a:ext cx="3057253" cy="499681"/>
          </a:xfrm>
        </p:spPr>
        <p:txBody>
          <a:bodyPr>
            <a:normAutofit fontScale="90000"/>
          </a:bodyPr>
          <a:lstStyle/>
          <a:p>
            <a:r>
              <a:rPr lang="en-US" dirty="0"/>
              <a:t>TY</a:t>
            </a:r>
          </a:p>
        </p:txBody>
      </p:sp>
      <p:sp>
        <p:nvSpPr>
          <p:cNvPr id="35" name="TextBox 34"/>
          <p:cNvSpPr txBox="1"/>
          <p:nvPr/>
        </p:nvSpPr>
        <p:spPr>
          <a:xfrm>
            <a:off x="323986" y="1052894"/>
            <a:ext cx="3477547" cy="677108"/>
          </a:xfrm>
          <a:prstGeom prst="rect">
            <a:avLst/>
          </a:prstGeom>
          <a:noFill/>
        </p:spPr>
        <p:txBody>
          <a:bodyPr wrap="square" rtlCol="0">
            <a:spAutoFit/>
          </a:bodyPr>
          <a:lstStyle/>
          <a:p>
            <a:r>
              <a:rPr lang="en-US" sz="2000" b="1" dirty="0"/>
              <a:t>Thank You! </a:t>
            </a:r>
          </a:p>
          <a:p>
            <a:endParaRPr lang="en-US" dirty="0"/>
          </a:p>
        </p:txBody>
      </p:sp>
      <p:sp>
        <p:nvSpPr>
          <p:cNvPr id="5" name="TextBox 4"/>
          <p:cNvSpPr txBox="1"/>
          <p:nvPr/>
        </p:nvSpPr>
        <p:spPr>
          <a:xfrm>
            <a:off x="323986" y="1674305"/>
            <a:ext cx="9505814" cy="1477328"/>
          </a:xfrm>
          <a:prstGeom prst="rect">
            <a:avLst/>
          </a:prstGeom>
          <a:noFill/>
        </p:spPr>
        <p:txBody>
          <a:bodyPr wrap="square" rtlCol="0">
            <a:spAutoFit/>
          </a:bodyPr>
          <a:lstStyle/>
          <a:p>
            <a:r>
              <a:rPr lang="en-US" dirty="0"/>
              <a:t>Let’s see the results                     </a:t>
            </a:r>
          </a:p>
          <a:p>
            <a:endParaRPr lang="en-US" b="1" dirty="0">
              <a:hlinkClick r:id="rId2"/>
            </a:endParaRPr>
          </a:p>
          <a:p>
            <a:r>
              <a:rPr lang="en-US" b="1" dirty="0">
                <a:hlinkClick r:id="rId2"/>
              </a:rPr>
              <a:t>PollEv.com/shannoncross159</a:t>
            </a:r>
            <a:endParaRPr lang="en-US" dirty="0"/>
          </a:p>
          <a:p>
            <a:r>
              <a:rPr lang="en-US" dirty="0"/>
              <a:t> </a:t>
            </a:r>
          </a:p>
          <a:p>
            <a:r>
              <a:rPr lang="en-US" dirty="0">
                <a:hlinkClick r:id="rId3"/>
              </a:rPr>
              <a:t>https://www.polleverywhere.com/multiple_choice_polls/IfslZsh4f5xJIzAy0a6fj</a:t>
            </a:r>
            <a:r>
              <a:rPr lang="en-US" dirty="0"/>
              <a:t> </a:t>
            </a:r>
          </a:p>
        </p:txBody>
      </p:sp>
    </p:spTree>
    <p:extLst>
      <p:ext uri="{BB962C8B-B14F-4D97-AF65-F5344CB8AC3E}">
        <p14:creationId xmlns:p14="http://schemas.microsoft.com/office/powerpoint/2010/main" val="3419042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495572" y="1057275"/>
            <a:ext cx="8105503" cy="5663089"/>
          </a:xfrm>
          <a:prstGeom prst="rect">
            <a:avLst/>
          </a:prstGeom>
          <a:noFill/>
        </p:spPr>
        <p:txBody>
          <a:bodyPr wrap="square" rtlCol="0">
            <a:spAutoFit/>
          </a:bodyPr>
          <a:lstStyle/>
          <a:p>
            <a:r>
              <a:rPr lang="en-US" sz="2000" b="1" dirty="0"/>
              <a:t>Identify</a:t>
            </a:r>
          </a:p>
          <a:p>
            <a:endParaRPr lang="en-US" dirty="0"/>
          </a:p>
          <a:p>
            <a:r>
              <a:rPr lang="en-US" dirty="0"/>
              <a:t>Stakeholders – role, actual human person name, power and impact</a:t>
            </a:r>
          </a:p>
          <a:p>
            <a:endParaRPr lang="en-US" dirty="0"/>
          </a:p>
          <a:p>
            <a:r>
              <a:rPr lang="en-US" dirty="0"/>
              <a:t>Business Goal – value proposition and/or strategic outcome</a:t>
            </a:r>
          </a:p>
          <a:p>
            <a:endParaRPr lang="en-US" dirty="0"/>
          </a:p>
          <a:p>
            <a:r>
              <a:rPr lang="en-US" dirty="0"/>
              <a:t>Technical Requirements – scope and specific end user requirements</a:t>
            </a:r>
          </a:p>
          <a:p>
            <a:endParaRPr lang="en-US" dirty="0"/>
          </a:p>
          <a:p>
            <a:r>
              <a:rPr lang="en-US" dirty="0"/>
              <a:t>Timeline – is there a time goal for completion</a:t>
            </a:r>
          </a:p>
          <a:p>
            <a:endParaRPr lang="en-US" dirty="0"/>
          </a:p>
          <a:p>
            <a:r>
              <a:rPr lang="en-US" dirty="0"/>
              <a:t>Budget – how much money do you have to work with</a:t>
            </a:r>
          </a:p>
          <a:p>
            <a:endParaRPr lang="en-US" dirty="0"/>
          </a:p>
          <a:p>
            <a:r>
              <a:rPr lang="en-US" dirty="0"/>
              <a:t>Tools, Processes and Techniques – based on industry or Perspective</a:t>
            </a:r>
          </a:p>
          <a:p>
            <a:endParaRPr lang="en-US" dirty="0"/>
          </a:p>
          <a:p>
            <a:r>
              <a:rPr lang="en-US" dirty="0"/>
              <a:t>Common set of expectations – if ambiguity is to be the norm, be clear about that</a:t>
            </a:r>
          </a:p>
          <a:p>
            <a:endParaRPr lang="en-US" dirty="0"/>
          </a:p>
          <a:p>
            <a:r>
              <a:rPr lang="en-US" dirty="0"/>
              <a:t>Thresholds – what is the tolerance for changes and risk </a:t>
            </a:r>
          </a:p>
          <a:p>
            <a:endParaRPr lang="en-US" dirty="0"/>
          </a:p>
          <a:p>
            <a:r>
              <a:rPr lang="en-US" dirty="0"/>
              <a:t>Agreements – stack hands on all of the above</a:t>
            </a:r>
          </a:p>
          <a:p>
            <a:endParaRPr lang="en-US" dirty="0"/>
          </a:p>
        </p:txBody>
      </p:sp>
      <p:sp>
        <p:nvSpPr>
          <p:cNvPr id="3" name="Title 1"/>
          <p:cNvSpPr>
            <a:spLocks noGrp="1"/>
          </p:cNvSpPr>
          <p:nvPr>
            <p:ph type="ctrTitle"/>
          </p:nvPr>
        </p:nvSpPr>
        <p:spPr>
          <a:xfrm>
            <a:off x="495572" y="424244"/>
            <a:ext cx="3057253" cy="499681"/>
          </a:xfrm>
        </p:spPr>
        <p:txBody>
          <a:bodyPr>
            <a:normAutofit fontScale="90000"/>
          </a:bodyPr>
          <a:lstStyle/>
          <a:p>
            <a:r>
              <a:rPr lang="en-US" dirty="0"/>
              <a:t>ID</a:t>
            </a:r>
          </a:p>
        </p:txBody>
      </p:sp>
      <p:sp>
        <p:nvSpPr>
          <p:cNvPr id="4" name="TextBox 3"/>
          <p:cNvSpPr txBox="1"/>
          <p:nvPr/>
        </p:nvSpPr>
        <p:spPr>
          <a:xfrm>
            <a:off x="8486776" y="1123950"/>
            <a:ext cx="2981324" cy="4247317"/>
          </a:xfrm>
          <a:prstGeom prst="rect">
            <a:avLst/>
          </a:prstGeom>
          <a:noFill/>
        </p:spPr>
        <p:txBody>
          <a:bodyPr wrap="square" rtlCol="0">
            <a:spAutoFit/>
          </a:bodyPr>
          <a:lstStyle/>
          <a:p>
            <a:r>
              <a:rPr lang="en-US" b="1" dirty="0">
                <a:solidFill>
                  <a:srgbClr val="C00000"/>
                </a:solidFill>
              </a:rPr>
              <a:t>If you cannot ID all these things, or not completely, at the start of an initiative (which is normal) then map what you can and be comfortable with </a:t>
            </a:r>
            <a:r>
              <a:rPr lang="en-US" b="1" dirty="0">
                <a:solidFill>
                  <a:srgbClr val="000099"/>
                </a:solidFill>
              </a:rPr>
              <a:t>Emergent Change.</a:t>
            </a:r>
          </a:p>
          <a:p>
            <a:endParaRPr lang="en-US" dirty="0"/>
          </a:p>
          <a:p>
            <a:endParaRPr lang="en-US" dirty="0"/>
          </a:p>
          <a:p>
            <a:r>
              <a:rPr lang="en-US" b="1" dirty="0">
                <a:solidFill>
                  <a:srgbClr val="C00000"/>
                </a:solidFill>
              </a:rPr>
              <a:t>Eliciting all requirements at the beginning is aspirational, not a practical manifestation of any project framework.</a:t>
            </a:r>
          </a:p>
          <a:p>
            <a:endParaRPr lang="en-US" dirty="0"/>
          </a:p>
        </p:txBody>
      </p:sp>
    </p:spTree>
    <p:extLst>
      <p:ext uri="{BB962C8B-B14F-4D97-AF65-F5344CB8AC3E}">
        <p14:creationId xmlns:p14="http://schemas.microsoft.com/office/powerpoint/2010/main" val="2513646714"/>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docProps/app.xml><?xml version="1.0" encoding="utf-8"?>
<Properties xmlns="http://schemas.openxmlformats.org/officeDocument/2006/extended-properties" xmlns:vt="http://schemas.openxmlformats.org/officeDocument/2006/docPropsVTypes">
  <Template>TM10001115[[fn=Parcel]]</Template>
  <TotalTime>384</TotalTime>
  <Words>896</Words>
  <Application>Microsoft Office PowerPoint</Application>
  <PresentationFormat>Widescreen</PresentationFormat>
  <Paragraphs>279</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Gill Sans MT</vt:lpstr>
      <vt:lpstr>Parcel</vt:lpstr>
      <vt:lpstr>WaGILE</vt:lpstr>
      <vt:lpstr>SZC</vt:lpstr>
      <vt:lpstr>FYI</vt:lpstr>
      <vt:lpstr>WAGILE</vt:lpstr>
      <vt:lpstr>WAGILE</vt:lpstr>
      <vt:lpstr>RSVP</vt:lpstr>
      <vt:lpstr>RSVP</vt:lpstr>
      <vt:lpstr>TY</vt:lpstr>
      <vt:lpstr>ID</vt:lpstr>
      <vt:lpstr>OCM</vt:lpstr>
      <vt:lpstr>PR</vt:lpstr>
      <vt:lpstr>S/U</vt:lpstr>
      <vt:lpstr>SVCS</vt:lpstr>
      <vt:lpstr>TR</vt:lpstr>
      <vt:lpstr>Q&amp;A</vt:lpstr>
      <vt:lpstr>PowerPoint Presentation</vt:lpstr>
      <vt:lpstr>PowerPoint Presentation</vt:lpstr>
      <vt:lpstr>SDLC</vt:lpstr>
    </vt:vector>
  </TitlesOfParts>
  <Company>CAS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Cross, Shannon</dc:creator>
  <cp:lastModifiedBy>Liz McKellar</cp:lastModifiedBy>
  <cp:revision>64</cp:revision>
  <dcterms:created xsi:type="dcterms:W3CDTF">2019-01-06T20:07:38Z</dcterms:created>
  <dcterms:modified xsi:type="dcterms:W3CDTF">2019-01-14T18:12:35Z</dcterms:modified>
</cp:coreProperties>
</file>