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3"/>
  </p:notesMasterIdLst>
  <p:sldIdLst>
    <p:sldId id="285" r:id="rId2"/>
    <p:sldId id="354" r:id="rId3"/>
    <p:sldId id="380" r:id="rId4"/>
    <p:sldId id="379" r:id="rId5"/>
    <p:sldId id="355" r:id="rId6"/>
    <p:sldId id="356" r:id="rId7"/>
    <p:sldId id="369" r:id="rId8"/>
    <p:sldId id="357" r:id="rId9"/>
    <p:sldId id="333" r:id="rId10"/>
    <p:sldId id="349" r:id="rId11"/>
    <p:sldId id="374" r:id="rId12"/>
    <p:sldId id="376" r:id="rId13"/>
    <p:sldId id="375" r:id="rId14"/>
    <p:sldId id="396" r:id="rId15"/>
    <p:sldId id="382" r:id="rId16"/>
    <p:sldId id="370" r:id="rId17"/>
    <p:sldId id="383" r:id="rId18"/>
    <p:sldId id="384" r:id="rId19"/>
    <p:sldId id="385" r:id="rId20"/>
    <p:sldId id="386" r:id="rId21"/>
    <p:sldId id="390" r:id="rId22"/>
    <p:sldId id="387" r:id="rId23"/>
    <p:sldId id="388" r:id="rId24"/>
    <p:sldId id="389" r:id="rId25"/>
    <p:sldId id="391" r:id="rId26"/>
    <p:sldId id="358" r:id="rId27"/>
    <p:sldId id="361" r:id="rId28"/>
    <p:sldId id="392" r:id="rId29"/>
    <p:sldId id="401" r:id="rId30"/>
    <p:sldId id="402" r:id="rId31"/>
    <p:sldId id="397" r:id="rId32"/>
    <p:sldId id="404" r:id="rId33"/>
    <p:sldId id="352" r:id="rId34"/>
    <p:sldId id="363" r:id="rId35"/>
    <p:sldId id="364" r:id="rId36"/>
    <p:sldId id="367" r:id="rId37"/>
    <p:sldId id="365" r:id="rId38"/>
    <p:sldId id="366" r:id="rId39"/>
    <p:sldId id="372" r:id="rId40"/>
    <p:sldId id="368" r:id="rId41"/>
    <p:sldId id="336" r:id="rId42"/>
    <p:sldId id="324" r:id="rId43"/>
    <p:sldId id="347" r:id="rId44"/>
    <p:sldId id="337" r:id="rId45"/>
    <p:sldId id="334" r:id="rId46"/>
    <p:sldId id="338" r:id="rId47"/>
    <p:sldId id="348" r:id="rId48"/>
    <p:sldId id="400" r:id="rId49"/>
    <p:sldId id="399" r:id="rId50"/>
    <p:sldId id="405" r:id="rId51"/>
    <p:sldId id="353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35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87B9B-8A4B-4741-9A18-79A45B881F46}" type="datetimeFigureOut">
              <a:rPr lang="en-US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92209-DF1C-4C68-B1EF-7A2E265BFA3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01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sngStrike" dirty="0"/>
              <a:t>Print Poster Size:</a:t>
            </a:r>
          </a:p>
          <a:p>
            <a:r>
              <a:rPr lang="en-US" strike="sngStrike" dirty="0"/>
              <a:t>Both Agendas</a:t>
            </a:r>
          </a:p>
          <a:p>
            <a:r>
              <a:rPr lang="en-US" strike="sngStrike" dirty="0"/>
              <a:t>Issues</a:t>
            </a:r>
          </a:p>
          <a:p>
            <a:r>
              <a:rPr lang="en-US" strike="sngStrike" dirty="0"/>
              <a:t>Decisions</a:t>
            </a:r>
          </a:p>
          <a:p>
            <a:r>
              <a:rPr lang="en-US" strike="sngStrike" dirty="0"/>
              <a:t>Actions</a:t>
            </a:r>
          </a:p>
          <a:p>
            <a:endParaRPr lang="en-US" dirty="0"/>
          </a:p>
          <a:p>
            <a:r>
              <a:rPr lang="en-US" dirty="0"/>
              <a:t>Bring:</a:t>
            </a:r>
          </a:p>
          <a:p>
            <a:r>
              <a:rPr lang="en-US" dirty="0"/>
              <a:t>Business Cards</a:t>
            </a:r>
          </a:p>
          <a:p>
            <a:r>
              <a:rPr lang="en-US" dirty="0"/>
              <a:t>Laptop				Meetings Suck Book</a:t>
            </a:r>
          </a:p>
          <a:p>
            <a:r>
              <a:rPr lang="en-US" dirty="0"/>
              <a:t>Converter cable			Michael Wilkinson Book</a:t>
            </a:r>
          </a:p>
          <a:p>
            <a:r>
              <a:rPr lang="en-US" dirty="0"/>
              <a:t>Power cable				ELMO</a:t>
            </a:r>
          </a:p>
          <a:p>
            <a:r>
              <a:rPr lang="en-US" dirty="0"/>
              <a:t>Mouse</a:t>
            </a:r>
          </a:p>
          <a:p>
            <a:r>
              <a:rPr lang="en-US" dirty="0"/>
              <a:t>Remote </a:t>
            </a:r>
            <a:r>
              <a:rPr lang="en-US"/>
              <a:t>Slide Advance</a:t>
            </a:r>
            <a:endParaRPr lang="en-US" dirty="0"/>
          </a:p>
          <a:p>
            <a:r>
              <a:rPr lang="en-US" dirty="0"/>
              <a:t>Pens</a:t>
            </a:r>
          </a:p>
          <a:p>
            <a:r>
              <a:rPr lang="en-US" dirty="0"/>
              <a:t>Post-it Notes</a:t>
            </a:r>
          </a:p>
          <a:p>
            <a:r>
              <a:rPr lang="en-US" dirty="0"/>
              <a:t>Candy</a:t>
            </a:r>
          </a:p>
          <a:p>
            <a:r>
              <a:rPr lang="en-US" dirty="0"/>
              <a:t>Effective Facilitator books and Cheat Sheets</a:t>
            </a:r>
          </a:p>
          <a:p>
            <a:r>
              <a:rPr lang="en-US" dirty="0"/>
              <a:t>Lean Coffee Book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92209-DF1C-4C68-B1EF-7A2E265BFA39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4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8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80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73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91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83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2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5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57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6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66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2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32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07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1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75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47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41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99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58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2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24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28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2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102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479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848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50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990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599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915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44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984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12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833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353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23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285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102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879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32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1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83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90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45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9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2209-DF1C-4C68-B1EF-7A2E265BFA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8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9.xml"/><Relationship Id="rId7" Type="http://schemas.openxmlformats.org/officeDocument/2006/relationships/slide" Target="slide16.xml"/><Relationship Id="rId12" Type="http://schemas.openxmlformats.org/officeDocument/2006/relationships/slide" Target="slide33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slide" Target="slide25.xml"/><Relationship Id="rId5" Type="http://schemas.openxmlformats.org/officeDocument/2006/relationships/slide" Target="slide20.xml"/><Relationship Id="rId10" Type="http://schemas.openxmlformats.org/officeDocument/2006/relationships/slide" Target="slide23.xml"/><Relationship Id="rId4" Type="http://schemas.openxmlformats.org/officeDocument/2006/relationships/slide" Target="slide18.xml"/><Relationship Id="rId9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7.xml"/><Relationship Id="rId7" Type="http://schemas.openxmlformats.org/officeDocument/2006/relationships/slide" Target="slide24.xml"/><Relationship Id="rId12" Type="http://schemas.openxmlformats.org/officeDocument/2006/relationships/slide" Target="slide2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slide" Target="slide23.xml"/><Relationship Id="rId5" Type="http://schemas.openxmlformats.org/officeDocument/2006/relationships/slide" Target="slide18.xml"/><Relationship Id="rId10" Type="http://schemas.openxmlformats.org/officeDocument/2006/relationships/slide" Target="slide22.xml"/><Relationship Id="rId4" Type="http://schemas.openxmlformats.org/officeDocument/2006/relationships/slide" Target="slide19.xml"/><Relationship Id="rId9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ilbert.com/strip/2019-12-3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ilbert.com/strip/2019-12-30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enclipart.org/detail/2410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enclipart.org/detail/24108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ilbert.com/strip/2019-12-30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openxmlformats.org/officeDocument/2006/relationships/image" Target="../media/image15.wmf"/><Relationship Id="rId10" Type="http://schemas.openxmlformats.org/officeDocument/2006/relationships/image" Target="../media/image20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Relationship Id="rId14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25233"/>
            <a:ext cx="12192000" cy="1825096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Run Meaningful Meetings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1707"/>
            <a:ext cx="12192000" cy="56812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Randy Babb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4520263"/>
            <a:ext cx="12192000" cy="5681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Columbus Chapter of the IIBA</a:t>
            </a:r>
          </a:p>
          <a:p>
            <a:pPr algn="ctr"/>
            <a:r>
              <a:rPr lang="en-US" dirty="0"/>
              <a:t>January 15, 2020</a:t>
            </a:r>
          </a:p>
          <a:p>
            <a:pPr algn="ctr"/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822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Why Are Meetings So Bad?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194560"/>
            <a:ext cx="11211025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Suggest a Team Competition By Table</a:t>
            </a:r>
            <a:endParaRPr lang="en-US" sz="2600" dirty="0">
              <a:latin typeface="Arial Black" panose="020B0A04020102020204" pitchFamily="34" charset="0"/>
            </a:endParaRP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“Dump and Clump” Activity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</a:rPr>
              <a:t>Each Table Will Create As Many Ideas As Possible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“Last Table Standing” Activity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Going Round Robin Each Table Will Introduce Unique Ideas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Last Table With Ideas Wins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Approve of this Competition?  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Fist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 or 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14650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Dump and clump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043356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Elect a Captain for your table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Captain get some Post-Its, a Marker and a Card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Captain return to your table and appoint a Scribe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Scribes when I say “Go” write </a:t>
            </a:r>
            <a:r>
              <a:rPr lang="en-US" sz="2800" u="sng" dirty="0">
                <a:solidFill>
                  <a:srgbClr val="FF0000"/>
                </a:solidFill>
                <a:latin typeface="Arial Black" panose="020B0A04020102020204" pitchFamily="34" charset="0"/>
              </a:rPr>
              <a:t>One (1) Idea per Post-It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Table will have 3 minutes to generate ideas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Scribe: If the top is not on your pen at 3 minutes, your table will forfeit two ideas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Does Every Understand 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Everybody close your eyes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If I were at your table and said “The room was cold”, the Scribe would _________.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Go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3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Last Table 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07932"/>
            <a:ext cx="11047396" cy="45418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Captains bring your table’s Post-Its up front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Line up in the order of the card you drew (A to K)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1</a:t>
            </a:r>
            <a:r>
              <a:rPr lang="en-US" sz="2800" baseline="30000" dirty="0">
                <a:latin typeface="Arial Black" panose="020B0A04020102020204" pitchFamily="34" charset="0"/>
              </a:rPr>
              <a:t>st</a:t>
            </a:r>
            <a:r>
              <a:rPr lang="en-US" sz="2800" dirty="0">
                <a:latin typeface="Arial Black" panose="020B0A04020102020204" pitchFamily="34" charset="0"/>
              </a:rPr>
              <a:t> Captain read one of your table’s ideas and give it to me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I will put it on the board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2</a:t>
            </a:r>
            <a:r>
              <a:rPr lang="en-US" sz="2800" baseline="30000" dirty="0">
                <a:latin typeface="Arial Black" panose="020B0A04020102020204" pitchFamily="34" charset="0"/>
              </a:rPr>
              <a:t>nd</a:t>
            </a:r>
            <a:r>
              <a:rPr lang="en-US" sz="2800" dirty="0">
                <a:latin typeface="Arial Black" panose="020B0A04020102020204" pitchFamily="34" charset="0"/>
              </a:rPr>
              <a:t> Captain read an idea and give it to me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The Group will decide if it is unique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If it is, I will put it on the board and 3</a:t>
            </a:r>
            <a:r>
              <a:rPr lang="en-US" sz="2600" baseline="30000" dirty="0">
                <a:latin typeface="Arial Black" panose="020B0A04020102020204" pitchFamily="34" charset="0"/>
              </a:rPr>
              <a:t>rd</a:t>
            </a:r>
            <a:r>
              <a:rPr lang="en-US" sz="2600" dirty="0">
                <a:latin typeface="Arial Black" panose="020B0A04020102020204" pitchFamily="34" charset="0"/>
              </a:rPr>
              <a:t> Captain will start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If it is not, 2</a:t>
            </a:r>
            <a:r>
              <a:rPr lang="en-US" sz="2600" baseline="30000" dirty="0">
                <a:latin typeface="Arial Black" panose="020B0A04020102020204" pitchFamily="34" charset="0"/>
              </a:rPr>
              <a:t>nd</a:t>
            </a:r>
            <a:r>
              <a:rPr lang="en-US" sz="2600" dirty="0">
                <a:latin typeface="Arial Black" panose="020B0A04020102020204" pitchFamily="34" charset="0"/>
              </a:rPr>
              <a:t> Captain will read and give me another idea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When a Captain runs out of ideas, they will sit down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Last Captain Standing’s table wins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490B6-11B0-4BD7-A49A-8B57E9AE8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65438"/>
            <a:ext cx="12192000" cy="8212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>
                <a:solidFill>
                  <a:schemeClr val="accent2"/>
                </a:solidFill>
              </a:rPr>
              <a:t>Monday December 30, 2019</a:t>
            </a:r>
            <a:r>
              <a:rPr lang="en-US" sz="3700" dirty="0"/>
              <a:t>     </a:t>
            </a:r>
            <a:endParaRPr lang="en-US" dirty="0"/>
          </a:p>
        </p:txBody>
      </p:sp>
      <p:pic>
        <p:nvPicPr>
          <p:cNvPr id="4" name="Picture 4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xmlns="" id="{0611D370-573E-4890-B148-BD5D6FB7A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6"/>
          <a:stretch/>
        </p:blipFill>
        <p:spPr>
          <a:xfrm>
            <a:off x="516778" y="1689919"/>
            <a:ext cx="10773827" cy="34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8DE0FE-FF1A-425E-A5ED-4987C04B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about it?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CC0487A-A353-448D-8B38-5B1748310DC3}"/>
              </a:ext>
            </a:extLst>
          </p:cNvPr>
          <p:cNvGrpSpPr/>
          <p:nvPr/>
        </p:nvGrpSpPr>
        <p:grpSpPr>
          <a:xfrm>
            <a:off x="719459" y="1676718"/>
            <a:ext cx="10727385" cy="5019876"/>
            <a:chOff x="719459" y="1676718"/>
            <a:chExt cx="10727385" cy="50198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D6910064-728F-46FE-9431-56E0224B21CD}"/>
                </a:ext>
              </a:extLst>
            </p:cNvPr>
            <p:cNvSpPr/>
            <p:nvPr/>
          </p:nvSpPr>
          <p:spPr>
            <a:xfrm>
              <a:off x="5203971" y="1676718"/>
              <a:ext cx="4314714" cy="30853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xmlns="" id="{84F94FAC-B032-4DC3-958F-4266FA3824CC}"/>
                </a:ext>
              </a:extLst>
            </p:cNvPr>
            <p:cNvSpPr/>
            <p:nvPr/>
          </p:nvSpPr>
          <p:spPr>
            <a:xfrm>
              <a:off x="2805663" y="2524817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2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Getting Session Started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xmlns="" id="{673FEDC3-4E3A-4606-AAD0-F208FBF41600}"/>
                </a:ext>
              </a:extLst>
            </p:cNvPr>
            <p:cNvSpPr/>
            <p:nvPr/>
          </p:nvSpPr>
          <p:spPr>
            <a:xfrm rot="2829079">
              <a:off x="7239409" y="2252153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Power of the Pen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xmlns="" id="{C8D7EE73-538F-42A0-9578-E46F00538070}"/>
                </a:ext>
              </a:extLst>
            </p:cNvPr>
            <p:cNvSpPr/>
            <p:nvPr/>
          </p:nvSpPr>
          <p:spPr>
            <a:xfrm rot="19138719">
              <a:off x="5427693" y="2270817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Focusing the Group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xmlns="" id="{3A786E60-1531-421C-A27B-2559EE23E862}"/>
                </a:ext>
              </a:extLst>
            </p:cNvPr>
            <p:cNvSpPr/>
            <p:nvPr/>
          </p:nvSpPr>
          <p:spPr>
            <a:xfrm>
              <a:off x="6418341" y="3462619"/>
              <a:ext cx="1919111" cy="1210867"/>
            </a:xfrm>
            <a:prstGeom prst="leftArrow">
              <a:avLst>
                <a:gd name="adj1" fmla="val 62903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Information Gathering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lowchart: Terminator 15">
              <a:extLst>
                <a:ext uri="{FF2B5EF4-FFF2-40B4-BE49-F238E27FC236}">
                  <a16:creationId xmlns:a16="http://schemas.microsoft.com/office/drawing/2014/main" xmlns="" id="{ED891638-87B9-4FAB-BBC2-54452E6D29CC}"/>
                </a:ext>
              </a:extLst>
            </p:cNvPr>
            <p:cNvSpPr/>
            <p:nvPr/>
          </p:nvSpPr>
          <p:spPr>
            <a:xfrm>
              <a:off x="9877688" y="2694148"/>
              <a:ext cx="1569156" cy="84666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Closing the Session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xmlns="" id="{7448BD3F-A132-4603-A1FA-05B38FA97C2E}"/>
                </a:ext>
              </a:extLst>
            </p:cNvPr>
            <p:cNvSpPr/>
            <p:nvPr/>
          </p:nvSpPr>
          <p:spPr>
            <a:xfrm>
              <a:off x="719459" y="2694149"/>
              <a:ext cx="1569156" cy="846667"/>
            </a:xfrm>
            <a:prstGeom prst="flowChartTermina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Preparing for Success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lowchart: Terminator 18">
              <a:extLst>
                <a:ext uri="{FF2B5EF4-FFF2-40B4-BE49-F238E27FC236}">
                  <a16:creationId xmlns:a16="http://schemas.microsoft.com/office/drawing/2014/main" xmlns="" id="{15FFDA9B-E706-4113-8778-2E6F81230A42}"/>
                </a:ext>
              </a:extLst>
            </p:cNvPr>
            <p:cNvSpPr/>
            <p:nvPr/>
          </p:nvSpPr>
          <p:spPr>
            <a:xfrm>
              <a:off x="4675511" y="4830302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Managing Dysfunction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xmlns="" id="{3BD9ABB4-ED22-4877-AC41-3E493B016ABB}"/>
                </a:ext>
              </a:extLst>
            </p:cNvPr>
            <p:cNvSpPr/>
            <p:nvPr/>
          </p:nvSpPr>
          <p:spPr>
            <a:xfrm>
              <a:off x="6555111" y="4830301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Consensus Building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xmlns="" id="{51A3D36F-49C4-4FAC-ADAA-A156CD3C5759}"/>
                </a:ext>
              </a:extLst>
            </p:cNvPr>
            <p:cNvSpPr/>
            <p:nvPr/>
          </p:nvSpPr>
          <p:spPr>
            <a:xfrm>
              <a:off x="8434711" y="4830300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Keeping Energy High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Flowchart: Terminator 21">
              <a:extLst>
                <a:ext uri="{FF2B5EF4-FFF2-40B4-BE49-F238E27FC236}">
                  <a16:creationId xmlns:a16="http://schemas.microsoft.com/office/drawing/2014/main" xmlns="" id="{F2E4AD6A-CE5F-406D-85E4-71EB9474C371}"/>
                </a:ext>
              </a:extLst>
            </p:cNvPr>
            <p:cNvSpPr/>
            <p:nvPr/>
          </p:nvSpPr>
          <p:spPr>
            <a:xfrm>
              <a:off x="719459" y="5932221"/>
              <a:ext cx="10727385" cy="764373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Agenda Setting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Action Button: Go Forward or Next 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xmlns="" id="{AD282891-C35A-4CCC-9A84-152C3FA4CF23}"/>
              </a:ext>
            </a:extLst>
          </p:cNvPr>
          <p:cNvSpPr/>
          <p:nvPr/>
        </p:nvSpPr>
        <p:spPr>
          <a:xfrm>
            <a:off x="11696700" y="6238875"/>
            <a:ext cx="342900" cy="3333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3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Preparing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The Method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Purpose, Product, Agenda, Probable Issues, and Business Area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The People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Sponsor, Planning Team, and Participants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The Logistics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Location, Schedule, Materials, and Meeting Notice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Know Your Process Cold!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  <a:latin typeface="Arial Black"/>
                <a:cs typeface="Arial" panose="020B0604020202020204" pitchFamily="34" charset="0"/>
              </a:rPr>
              <a:t>O</a:t>
            </a:r>
            <a:r>
              <a:rPr lang="en-US" sz="2200" dirty="0">
                <a:latin typeface="Arial Black"/>
                <a:cs typeface="Arial" panose="020B0604020202020204" pitchFamily="34" charset="0"/>
              </a:rPr>
              <a:t>rder of the facilitation processes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  <a:latin typeface="Arial Black"/>
                <a:cs typeface="Arial" panose="020B0604020202020204" pitchFamily="34" charset="0"/>
              </a:rPr>
              <a:t>P</a:t>
            </a:r>
            <a:r>
              <a:rPr lang="en-US" sz="2200" dirty="0">
                <a:latin typeface="Arial Black"/>
                <a:cs typeface="Arial" panose="020B0604020202020204" pitchFamily="34" charset="0"/>
              </a:rPr>
              <a:t>rocess technique to gather information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Starting </a:t>
            </a:r>
            <a:r>
              <a:rPr lang="en-US" sz="2200" dirty="0">
                <a:solidFill>
                  <a:schemeClr val="accent2"/>
                </a:solidFill>
                <a:latin typeface="Arial Black"/>
                <a:cs typeface="Arial" panose="020B0604020202020204" pitchFamily="34" charset="0"/>
              </a:rPr>
              <a:t>Q</a:t>
            </a:r>
            <a:r>
              <a:rPr lang="en-US" sz="2200" dirty="0">
                <a:latin typeface="Arial Black"/>
                <a:cs typeface="Arial" panose="020B0604020202020204" pitchFamily="34" charset="0"/>
              </a:rPr>
              <a:t>uestion for each process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  <a:latin typeface="Arial Black"/>
                <a:cs typeface="Arial" panose="020B0604020202020204" pitchFamily="34" charset="0"/>
              </a:rPr>
              <a:t>R</a:t>
            </a:r>
            <a:r>
              <a:rPr lang="en-US" sz="2200" dirty="0">
                <a:latin typeface="Arial Black"/>
                <a:cs typeface="Arial" panose="020B0604020202020204" pitchFamily="34" charset="0"/>
              </a:rPr>
              <a:t>ecording method to document information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  <a:latin typeface="Arial Black"/>
                <a:cs typeface="Arial" panose="020B0604020202020204" pitchFamily="34" charset="0"/>
              </a:rPr>
              <a:t>S</a:t>
            </a:r>
            <a:r>
              <a:rPr lang="en-US" sz="2200" dirty="0">
                <a:latin typeface="Arial Black"/>
                <a:cs typeface="Arial" panose="020B0604020202020204" pitchFamily="34" charset="0"/>
              </a:rPr>
              <a:t>upplies required for process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  <a:latin typeface="Arial Black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Arial Black"/>
                <a:cs typeface="Arial" panose="020B0604020202020204" pitchFamily="34" charset="0"/>
              </a:rPr>
              <a:t>iming and duration for each process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50F2673A-F1B5-4A2E-B980-85537CC6B78C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25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Getting the session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Inform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Inform the participants about what is going to happen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Excite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Get the participants excited by giving them a clear vision of the result to be achieved and its benefit.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Empower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Empower the participants by discussing the important role they play and the authority they have.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Involve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Get the participants involved by having them speak ASAP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Ground Rules and Parking Boards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9EAD7F28-83E4-4B41-B96D-437577585DE9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19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Focusing the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Checkpoint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Review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Preview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Big View</a:t>
            </a:r>
          </a:p>
          <a:p>
            <a:r>
              <a:rPr lang="en-US" dirty="0">
                <a:latin typeface="Arial Black"/>
                <a:cs typeface="Arial" panose="020B0604020202020204" pitchFamily="34" charset="0"/>
              </a:rPr>
              <a:t>Warm-up the Group</a:t>
            </a:r>
          </a:p>
          <a:p>
            <a:r>
              <a:rPr lang="en-US" dirty="0" err="1">
                <a:latin typeface="Arial Black"/>
                <a:cs typeface="Arial" panose="020B0604020202020204" pitchFamily="34" charset="0"/>
              </a:rPr>
              <a:t>PeDeQs</a:t>
            </a:r>
            <a:r>
              <a:rPr lang="en-US" dirty="0">
                <a:latin typeface="Arial Black"/>
                <a:cs typeface="Arial" panose="020B0604020202020204" pitchFamily="34" charset="0"/>
              </a:rPr>
              <a:t> Directions</a:t>
            </a:r>
          </a:p>
          <a:p>
            <a:pPr lvl="1"/>
            <a:r>
              <a:rPr lang="en-US" dirty="0">
                <a:latin typeface="Arial Black"/>
                <a:cs typeface="Arial" panose="020B0604020202020204" pitchFamily="34" charset="0"/>
              </a:rPr>
              <a:t>Purpose for the activity</a:t>
            </a:r>
          </a:p>
          <a:p>
            <a:pPr lvl="1"/>
            <a:r>
              <a:rPr lang="en-US" dirty="0">
                <a:latin typeface="Arial Black"/>
                <a:cs typeface="Arial" panose="020B0604020202020204" pitchFamily="34" charset="0"/>
              </a:rPr>
              <a:t>Example: you start it, the finish it</a:t>
            </a:r>
          </a:p>
          <a:p>
            <a:pPr lvl="1"/>
            <a:r>
              <a:rPr lang="en-US" dirty="0">
                <a:latin typeface="Arial Black"/>
                <a:cs typeface="Arial" panose="020B0604020202020204" pitchFamily="34" charset="0"/>
              </a:rPr>
              <a:t>General Directions</a:t>
            </a:r>
          </a:p>
          <a:p>
            <a:pPr lvl="1"/>
            <a:r>
              <a:rPr lang="en-US" dirty="0">
                <a:latin typeface="Arial Black"/>
                <a:cs typeface="Arial" panose="020B0604020202020204" pitchFamily="34" charset="0"/>
              </a:rPr>
              <a:t>Specific Exceptions</a:t>
            </a:r>
          </a:p>
          <a:p>
            <a:pPr lvl="1"/>
            <a:r>
              <a:rPr lang="en-US" dirty="0">
                <a:latin typeface="Arial Black"/>
                <a:cs typeface="Arial" panose="020B0604020202020204" pitchFamily="34" charset="0"/>
              </a:rPr>
              <a:t>Ask for Questions</a:t>
            </a:r>
          </a:p>
          <a:p>
            <a:pPr lvl="1"/>
            <a:r>
              <a:rPr lang="en-US" dirty="0">
                <a:latin typeface="Arial Black"/>
                <a:cs typeface="Arial" panose="020B0604020202020204" pitchFamily="34" charset="0"/>
              </a:rPr>
              <a:t>Ask your Starting Question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ABE24F45-F35F-432F-93F4-8A17B6841AE3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34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The Power of the Pen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Use It, Don’t Abuse It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Write first, discuss second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Write what is said, not what you heard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Ask speaker to headline it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Make It Theirs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Write so they can read it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Edit by adding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If more than one person tries to speak, order the speakers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Avoid lulls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Seven Deadly Facilitation Sins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58160EDA-76F1-4F87-978C-9C946759D173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2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Make Meetings Great Again">
            <a:hlinkClick r:id="" action="ppaction://media"/>
            <a:extLst>
              <a:ext uri="{FF2B5EF4-FFF2-40B4-BE49-F238E27FC236}">
                <a16:creationId xmlns:a16="http://schemas.microsoft.com/office/drawing/2014/main" xmlns="" id="{83BED35E-DE8D-4D3C-A47B-1B59D6517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1309" y="168201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Information gathering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Types of Questions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Direct Probe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Indirect Probe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Redirection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Playback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Leading Questions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Prompt Questions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Tag Questions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Float an Idea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Listing, Brain-storming, Grouping, and Prioritizing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406D1E30-A6B7-455B-9E2A-C705060B1E96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0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Managing Dysfunction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Any activity by a participant which is consciously or unconsciously a substitution for expressing displeasure with the Process Used Content of the session, or an Outside Factor unrelated to the session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Only Three Causes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Don’t Understand Each Other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Have Different Life Experience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Don’t Like Each Other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Separate the Symptom from the Root Cause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Prevention Strategies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Detection Strategies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Resolution Strategies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9A35F4F-53A3-4645-BD23-B2AAB6312A1E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4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Consensus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“I can live with that and support it.”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Why People Disagree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Haven’t Heard One Another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Different Values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Past History</a:t>
            </a:r>
          </a:p>
          <a:p>
            <a:r>
              <a:rPr lang="en-US" sz="3000" dirty="0">
                <a:latin typeface="Arial Black"/>
                <a:cs typeface="Arial" panose="020B0604020202020204" pitchFamily="34" charset="0"/>
              </a:rPr>
              <a:t>Consensus Strategies</a:t>
            </a:r>
          </a:p>
          <a:p>
            <a:pPr lvl="1"/>
            <a:r>
              <a:rPr lang="en-US" sz="2800" dirty="0">
                <a:latin typeface="Arial Black"/>
                <a:cs typeface="Arial" panose="020B0604020202020204" pitchFamily="34" charset="0"/>
              </a:rPr>
              <a:t>Delineation</a:t>
            </a:r>
          </a:p>
          <a:p>
            <a:pPr lvl="1"/>
            <a:r>
              <a:rPr lang="en-US" sz="2800" dirty="0">
                <a:latin typeface="Arial Black"/>
                <a:cs typeface="Arial" panose="020B0604020202020204" pitchFamily="34" charset="0"/>
              </a:rPr>
              <a:t>Strengths and Weaknesses</a:t>
            </a:r>
          </a:p>
          <a:p>
            <a:pPr lvl="1"/>
            <a:r>
              <a:rPr lang="en-US" sz="2800" dirty="0">
                <a:latin typeface="Arial Black"/>
                <a:cs typeface="Arial" panose="020B0604020202020204" pitchFamily="34" charset="0"/>
              </a:rPr>
              <a:t>Merging Alternatives</a:t>
            </a:r>
          </a:p>
          <a:p>
            <a:pPr lvl="1"/>
            <a:r>
              <a:rPr lang="en-US" sz="2800" dirty="0">
                <a:latin typeface="Arial Black"/>
                <a:cs typeface="Arial" panose="020B0604020202020204" pitchFamily="34" charset="0"/>
              </a:rPr>
              <a:t>Ranking/Weighting</a:t>
            </a:r>
          </a:p>
          <a:p>
            <a:pPr lvl="1"/>
            <a:r>
              <a:rPr lang="en-US" sz="2800" dirty="0">
                <a:latin typeface="Arial Black"/>
                <a:cs typeface="Arial" panose="020B0604020202020204" pitchFamily="34" charset="0"/>
              </a:rPr>
              <a:t>Converging Solution</a:t>
            </a:r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C185104-F563-436A-9DB4-8B264E5664FE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29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Keeping the energy high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Opening Words establish a base line energy level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Re-establish energy level after each Break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An Activity Every 30 Minutes Minimum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Unless Many Remote Participants Then Every 15 – 20 Minutes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Recharge Activity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“Lullaby Times”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10:30 to 11</a:t>
            </a:r>
            <a:r>
              <a:rPr lang="en-US" sz="2200" dirty="0"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:00 AM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1:30 to 2:00 PM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  <a:sym typeface="Wingdings" panose="05000000000000000000" pitchFamily="2" charset="2"/>
              </a:rPr>
              <a:t>3:00 to 3:30 PM</a:t>
            </a:r>
            <a:endParaRPr lang="en-US" sz="2200" dirty="0">
              <a:latin typeface="Arial Black"/>
              <a:cs typeface="Arial" panose="020B0604020202020204" pitchFamily="34" charset="0"/>
            </a:endParaRP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128E2DE2-D8BA-4830-9ED3-C2F98A3446A6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94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Closing the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Review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Activities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Session Purpose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Objectives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Issues, Decisions, and Actions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Evaluate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Process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Results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Close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Thank participants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Next Steps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Debrief the Sponsor and Project Team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ACBEA572-BD20-4862-B520-286E16299F5D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5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Agenda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0556"/>
            <a:ext cx="10820400" cy="4817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Adapt Agenda To Address the Need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Agenda From Scratch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Identify critical questions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Develop preparation questions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Order preparation questions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Convert questions to agenda items</a:t>
            </a:r>
          </a:p>
          <a:p>
            <a:pPr lvl="1"/>
            <a:r>
              <a:rPr lang="en-US" sz="2200" dirty="0">
                <a:latin typeface="Arial Black"/>
                <a:cs typeface="Arial" panose="020B0604020202020204" pitchFamily="34" charset="0"/>
              </a:rPr>
              <a:t>Prepare detailed agenda</a:t>
            </a:r>
          </a:p>
          <a:p>
            <a:r>
              <a:rPr lang="en-US" sz="2400" dirty="0">
                <a:latin typeface="Arial Black"/>
                <a:cs typeface="Arial" panose="020B0604020202020204" pitchFamily="34" charset="0"/>
              </a:rPr>
              <a:t>Agenda Models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Retur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39BDD30A-9B33-4E23-819B-C23A659BE4E8}"/>
              </a:ext>
            </a:extLst>
          </p:cNvPr>
          <p:cNvSpPr/>
          <p:nvPr/>
        </p:nvSpPr>
        <p:spPr>
          <a:xfrm>
            <a:off x="11506200" y="6143625"/>
            <a:ext cx="409575" cy="3333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87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‘I Love Meetings’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44320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What Makes Meetings So Good?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What Can We Do To Make Them Even Better?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How Do Leading Companies Deal With Meeting?</a:t>
            </a:r>
          </a:p>
          <a:p>
            <a:pPr lvl="1"/>
            <a:r>
              <a:rPr lang="en-US" sz="1600" dirty="0">
                <a:latin typeface="Arial Black"/>
                <a:cs typeface="Arial" panose="020B0604020202020204" pitchFamily="34" charset="0"/>
              </a:rPr>
              <a:t>Google</a:t>
            </a:r>
          </a:p>
          <a:p>
            <a:pPr lvl="1"/>
            <a:r>
              <a:rPr lang="en-US" sz="1800" dirty="0">
                <a:latin typeface="Arial Black"/>
                <a:cs typeface="Arial" panose="020B0604020202020204" pitchFamily="34" charset="0"/>
              </a:rPr>
              <a:t>Facebook</a:t>
            </a:r>
          </a:p>
          <a:p>
            <a:pPr lvl="1"/>
            <a:r>
              <a:rPr lang="en-US" sz="1800" dirty="0">
                <a:latin typeface="Arial Black"/>
                <a:cs typeface="Arial" panose="020B0604020202020204" pitchFamily="34" charset="0"/>
              </a:rPr>
              <a:t>Apple</a:t>
            </a:r>
          </a:p>
          <a:p>
            <a:pPr lvl="1"/>
            <a:r>
              <a:rPr lang="en-US" sz="1800" dirty="0">
                <a:latin typeface="Arial Black"/>
                <a:cs typeface="Arial" panose="020B0604020202020204" pitchFamily="34" charset="0"/>
              </a:rPr>
              <a:t>Amazon</a:t>
            </a:r>
          </a:p>
          <a:p>
            <a:r>
              <a:rPr lang="en-US" sz="3200" dirty="0">
                <a:latin typeface="Arial Black"/>
                <a:cs typeface="Arial" panose="020B0604020202020204" pitchFamily="34" charset="0"/>
              </a:rPr>
              <a:t>Lean Coffee Meetings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Randy’s Special Limited Time Offer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Approve of the Agenda? Fist </a:t>
            </a:r>
            <a:r>
              <a:rPr lang="en-US" sz="1800" dirty="0"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Disapprove</a:t>
            </a:r>
            <a:r>
              <a:rPr lang="en-US" sz="1800" dirty="0">
                <a:latin typeface="Arial Black" panose="020B0A040201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or Five </a:t>
            </a:r>
            <a:r>
              <a:rPr lang="en-US" sz="1800" dirty="0"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Approve</a:t>
            </a:r>
            <a:r>
              <a:rPr lang="en-US" sz="1800" dirty="0"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9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What Makes Meetings So Good?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194560"/>
            <a:ext cx="11176233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Suggest a Team Competition By Table</a:t>
            </a:r>
            <a:endParaRPr lang="en-US" sz="2600" dirty="0">
              <a:latin typeface="Arial Black" panose="020B0A04020102020204" pitchFamily="34" charset="0"/>
            </a:endParaRP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“Dump and Clump” Activity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</a:rPr>
              <a:t>Each Table Will Create As Many Ideas As Possible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“Last Table Standing” Activity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Going Round Robin Each Table Will Introduce Unique Ideas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Last Table With Ideas Wins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Approve of this Competition?  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Fist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 or 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3201598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Dump and clump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043356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Elect a Captain for your table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Captain get some Post-Its, a Marker and a Card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Captain return to your table and appoint a Scribe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Scribes when I say “Go” write </a:t>
            </a:r>
            <a:r>
              <a:rPr lang="en-US" sz="2800" u="sng" dirty="0">
                <a:solidFill>
                  <a:srgbClr val="FF0000"/>
                </a:solidFill>
                <a:latin typeface="Arial Black" panose="020B0A04020102020204" pitchFamily="34" charset="0"/>
              </a:rPr>
              <a:t>One (1) Idea per Post-It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Table will have 3 minutes to generate ideas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Scribe: If the top is not on your pen at 3 minutes, your table will forfeit two ideas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2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Does Every Understand 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Everybody close your eyes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If I were at your table and said “The room was cheerful”, the Scribe would _________.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Go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7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017" y="764373"/>
            <a:ext cx="9739184" cy="1293028"/>
          </a:xfrm>
        </p:spPr>
        <p:txBody>
          <a:bodyPr/>
          <a:lstStyle/>
          <a:p>
            <a:r>
              <a:rPr lang="en-US" dirty="0"/>
              <a:t>Randy’s Point of view on meetings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9A8F654-3750-4EC9-83D3-909938A8F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201400" cy="44320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Great Facilitators … Great Meetings … Great Results!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Leading Strategies Inc.</a:t>
            </a:r>
          </a:p>
          <a:p>
            <a:pPr lvl="1"/>
            <a:r>
              <a:rPr lang="en-US" sz="2600" dirty="0">
                <a:latin typeface="Arial Black"/>
                <a:cs typeface="Arial" panose="020B0604020202020204" pitchFamily="34" charset="0"/>
              </a:rPr>
              <a:t>Michael Wilkinson</a:t>
            </a:r>
          </a:p>
          <a:p>
            <a:pPr lvl="1"/>
            <a:r>
              <a:rPr lang="en-US" sz="2600" dirty="0">
                <a:latin typeface="Arial Black"/>
                <a:cs typeface="Arial" panose="020B0604020202020204" pitchFamily="34" charset="0"/>
              </a:rPr>
              <a:t>Taking Classes for 7 years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International Institute for Facilitation (INIFAC)</a:t>
            </a:r>
          </a:p>
          <a:p>
            <a:pPr lvl="1"/>
            <a:r>
              <a:rPr lang="en-US" sz="2600" dirty="0">
                <a:latin typeface="Arial Black"/>
                <a:cs typeface="Arial" panose="020B0604020202020204" pitchFamily="34" charset="0"/>
              </a:rPr>
              <a:t>Certified Master Facilitator certification</a:t>
            </a:r>
          </a:p>
          <a:p>
            <a:pPr lvl="1"/>
            <a:r>
              <a:rPr lang="en-US" sz="2600" dirty="0">
                <a:latin typeface="Arial Black"/>
                <a:cs typeface="Arial" panose="020B0604020202020204" pitchFamily="34" charset="0"/>
              </a:rPr>
              <a:t>39 in the world</a:t>
            </a:r>
          </a:p>
          <a:p>
            <a:pPr lvl="1"/>
            <a:r>
              <a:rPr lang="en-US" sz="2600" dirty="0">
                <a:latin typeface="Arial Black"/>
                <a:cs typeface="Arial" panose="020B0604020202020204" pitchFamily="34" charset="0"/>
              </a:rPr>
              <a:t>Completed Part 1 of 2</a:t>
            </a:r>
          </a:p>
          <a:p>
            <a:endParaRPr lang="en-US" sz="2800" dirty="0">
              <a:latin typeface="Arial Blac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Last Table 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07932"/>
            <a:ext cx="11047396" cy="45418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Captains bring your table’s Post-Its up front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Line up in the order of </a:t>
            </a:r>
            <a:r>
              <a:rPr lang="en-US" sz="2800">
                <a:latin typeface="Arial Black" panose="020B0A04020102020204" pitchFamily="34" charset="0"/>
              </a:rPr>
              <a:t>the card you drew (A to K)</a:t>
            </a:r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1</a:t>
            </a:r>
            <a:r>
              <a:rPr lang="en-US" sz="2800" baseline="30000" dirty="0">
                <a:latin typeface="Arial Black" panose="020B0A04020102020204" pitchFamily="34" charset="0"/>
              </a:rPr>
              <a:t>st</a:t>
            </a:r>
            <a:r>
              <a:rPr lang="en-US" sz="2800" dirty="0">
                <a:latin typeface="Arial Black" panose="020B0A04020102020204" pitchFamily="34" charset="0"/>
              </a:rPr>
              <a:t> Captain read one of your table’s ideas and give it to me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I will put it on the board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2</a:t>
            </a:r>
            <a:r>
              <a:rPr lang="en-US" sz="2800" baseline="30000" dirty="0">
                <a:latin typeface="Arial Black" panose="020B0A04020102020204" pitchFamily="34" charset="0"/>
              </a:rPr>
              <a:t>nd</a:t>
            </a:r>
            <a:r>
              <a:rPr lang="en-US" sz="2800" dirty="0">
                <a:latin typeface="Arial Black" panose="020B0A04020102020204" pitchFamily="34" charset="0"/>
              </a:rPr>
              <a:t> Captain read an idea and give it to me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The Group will decide if it is unique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If it is, I will put it on the board and 3</a:t>
            </a:r>
            <a:r>
              <a:rPr lang="en-US" sz="2600" baseline="30000" dirty="0">
                <a:latin typeface="Arial Black" panose="020B0A04020102020204" pitchFamily="34" charset="0"/>
              </a:rPr>
              <a:t>rd</a:t>
            </a:r>
            <a:r>
              <a:rPr lang="en-US" sz="2600" dirty="0">
                <a:latin typeface="Arial Black" panose="020B0A04020102020204" pitchFamily="34" charset="0"/>
              </a:rPr>
              <a:t> Captain will start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If it is not, 2</a:t>
            </a:r>
            <a:r>
              <a:rPr lang="en-US" sz="2600" baseline="30000" dirty="0">
                <a:latin typeface="Arial Black" panose="020B0A04020102020204" pitchFamily="34" charset="0"/>
              </a:rPr>
              <a:t>nd</a:t>
            </a:r>
            <a:r>
              <a:rPr lang="en-US" sz="2600" dirty="0">
                <a:latin typeface="Arial Black" panose="020B0A04020102020204" pitchFamily="34" charset="0"/>
              </a:rPr>
              <a:t> Captain will read and give me another idea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When a Captain runs out of ideas, they will sit down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Last Captain Standing’s table wins</a:t>
            </a:r>
          </a:p>
          <a:p>
            <a:endParaRPr lang="en-US" sz="2800" dirty="0">
              <a:latin typeface="+mj-lt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490B6-11B0-4BD7-A49A-8B57E9AE8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65438"/>
            <a:ext cx="12192000" cy="8212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>
                <a:solidFill>
                  <a:schemeClr val="accent2"/>
                </a:solidFill>
              </a:rPr>
              <a:t>Monday December 30, 2019</a:t>
            </a:r>
            <a:r>
              <a:rPr lang="en-US" sz="3700" dirty="0"/>
              <a:t>     </a:t>
            </a:r>
            <a:endParaRPr lang="en-US" dirty="0"/>
          </a:p>
        </p:txBody>
      </p:sp>
      <p:pic>
        <p:nvPicPr>
          <p:cNvPr id="4" name="Picture 4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xmlns="" id="{0611D370-573E-4890-B148-BD5D6FB7A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6"/>
          <a:stretch/>
        </p:blipFill>
        <p:spPr>
          <a:xfrm>
            <a:off x="533556" y="1689919"/>
            <a:ext cx="10773827" cy="34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12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8DE0FE-FF1A-425E-A5ED-4987C04B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550" y="671714"/>
            <a:ext cx="8610600" cy="1293028"/>
          </a:xfrm>
        </p:spPr>
        <p:txBody>
          <a:bodyPr/>
          <a:lstStyle/>
          <a:p>
            <a:r>
              <a:rPr lang="en-US" dirty="0"/>
              <a:t>What Can we do To Make Them Even Better?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CC0487A-A353-448D-8B38-5B1748310DC3}"/>
              </a:ext>
            </a:extLst>
          </p:cNvPr>
          <p:cNvGrpSpPr/>
          <p:nvPr/>
        </p:nvGrpSpPr>
        <p:grpSpPr>
          <a:xfrm>
            <a:off x="719459" y="1676718"/>
            <a:ext cx="10727385" cy="5019876"/>
            <a:chOff x="719459" y="1676718"/>
            <a:chExt cx="10727385" cy="50198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D6910064-728F-46FE-9431-56E0224B21CD}"/>
                </a:ext>
              </a:extLst>
            </p:cNvPr>
            <p:cNvSpPr/>
            <p:nvPr/>
          </p:nvSpPr>
          <p:spPr>
            <a:xfrm>
              <a:off x="5203971" y="1676718"/>
              <a:ext cx="4314714" cy="30853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xmlns="" id="{84F94FAC-B032-4DC3-958F-4266FA3824CC}"/>
                </a:ext>
              </a:extLst>
            </p:cNvPr>
            <p:cNvSpPr/>
            <p:nvPr/>
          </p:nvSpPr>
          <p:spPr>
            <a:xfrm>
              <a:off x="2805663" y="2524817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Getting Session Started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xmlns="" id="{673FEDC3-4E3A-4606-AAD0-F208FBF41600}"/>
                </a:ext>
              </a:extLst>
            </p:cNvPr>
            <p:cNvSpPr/>
            <p:nvPr/>
          </p:nvSpPr>
          <p:spPr>
            <a:xfrm rot="2829079">
              <a:off x="7239409" y="2252153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Power of the Pen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xmlns="" id="{C8D7EE73-538F-42A0-9578-E46F00538070}"/>
                </a:ext>
              </a:extLst>
            </p:cNvPr>
            <p:cNvSpPr/>
            <p:nvPr/>
          </p:nvSpPr>
          <p:spPr>
            <a:xfrm rot="19138719">
              <a:off x="5427693" y="2270817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Focusing the Group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xmlns="" id="{3A786E60-1531-421C-A27B-2559EE23E862}"/>
                </a:ext>
              </a:extLst>
            </p:cNvPr>
            <p:cNvSpPr/>
            <p:nvPr/>
          </p:nvSpPr>
          <p:spPr>
            <a:xfrm>
              <a:off x="6418341" y="3462619"/>
              <a:ext cx="1919111" cy="1210867"/>
            </a:xfrm>
            <a:prstGeom prst="leftArrow">
              <a:avLst>
                <a:gd name="adj1" fmla="val 62903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Information Gathering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lowchart: Terminator 15">
              <a:extLst>
                <a:ext uri="{FF2B5EF4-FFF2-40B4-BE49-F238E27FC236}">
                  <a16:creationId xmlns:a16="http://schemas.microsoft.com/office/drawing/2014/main" xmlns="" id="{ED891638-87B9-4FAB-BBC2-54452E6D29CC}"/>
                </a:ext>
              </a:extLst>
            </p:cNvPr>
            <p:cNvSpPr/>
            <p:nvPr/>
          </p:nvSpPr>
          <p:spPr>
            <a:xfrm>
              <a:off x="9877688" y="2694148"/>
              <a:ext cx="1569156" cy="84666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Closing the Session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xmlns="" id="{7448BD3F-A132-4603-A1FA-05B38FA97C2E}"/>
                </a:ext>
              </a:extLst>
            </p:cNvPr>
            <p:cNvSpPr/>
            <p:nvPr/>
          </p:nvSpPr>
          <p:spPr>
            <a:xfrm>
              <a:off x="719459" y="2694149"/>
              <a:ext cx="1569156" cy="846667"/>
            </a:xfrm>
            <a:prstGeom prst="flowChartTermina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Preparing for Success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lowchart: Terminator 18">
              <a:extLst>
                <a:ext uri="{FF2B5EF4-FFF2-40B4-BE49-F238E27FC236}">
                  <a16:creationId xmlns:a16="http://schemas.microsoft.com/office/drawing/2014/main" xmlns="" id="{15FFDA9B-E706-4113-8778-2E6F81230A42}"/>
                </a:ext>
              </a:extLst>
            </p:cNvPr>
            <p:cNvSpPr/>
            <p:nvPr/>
          </p:nvSpPr>
          <p:spPr>
            <a:xfrm>
              <a:off x="4675511" y="4830302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Managing Dysfunction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xmlns="" id="{3BD9ABB4-ED22-4877-AC41-3E493B016ABB}"/>
                </a:ext>
              </a:extLst>
            </p:cNvPr>
            <p:cNvSpPr/>
            <p:nvPr/>
          </p:nvSpPr>
          <p:spPr>
            <a:xfrm>
              <a:off x="6555111" y="4830301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Consensus Building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xmlns="" id="{51A3D36F-49C4-4FAC-ADAA-A156CD3C5759}"/>
                </a:ext>
              </a:extLst>
            </p:cNvPr>
            <p:cNvSpPr/>
            <p:nvPr/>
          </p:nvSpPr>
          <p:spPr>
            <a:xfrm>
              <a:off x="8434711" y="4830300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Keeping Energy High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Flowchart: Terminator 21">
              <a:extLst>
                <a:ext uri="{FF2B5EF4-FFF2-40B4-BE49-F238E27FC236}">
                  <a16:creationId xmlns:a16="http://schemas.microsoft.com/office/drawing/2014/main" xmlns="" id="{F2E4AD6A-CE5F-406D-85E4-71EB9474C371}"/>
                </a:ext>
              </a:extLst>
            </p:cNvPr>
            <p:cNvSpPr/>
            <p:nvPr/>
          </p:nvSpPr>
          <p:spPr>
            <a:xfrm>
              <a:off x="719459" y="5932221"/>
              <a:ext cx="10727385" cy="764373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Agenda Setting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Action Button: Go Forward or Nex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AD282891-C35A-4CCC-9A84-152C3FA4CF23}"/>
              </a:ext>
            </a:extLst>
          </p:cNvPr>
          <p:cNvSpPr/>
          <p:nvPr/>
        </p:nvSpPr>
        <p:spPr>
          <a:xfrm>
            <a:off x="11696700" y="6238875"/>
            <a:ext cx="342900" cy="3333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3A0A312D-51A2-47EB-B9F9-D1DDFE7EE627}"/>
              </a:ext>
            </a:extLst>
          </p:cNvPr>
          <p:cNvSpPr txBox="1">
            <a:spLocks/>
          </p:cNvSpPr>
          <p:nvPr/>
        </p:nvSpPr>
        <p:spPr>
          <a:xfrm>
            <a:off x="0" y="5665438"/>
            <a:ext cx="12191999" cy="8212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00" dirty="0">
                <a:hlinkClick r:id="rId3"/>
              </a:rPr>
              <a:t>Thursday October 3, 201</a:t>
            </a:r>
            <a:r>
              <a:rPr lang="en-US" sz="3700" i="1" dirty="0">
                <a:hlinkClick r:id="rId3"/>
              </a:rPr>
              <a:t>3 </a:t>
            </a:r>
            <a:r>
              <a:rPr lang="en-US" sz="3700" dirty="0"/>
              <a:t>     </a:t>
            </a:r>
            <a:endParaRPr lang="en-US" dirty="0"/>
          </a:p>
        </p:txBody>
      </p:sp>
      <p:pic>
        <p:nvPicPr>
          <p:cNvPr id="2050" name="Picture 2" descr=" - Dilbert by Scott Adams">
            <a:extLst>
              <a:ext uri="{FF2B5EF4-FFF2-40B4-BE49-F238E27FC236}">
                <a16:creationId xmlns:a16="http://schemas.microsoft.com/office/drawing/2014/main" xmlns="" id="{1AF783B7-D0B8-4A09-8D73-2987EE29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77" y="2095500"/>
            <a:ext cx="857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29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Google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Problems: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Office politics often dictated meeting decisions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An idea was adopted because it sounded good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Google Solution: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Every decision is backed up by data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</a:rPr>
              <a:t>Decisions must be tied together with hard numbers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Example: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An idea is now adopted because it is 20% better than another idea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6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Google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418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Keep meetings small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Use agendas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Make decisions without meetings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Don’t hold meetings just for the sake of making decisions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Assign note-takers and decision-makers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To keep meeting focused and team members updated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Hold ‘micro-meetings’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Marissa Mayer, ex VP of Search Products, allowed 5 and 10 meetings to be scheduled with her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Use a visible, physical clock to count down time</a:t>
            </a:r>
            <a:endParaRPr lang="en-U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Facebook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Is meeting be held to “make a decision or have a discussion”?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Sheryl Sandberg, COO, crosses off meeting items as meeting progresses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When all items crossed off, meeting ends</a:t>
            </a:r>
          </a:p>
        </p:txBody>
      </p:sp>
    </p:spTree>
    <p:extLst>
      <p:ext uri="{BB962C8B-B14F-4D97-AF65-F5344CB8AC3E}">
        <p14:creationId xmlns:p14="http://schemas.microsoft.com/office/powerpoint/2010/main" val="32173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Apple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418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At the end of every meeting, every decision is assigned to a meeting participant, who is responsible for that decision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Responsibility is defined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Overlook team members who implement decision?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Solely responsible to act on decision?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Responsible person reports back at subsequent meetings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Meeting participants need a reason to attend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Steve Jobs threw out meeting participants who didn’t have a reason to be in the room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Steve Jobs challenged participants to defend their ideas</a:t>
            </a:r>
          </a:p>
        </p:txBody>
      </p:sp>
    </p:spTree>
    <p:extLst>
      <p:ext uri="{BB962C8B-B14F-4D97-AF65-F5344CB8AC3E}">
        <p14:creationId xmlns:p14="http://schemas.microsoft.com/office/powerpoint/2010/main" val="39583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Amazon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“We don’t do </a:t>
            </a:r>
            <a:r>
              <a:rPr lang="en-US" sz="2800" dirty="0" err="1">
                <a:latin typeface="Arial Black" panose="020B0A04020102020204" pitchFamily="34" charset="0"/>
                <a:cs typeface="Arial" panose="020B0604020202020204" pitchFamily="34" charset="0"/>
              </a:rPr>
              <a:t>Powerpoint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 (or any other slide-oriented) presentations” – Jeff Bezos 2018 stockholders’ letter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Six-page evidence-based narrative’ in “complete sentences and paragraphs to force a deeper clarity” is created and distributed ahead of every meeting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Context of meeting or questions needing answered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Possible approaches to questions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Meeting participants’ approaches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What’s the next step?</a:t>
            </a:r>
          </a:p>
        </p:txBody>
      </p:sp>
    </p:spTree>
    <p:extLst>
      <p:ext uri="{BB962C8B-B14F-4D97-AF65-F5344CB8AC3E}">
        <p14:creationId xmlns:p14="http://schemas.microsoft.com/office/powerpoint/2010/main" val="5132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644"/>
            <a:ext cx="11388754" cy="1293028"/>
          </a:xfrm>
        </p:spPr>
        <p:txBody>
          <a:bodyPr/>
          <a:lstStyle/>
          <a:p>
            <a:r>
              <a:rPr lang="en-US" dirty="0"/>
              <a:t>Amazon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Executives sit down for 30 minutes of silence at the beginning of the meeting to read the narrative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Empty chair in meeting room reminds participants of the customer</a:t>
            </a:r>
          </a:p>
        </p:txBody>
      </p:sp>
    </p:spTree>
    <p:extLst>
      <p:ext uri="{BB962C8B-B14F-4D97-AF65-F5344CB8AC3E}">
        <p14:creationId xmlns:p14="http://schemas.microsoft.com/office/powerpoint/2010/main" val="329913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8DE0FE-FF1A-425E-A5ED-4987C04B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LSI’s Facilitator Methodology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2FCB31-0D94-45F9-870C-2AA29CE3E994}"/>
              </a:ext>
            </a:extLst>
          </p:cNvPr>
          <p:cNvGrpSpPr/>
          <p:nvPr/>
        </p:nvGrpSpPr>
        <p:grpSpPr>
          <a:xfrm>
            <a:off x="719459" y="1676718"/>
            <a:ext cx="10727385" cy="5019876"/>
            <a:chOff x="719459" y="1676718"/>
            <a:chExt cx="10727385" cy="50198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D6910064-728F-46FE-9431-56E0224B21CD}"/>
                </a:ext>
              </a:extLst>
            </p:cNvPr>
            <p:cNvSpPr/>
            <p:nvPr/>
          </p:nvSpPr>
          <p:spPr>
            <a:xfrm>
              <a:off x="5203971" y="1676718"/>
              <a:ext cx="4314714" cy="30853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xmlns="" id="{84F94FAC-B032-4DC3-958F-4266FA3824CC}"/>
                </a:ext>
              </a:extLst>
            </p:cNvPr>
            <p:cNvSpPr/>
            <p:nvPr/>
          </p:nvSpPr>
          <p:spPr>
            <a:xfrm>
              <a:off x="2805663" y="2524817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Getting Session Started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xmlns="" id="{673FEDC3-4E3A-4606-AAD0-F208FBF41600}"/>
                </a:ext>
              </a:extLst>
            </p:cNvPr>
            <p:cNvSpPr/>
            <p:nvPr/>
          </p:nvSpPr>
          <p:spPr>
            <a:xfrm rot="2829079">
              <a:off x="7239409" y="2252153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Power of the Pen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xmlns="" id="{C8D7EE73-538F-42A0-9578-E46F00538070}"/>
                </a:ext>
              </a:extLst>
            </p:cNvPr>
            <p:cNvSpPr/>
            <p:nvPr/>
          </p:nvSpPr>
          <p:spPr>
            <a:xfrm rot="19138719">
              <a:off x="5427693" y="2270817"/>
              <a:ext cx="1919111" cy="1185334"/>
            </a:xfrm>
            <a:prstGeom prst="rightArrow">
              <a:avLst>
                <a:gd name="adj1" fmla="val 72857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Focusing the Group</a:t>
              </a:r>
            </a:p>
          </p:txBody>
        </p:sp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xmlns="" id="{3A786E60-1531-421C-A27B-2559EE23E862}"/>
                </a:ext>
              </a:extLst>
            </p:cNvPr>
            <p:cNvSpPr/>
            <p:nvPr/>
          </p:nvSpPr>
          <p:spPr>
            <a:xfrm>
              <a:off x="6418341" y="3462619"/>
              <a:ext cx="1919111" cy="1210867"/>
            </a:xfrm>
            <a:prstGeom prst="leftArrow">
              <a:avLst>
                <a:gd name="adj1" fmla="val 62903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Information Gathering</a:t>
              </a:r>
            </a:p>
          </p:txBody>
        </p:sp>
        <p:sp>
          <p:nvSpPr>
            <p:cNvPr id="16" name="Flowchart: Terminator 15">
              <a:extLst>
                <a:ext uri="{FF2B5EF4-FFF2-40B4-BE49-F238E27FC236}">
                  <a16:creationId xmlns:a16="http://schemas.microsoft.com/office/drawing/2014/main" xmlns="" id="{ED891638-87B9-4FAB-BBC2-54452E6D29CC}"/>
                </a:ext>
              </a:extLst>
            </p:cNvPr>
            <p:cNvSpPr/>
            <p:nvPr/>
          </p:nvSpPr>
          <p:spPr>
            <a:xfrm>
              <a:off x="9877688" y="2694148"/>
              <a:ext cx="1569156" cy="84666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Closing the Session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xmlns="" id="{7448BD3F-A132-4603-A1FA-05B38FA97C2E}"/>
                </a:ext>
              </a:extLst>
            </p:cNvPr>
            <p:cNvSpPr/>
            <p:nvPr/>
          </p:nvSpPr>
          <p:spPr>
            <a:xfrm>
              <a:off x="719459" y="2694149"/>
              <a:ext cx="1569156" cy="846667"/>
            </a:xfrm>
            <a:prstGeom prst="flowChartTermina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Preparing for Success</a:t>
              </a:r>
            </a:p>
          </p:txBody>
        </p:sp>
        <p:sp>
          <p:nvSpPr>
            <p:cNvPr id="19" name="Flowchart: Terminator 18">
              <a:extLst>
                <a:ext uri="{FF2B5EF4-FFF2-40B4-BE49-F238E27FC236}">
                  <a16:creationId xmlns:a16="http://schemas.microsoft.com/office/drawing/2014/main" xmlns="" id="{15FFDA9B-E706-4113-8778-2E6F81230A42}"/>
                </a:ext>
              </a:extLst>
            </p:cNvPr>
            <p:cNvSpPr/>
            <p:nvPr/>
          </p:nvSpPr>
          <p:spPr>
            <a:xfrm>
              <a:off x="4675511" y="4830302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Managing Dysfunction</a:t>
              </a:r>
            </a:p>
          </p:txBody>
        </p:sp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xmlns="" id="{3BD9ABB4-ED22-4877-AC41-3E493B016ABB}"/>
                </a:ext>
              </a:extLst>
            </p:cNvPr>
            <p:cNvSpPr/>
            <p:nvPr/>
          </p:nvSpPr>
          <p:spPr>
            <a:xfrm>
              <a:off x="6555111" y="4830301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Consensus Building</a:t>
              </a:r>
            </a:p>
          </p:txBody>
        </p:sp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xmlns="" id="{51A3D36F-49C4-4FAC-ADAA-A156CD3C5759}"/>
                </a:ext>
              </a:extLst>
            </p:cNvPr>
            <p:cNvSpPr/>
            <p:nvPr/>
          </p:nvSpPr>
          <p:spPr>
            <a:xfrm>
              <a:off x="8434711" y="4830300"/>
              <a:ext cx="1702657" cy="846667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Keeping Energy High</a:t>
              </a:r>
            </a:p>
          </p:txBody>
        </p:sp>
        <p:sp>
          <p:nvSpPr>
            <p:cNvPr id="22" name="Flowchart: Terminator 21">
              <a:extLst>
                <a:ext uri="{FF2B5EF4-FFF2-40B4-BE49-F238E27FC236}">
                  <a16:creationId xmlns:a16="http://schemas.microsoft.com/office/drawing/2014/main" xmlns="" id="{F2E4AD6A-CE5F-406D-85E4-71EB9474C371}"/>
                </a:ext>
              </a:extLst>
            </p:cNvPr>
            <p:cNvSpPr/>
            <p:nvPr/>
          </p:nvSpPr>
          <p:spPr>
            <a:xfrm>
              <a:off x="719459" y="5932221"/>
              <a:ext cx="10727385" cy="764373"/>
            </a:xfrm>
            <a:prstGeom prst="flowChartTerminator">
              <a:avLst/>
            </a:prstGeom>
            <a:solidFill>
              <a:schemeClr val="accent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Agenda Setting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38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3A0A312D-51A2-47EB-B9F9-D1DDFE7EE627}"/>
              </a:ext>
            </a:extLst>
          </p:cNvPr>
          <p:cNvSpPr txBox="1">
            <a:spLocks/>
          </p:cNvSpPr>
          <p:nvPr/>
        </p:nvSpPr>
        <p:spPr>
          <a:xfrm>
            <a:off x="0" y="5665438"/>
            <a:ext cx="12192000" cy="8212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00" dirty="0">
                <a:hlinkClick r:id="rId3"/>
              </a:rPr>
              <a:t>Tuesday December 17, 201</a:t>
            </a:r>
            <a:r>
              <a:rPr lang="en-US" sz="3700" i="1" dirty="0">
                <a:hlinkClick r:id="rId3"/>
              </a:rPr>
              <a:t>3</a:t>
            </a:r>
            <a:r>
              <a:rPr lang="en-US" sz="3700" i="1" dirty="0"/>
              <a:t> </a:t>
            </a:r>
            <a:r>
              <a:rPr lang="en-US" sz="3700" dirty="0"/>
              <a:t>     </a:t>
            </a:r>
            <a:endParaRPr lang="en-US" dirty="0"/>
          </a:p>
        </p:txBody>
      </p:sp>
      <p:pic>
        <p:nvPicPr>
          <p:cNvPr id="1026" name="Picture 2" descr="Technical Difficulties - Dilbert by Scott Adams">
            <a:extLst>
              <a:ext uri="{FF2B5EF4-FFF2-40B4-BE49-F238E27FC236}">
                <a16:creationId xmlns:a16="http://schemas.microsoft.com/office/drawing/2014/main" xmlns="" id="{977C2EEF-480A-4F0E-9913-F21690551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51" y="2095500"/>
            <a:ext cx="857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06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686560"/>
            <a:ext cx="11032067" cy="489486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No Agenda Before Meeting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Participants contributes topic ideas at start of meeting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No one must add a topic</a:t>
            </a:r>
          </a:p>
          <a:p>
            <a:pPr lvl="2"/>
            <a:r>
              <a:rPr lang="en-US" sz="2400" dirty="0">
                <a:latin typeface="Arial Black" panose="020B0A04020102020204" pitchFamily="34" charset="0"/>
              </a:rPr>
              <a:t>Think about and add topics during introductions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Each contributor elaborates on their topics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Participants individually vote on their top 2 or 3 topics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Highest vote getting topic is first discussed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Each topic time boxed (5 minutes) with chiming timer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Chime sounds stop talking, vote to continue or move on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If majority vote to continue, time boxed (3 minutes)</a:t>
            </a:r>
          </a:p>
          <a:p>
            <a:pPr lvl="1"/>
            <a:r>
              <a:rPr lang="en-US" sz="2600" dirty="0">
                <a:latin typeface="Arial Black" panose="020B0A04020102020204" pitchFamily="34" charset="0"/>
              </a:rPr>
              <a:t>If not, move to next highest vote getting topic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Before end of meeting, gather takeaways</a:t>
            </a:r>
          </a:p>
          <a:p>
            <a:pPr lvl="1"/>
            <a:endParaRPr lang="en-US" sz="2600" dirty="0"/>
          </a:p>
          <a:p>
            <a:pPr lvl="2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FF967D-8214-4449-9FEE-38A364A0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266" y="276578"/>
            <a:ext cx="8610600" cy="1293028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lean coffee meetings</a:t>
            </a:r>
          </a:p>
        </p:txBody>
      </p:sp>
    </p:spTree>
    <p:extLst>
      <p:ext uri="{BB962C8B-B14F-4D97-AF65-F5344CB8AC3E}">
        <p14:creationId xmlns:p14="http://schemas.microsoft.com/office/powerpoint/2010/main" val="12328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4F32383D-17C4-437A-81D0-35AAE6BE4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072605"/>
              </p:ext>
            </p:extLst>
          </p:nvPr>
        </p:nvGraphicFramePr>
        <p:xfrm>
          <a:off x="1365956" y="1286933"/>
          <a:ext cx="9968088" cy="5396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022">
                  <a:extLst>
                    <a:ext uri="{9D8B030D-6E8A-4147-A177-3AD203B41FA5}">
                      <a16:colId xmlns:a16="http://schemas.microsoft.com/office/drawing/2014/main" xmlns="" val="2304642276"/>
                    </a:ext>
                  </a:extLst>
                </a:gridCol>
                <a:gridCol w="2492022">
                  <a:extLst>
                    <a:ext uri="{9D8B030D-6E8A-4147-A177-3AD203B41FA5}">
                      <a16:colId xmlns:a16="http://schemas.microsoft.com/office/drawing/2014/main" xmlns="" val="81645075"/>
                    </a:ext>
                  </a:extLst>
                </a:gridCol>
                <a:gridCol w="2492022">
                  <a:extLst>
                    <a:ext uri="{9D8B030D-6E8A-4147-A177-3AD203B41FA5}">
                      <a16:colId xmlns:a16="http://schemas.microsoft.com/office/drawing/2014/main" xmlns="" val="2765131467"/>
                    </a:ext>
                  </a:extLst>
                </a:gridCol>
                <a:gridCol w="2492022">
                  <a:extLst>
                    <a:ext uri="{9D8B030D-6E8A-4147-A177-3AD203B41FA5}">
                      <a16:colId xmlns:a16="http://schemas.microsoft.com/office/drawing/2014/main" xmlns="" val="4030350473"/>
                    </a:ext>
                  </a:extLst>
                </a:gridCol>
              </a:tblGrid>
              <a:tr h="815898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Rudimentary Lean Coffee Table: 4 Columns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1489246"/>
                  </a:ext>
                </a:extLst>
              </a:tr>
              <a:tr h="93048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Topics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Epiphanies &amp; Action 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4153641"/>
                  </a:ext>
                </a:extLst>
              </a:tr>
              <a:tr h="36497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5575154"/>
                  </a:ext>
                </a:extLst>
              </a:tr>
            </a:tbl>
          </a:graphicData>
        </a:graphic>
      </p:graphicFrame>
      <p:pic>
        <p:nvPicPr>
          <p:cNvPr id="7" name="Picture 6" descr="A flat screen tv&#10;&#10;Description automatically generated">
            <a:extLst>
              <a:ext uri="{FF2B5EF4-FFF2-40B4-BE49-F238E27FC236}">
                <a16:creationId xmlns:a16="http://schemas.microsoft.com/office/drawing/2014/main" xmlns="" id="{5CAE1C35-64C8-4F57-96B7-776F5F0F2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952849" y="3149600"/>
            <a:ext cx="1298352" cy="1038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BA5800-7174-4CE8-A19B-4DE08E9DF69E}"/>
              </a:ext>
            </a:extLst>
          </p:cNvPr>
          <p:cNvSpPr txBox="1"/>
          <p:nvPr/>
        </p:nvSpPr>
        <p:spPr>
          <a:xfrm>
            <a:off x="2254013" y="3338646"/>
            <a:ext cx="69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</a:t>
            </a:r>
          </a:p>
          <a:p>
            <a:r>
              <a:rPr lang="en-US" dirty="0"/>
              <a:t>IIII</a:t>
            </a:r>
          </a:p>
        </p:txBody>
      </p:sp>
      <p:pic>
        <p:nvPicPr>
          <p:cNvPr id="9" name="Picture 8" descr="A flat screen tv&#10;&#10;Description automatically generated">
            <a:extLst>
              <a:ext uri="{FF2B5EF4-FFF2-40B4-BE49-F238E27FC236}">
                <a16:creationId xmlns:a16="http://schemas.microsoft.com/office/drawing/2014/main" xmlns="" id="{5E928240-1607-49C4-916E-CD7B85F85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952849" y="4174023"/>
            <a:ext cx="1298352" cy="1038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5A0811-3E1E-4E47-913F-037FBEAC16F3}"/>
              </a:ext>
            </a:extLst>
          </p:cNvPr>
          <p:cNvSpPr txBox="1"/>
          <p:nvPr/>
        </p:nvSpPr>
        <p:spPr>
          <a:xfrm>
            <a:off x="2141125" y="4363069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Next+1</a:t>
            </a:r>
          </a:p>
          <a:p>
            <a:r>
              <a:rPr lang="en-US" dirty="0"/>
              <a:t>II</a:t>
            </a:r>
          </a:p>
        </p:txBody>
      </p:sp>
      <p:pic>
        <p:nvPicPr>
          <p:cNvPr id="11" name="Picture 10" descr="A flat screen tv&#10;&#10;Description automatically generated">
            <a:extLst>
              <a:ext uri="{FF2B5EF4-FFF2-40B4-BE49-F238E27FC236}">
                <a16:creationId xmlns:a16="http://schemas.microsoft.com/office/drawing/2014/main" xmlns="" id="{228F7657-8061-4EF1-9B4A-5A2946E54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952849" y="5219522"/>
            <a:ext cx="1298352" cy="1038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705063-AAAD-4881-A0C6-5D373E705185}"/>
              </a:ext>
            </a:extLst>
          </p:cNvPr>
          <p:cNvSpPr txBox="1"/>
          <p:nvPr/>
        </p:nvSpPr>
        <p:spPr>
          <a:xfrm>
            <a:off x="2141125" y="5415697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Next+2</a:t>
            </a:r>
          </a:p>
          <a:p>
            <a:r>
              <a:rPr lang="en-US" dirty="0"/>
              <a:t>I</a:t>
            </a:r>
          </a:p>
        </p:txBody>
      </p:sp>
      <p:pic>
        <p:nvPicPr>
          <p:cNvPr id="13" name="Picture 12" descr="A flat screen tv&#10;&#10;Description automatically generated">
            <a:extLst>
              <a:ext uri="{FF2B5EF4-FFF2-40B4-BE49-F238E27FC236}">
                <a16:creationId xmlns:a16="http://schemas.microsoft.com/office/drawing/2014/main" xmlns="" id="{10346A2E-B69A-4478-B87F-D2D5A087B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351738" y="3135341"/>
            <a:ext cx="1298352" cy="1038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9380E0-A7AC-43B6-8811-955F77292EDE}"/>
              </a:ext>
            </a:extLst>
          </p:cNvPr>
          <p:cNvSpPr txBox="1"/>
          <p:nvPr/>
        </p:nvSpPr>
        <p:spPr>
          <a:xfrm>
            <a:off x="4652902" y="3324387"/>
            <a:ext cx="699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</a:t>
            </a:r>
          </a:p>
          <a:p>
            <a:r>
              <a:rPr lang="en-US" dirty="0"/>
              <a:t>IIIIII</a:t>
            </a:r>
          </a:p>
        </p:txBody>
      </p:sp>
      <p:pic>
        <p:nvPicPr>
          <p:cNvPr id="15" name="Picture 14" descr="A flat screen tv&#10;&#10;Description automatically generated">
            <a:extLst>
              <a:ext uri="{FF2B5EF4-FFF2-40B4-BE49-F238E27FC236}">
                <a16:creationId xmlns:a16="http://schemas.microsoft.com/office/drawing/2014/main" xmlns="" id="{EDB39C12-2D27-4702-9D48-26CFE8EA1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015916" y="3159630"/>
            <a:ext cx="1298352" cy="10386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0802AF-8C82-4DAA-9DD4-8353785F6385}"/>
              </a:ext>
            </a:extLst>
          </p:cNvPr>
          <p:cNvSpPr txBox="1"/>
          <p:nvPr/>
        </p:nvSpPr>
        <p:spPr>
          <a:xfrm>
            <a:off x="7184030" y="3345775"/>
            <a:ext cx="9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Discuss</a:t>
            </a:r>
          </a:p>
          <a:p>
            <a:r>
              <a:rPr lang="en-US" dirty="0"/>
              <a:t>IIIIIII</a:t>
            </a:r>
          </a:p>
        </p:txBody>
      </p:sp>
      <p:pic>
        <p:nvPicPr>
          <p:cNvPr id="17" name="Picture 16" descr="A flat screen tv&#10;&#10;Description automatically generated">
            <a:extLst>
              <a:ext uri="{FF2B5EF4-FFF2-40B4-BE49-F238E27FC236}">
                <a16:creationId xmlns:a16="http://schemas.microsoft.com/office/drawing/2014/main" xmlns="" id="{96336C29-614D-40CD-B0AA-8393D98FB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403922" y="3187661"/>
            <a:ext cx="1298352" cy="10386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2EE103-2C60-48F2-A7A8-25053A7F06E7}"/>
              </a:ext>
            </a:extLst>
          </p:cNvPr>
          <p:cNvSpPr txBox="1"/>
          <p:nvPr/>
        </p:nvSpPr>
        <p:spPr>
          <a:xfrm>
            <a:off x="9522294" y="3429000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Epiphany</a:t>
            </a:r>
          </a:p>
        </p:txBody>
      </p:sp>
      <p:pic>
        <p:nvPicPr>
          <p:cNvPr id="19" name="Picture 18" descr="A flat screen tv&#10;&#10;Description automatically generated">
            <a:extLst>
              <a:ext uri="{FF2B5EF4-FFF2-40B4-BE49-F238E27FC236}">
                <a16:creationId xmlns:a16="http://schemas.microsoft.com/office/drawing/2014/main" xmlns="" id="{87259953-D86C-48DE-B925-277090F64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401699" y="4428084"/>
            <a:ext cx="1298352" cy="10386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A8B76A-7428-4F57-84A5-75CE1A0B828D}"/>
              </a:ext>
            </a:extLst>
          </p:cNvPr>
          <p:cNvSpPr txBox="1"/>
          <p:nvPr/>
        </p:nvSpPr>
        <p:spPr>
          <a:xfrm>
            <a:off x="9544609" y="4740920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Experiment</a:t>
            </a:r>
          </a:p>
        </p:txBody>
      </p:sp>
      <p:pic>
        <p:nvPicPr>
          <p:cNvPr id="21" name="Picture 20" descr="A flat screen tv&#10;&#10;Description automatically generated">
            <a:extLst>
              <a:ext uri="{FF2B5EF4-FFF2-40B4-BE49-F238E27FC236}">
                <a16:creationId xmlns:a16="http://schemas.microsoft.com/office/drawing/2014/main" xmlns="" id="{FBC889EF-075E-49A9-91AA-D163AE620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459692" y="5555553"/>
            <a:ext cx="1298352" cy="10386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670819-B618-420D-A320-FA35DFCD7412}"/>
              </a:ext>
            </a:extLst>
          </p:cNvPr>
          <p:cNvSpPr txBox="1"/>
          <p:nvPr/>
        </p:nvSpPr>
        <p:spPr>
          <a:xfrm>
            <a:off x="9602602" y="5868389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837121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FF967D-8214-4449-9FEE-38A364A0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266" y="276578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Retrospective Lean Coffee Table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xmlns="" id="{5CF9CAB1-F627-4933-AB61-A8A287CF9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169154"/>
              </p:ext>
            </p:extLst>
          </p:nvPr>
        </p:nvGraphicFramePr>
        <p:xfrm>
          <a:off x="1025877" y="2003380"/>
          <a:ext cx="10140246" cy="3916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041">
                  <a:extLst>
                    <a:ext uri="{9D8B030D-6E8A-4147-A177-3AD203B41FA5}">
                      <a16:colId xmlns:a16="http://schemas.microsoft.com/office/drawing/2014/main" xmlns="" val="252057675"/>
                    </a:ext>
                  </a:extLst>
                </a:gridCol>
                <a:gridCol w="1690041">
                  <a:extLst>
                    <a:ext uri="{9D8B030D-6E8A-4147-A177-3AD203B41FA5}">
                      <a16:colId xmlns:a16="http://schemas.microsoft.com/office/drawing/2014/main" xmlns="" val="76545847"/>
                    </a:ext>
                  </a:extLst>
                </a:gridCol>
                <a:gridCol w="1690041">
                  <a:extLst>
                    <a:ext uri="{9D8B030D-6E8A-4147-A177-3AD203B41FA5}">
                      <a16:colId xmlns:a16="http://schemas.microsoft.com/office/drawing/2014/main" xmlns="" val="2304642276"/>
                    </a:ext>
                  </a:extLst>
                </a:gridCol>
                <a:gridCol w="1690041">
                  <a:extLst>
                    <a:ext uri="{9D8B030D-6E8A-4147-A177-3AD203B41FA5}">
                      <a16:colId xmlns:a16="http://schemas.microsoft.com/office/drawing/2014/main" xmlns="" val="81645075"/>
                    </a:ext>
                  </a:extLst>
                </a:gridCol>
                <a:gridCol w="1412517">
                  <a:extLst>
                    <a:ext uri="{9D8B030D-6E8A-4147-A177-3AD203B41FA5}">
                      <a16:colId xmlns:a16="http://schemas.microsoft.com/office/drawing/2014/main" xmlns="" val="2765131467"/>
                    </a:ext>
                  </a:extLst>
                </a:gridCol>
                <a:gridCol w="1967565">
                  <a:extLst>
                    <a:ext uri="{9D8B030D-6E8A-4147-A177-3AD203B41FA5}">
                      <a16:colId xmlns:a16="http://schemas.microsoft.com/office/drawing/2014/main" xmlns="" val="4030350473"/>
                    </a:ext>
                  </a:extLst>
                </a:gridCol>
              </a:tblGrid>
              <a:tr h="79555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Just The Facts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Arial Black" panose="020B0A04020102020204" pitchFamily="34" charset="0"/>
                        </a:rPr>
                        <a:t>Δ</a:t>
                      </a:r>
                      <a:endParaRPr lang="en-US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Improve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+</a:t>
                      </a:r>
                    </a:p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Went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4153641"/>
                  </a:ext>
                </a:extLst>
              </a:tr>
              <a:tr h="3120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5575154"/>
                  </a:ext>
                </a:extLst>
              </a:tr>
            </a:tbl>
          </a:graphicData>
        </a:graphic>
      </p:graphicFrame>
      <p:pic>
        <p:nvPicPr>
          <p:cNvPr id="8" name="Picture 7" descr="A flat screen tv&#10;&#10;Description automatically generated">
            <a:extLst>
              <a:ext uri="{FF2B5EF4-FFF2-40B4-BE49-F238E27FC236}">
                <a16:creationId xmlns:a16="http://schemas.microsoft.com/office/drawing/2014/main" xmlns="" id="{ED89E119-E8EB-4A38-971D-9FEE29EA2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237505" y="2918918"/>
            <a:ext cx="1298352" cy="888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59CC51-09D7-446D-B87E-CBBA589B719A}"/>
              </a:ext>
            </a:extLst>
          </p:cNvPr>
          <p:cNvSpPr txBox="1"/>
          <p:nvPr/>
        </p:nvSpPr>
        <p:spPr>
          <a:xfrm>
            <a:off x="1538669" y="2957342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</a:t>
            </a:r>
          </a:p>
          <a:p>
            <a:r>
              <a:rPr lang="en-US" dirty="0"/>
              <a:t>IIII</a:t>
            </a:r>
          </a:p>
        </p:txBody>
      </p:sp>
      <p:pic>
        <p:nvPicPr>
          <p:cNvPr id="10" name="Picture 9" descr="A flat screen tv&#10;&#10;Description automatically generated">
            <a:extLst>
              <a:ext uri="{FF2B5EF4-FFF2-40B4-BE49-F238E27FC236}">
                <a16:creationId xmlns:a16="http://schemas.microsoft.com/office/drawing/2014/main" xmlns="" id="{8139B03F-D0E3-4046-857E-DBECEA5E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237505" y="3943341"/>
            <a:ext cx="1298352" cy="888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95671A-B45C-49FD-98F7-C4BE7111CCA0}"/>
              </a:ext>
            </a:extLst>
          </p:cNvPr>
          <p:cNvSpPr txBox="1"/>
          <p:nvPr/>
        </p:nvSpPr>
        <p:spPr>
          <a:xfrm>
            <a:off x="1425781" y="3981765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Fact+1</a:t>
            </a:r>
          </a:p>
          <a:p>
            <a:r>
              <a:rPr lang="en-US" dirty="0"/>
              <a:t>II</a:t>
            </a:r>
          </a:p>
        </p:txBody>
      </p:sp>
      <p:pic>
        <p:nvPicPr>
          <p:cNvPr id="12" name="Picture 11" descr="A flat screen tv&#10;&#10;Description automatically generated">
            <a:extLst>
              <a:ext uri="{FF2B5EF4-FFF2-40B4-BE49-F238E27FC236}">
                <a16:creationId xmlns:a16="http://schemas.microsoft.com/office/drawing/2014/main" xmlns="" id="{2894186B-6DC2-450E-BC1D-77E1332E6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237505" y="4988840"/>
            <a:ext cx="1298352" cy="888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19C451-36F4-4560-918F-ABAE1F1703D4}"/>
              </a:ext>
            </a:extLst>
          </p:cNvPr>
          <p:cNvSpPr txBox="1"/>
          <p:nvPr/>
        </p:nvSpPr>
        <p:spPr>
          <a:xfrm>
            <a:off x="1425781" y="5034393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Fact+2</a:t>
            </a:r>
          </a:p>
          <a:p>
            <a:r>
              <a:rPr lang="en-US" dirty="0"/>
              <a:t>I</a:t>
            </a:r>
          </a:p>
        </p:txBody>
      </p:sp>
      <p:pic>
        <p:nvPicPr>
          <p:cNvPr id="14" name="Picture 13" descr="A flat screen tv&#10;&#10;Description automatically generated">
            <a:extLst>
              <a:ext uri="{FF2B5EF4-FFF2-40B4-BE49-F238E27FC236}">
                <a16:creationId xmlns:a16="http://schemas.microsoft.com/office/drawing/2014/main" xmlns="" id="{703C2741-BF7C-4BFB-A643-07AD56B1F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900422" y="2918918"/>
            <a:ext cx="1298352" cy="8880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DE6A2D-E5E7-412F-BC73-2A9F63586A5C}"/>
              </a:ext>
            </a:extLst>
          </p:cNvPr>
          <p:cNvSpPr txBox="1"/>
          <p:nvPr/>
        </p:nvSpPr>
        <p:spPr>
          <a:xfrm>
            <a:off x="3012972" y="3058194"/>
            <a:ext cx="109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Could’ve been better</a:t>
            </a:r>
          </a:p>
          <a:p>
            <a:r>
              <a:rPr lang="en-US" sz="1200" dirty="0"/>
              <a:t>III</a:t>
            </a:r>
          </a:p>
        </p:txBody>
      </p:sp>
      <p:pic>
        <p:nvPicPr>
          <p:cNvPr id="16" name="Picture 15" descr="A flat screen tv&#10;&#10;Description automatically generated">
            <a:extLst>
              <a:ext uri="{FF2B5EF4-FFF2-40B4-BE49-F238E27FC236}">
                <a16:creationId xmlns:a16="http://schemas.microsoft.com/office/drawing/2014/main" xmlns="" id="{084054B7-1056-428E-AAFB-4C3876A7A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243889" y="2974148"/>
            <a:ext cx="1298352" cy="8880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4E16C3-AAD1-4FC5-9985-8D8CE405274B}"/>
              </a:ext>
            </a:extLst>
          </p:cNvPr>
          <p:cNvSpPr txBox="1"/>
          <p:nvPr/>
        </p:nvSpPr>
        <p:spPr>
          <a:xfrm>
            <a:off x="6412003" y="3009671"/>
            <a:ext cx="699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</a:t>
            </a:r>
          </a:p>
          <a:p>
            <a:r>
              <a:rPr lang="en-US" dirty="0"/>
              <a:t>IIIII</a:t>
            </a:r>
          </a:p>
        </p:txBody>
      </p:sp>
      <p:pic>
        <p:nvPicPr>
          <p:cNvPr id="18" name="Picture 17" descr="A flat screen tv&#10;&#10;Description automatically generated">
            <a:extLst>
              <a:ext uri="{FF2B5EF4-FFF2-40B4-BE49-F238E27FC236}">
                <a16:creationId xmlns:a16="http://schemas.microsoft.com/office/drawing/2014/main" xmlns="" id="{A297F8F7-5154-4CBE-B4C0-777082C4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556925" y="2918918"/>
            <a:ext cx="1298352" cy="8880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A5E3785-365E-435F-B590-E2F289076656}"/>
              </a:ext>
            </a:extLst>
          </p:cNvPr>
          <p:cNvSpPr txBox="1"/>
          <p:nvPr/>
        </p:nvSpPr>
        <p:spPr>
          <a:xfrm>
            <a:off x="9675297" y="3009635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Epiphany</a:t>
            </a:r>
          </a:p>
        </p:txBody>
      </p:sp>
      <p:pic>
        <p:nvPicPr>
          <p:cNvPr id="20" name="Picture 19" descr="A flat screen tv&#10;&#10;Description automatically generated">
            <a:extLst>
              <a:ext uri="{FF2B5EF4-FFF2-40B4-BE49-F238E27FC236}">
                <a16:creationId xmlns:a16="http://schemas.microsoft.com/office/drawing/2014/main" xmlns="" id="{A0281256-24FF-4046-9D51-7D800CA56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554343" y="3924975"/>
            <a:ext cx="1298352" cy="8880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C24091-B6F1-44EB-9FB1-DEA12682FA5F}"/>
              </a:ext>
            </a:extLst>
          </p:cNvPr>
          <p:cNvSpPr txBox="1"/>
          <p:nvPr/>
        </p:nvSpPr>
        <p:spPr>
          <a:xfrm>
            <a:off x="9692104" y="4182358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Experiment</a:t>
            </a:r>
          </a:p>
        </p:txBody>
      </p:sp>
      <p:pic>
        <p:nvPicPr>
          <p:cNvPr id="22" name="Picture 21" descr="A flat screen tv&#10;&#10;Description automatically generated">
            <a:extLst>
              <a:ext uri="{FF2B5EF4-FFF2-40B4-BE49-F238E27FC236}">
                <a16:creationId xmlns:a16="http://schemas.microsoft.com/office/drawing/2014/main" xmlns="" id="{BB1958D5-9593-47DB-9BCA-523C101DB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603197" y="4922181"/>
            <a:ext cx="1298352" cy="8880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5EDBE79-927E-48B6-AB7D-9D1876AA0A31}"/>
              </a:ext>
            </a:extLst>
          </p:cNvPr>
          <p:cNvSpPr txBox="1"/>
          <p:nvPr/>
        </p:nvSpPr>
        <p:spPr>
          <a:xfrm>
            <a:off x="9746107" y="5084395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Experiment</a:t>
            </a:r>
          </a:p>
        </p:txBody>
      </p:sp>
      <p:pic>
        <p:nvPicPr>
          <p:cNvPr id="24" name="Picture 23" descr="A flat screen tv&#10;&#10;Description automatically generated">
            <a:extLst>
              <a:ext uri="{FF2B5EF4-FFF2-40B4-BE49-F238E27FC236}">
                <a16:creationId xmlns:a16="http://schemas.microsoft.com/office/drawing/2014/main" xmlns="" id="{1666A5A6-98E1-481E-9D59-A0221EAE1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892912" y="4063807"/>
            <a:ext cx="1298352" cy="888060"/>
          </a:xfrm>
          <a:prstGeom prst="rect">
            <a:avLst/>
          </a:prstGeom>
        </p:spPr>
      </p:pic>
      <p:pic>
        <p:nvPicPr>
          <p:cNvPr id="26" name="Picture 25" descr="A flat screen tv&#10;&#10;Description automatically generated">
            <a:extLst>
              <a:ext uri="{FF2B5EF4-FFF2-40B4-BE49-F238E27FC236}">
                <a16:creationId xmlns:a16="http://schemas.microsoft.com/office/drawing/2014/main" xmlns="" id="{69314E06-FCFC-49B5-8A94-DABA40F59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580972" y="2937330"/>
            <a:ext cx="1298352" cy="888060"/>
          </a:xfrm>
          <a:prstGeom prst="rect">
            <a:avLst/>
          </a:prstGeom>
        </p:spPr>
      </p:pic>
      <p:pic>
        <p:nvPicPr>
          <p:cNvPr id="28" name="Picture 27" descr="A flat screen tv&#10;&#10;Description automatically generated">
            <a:extLst>
              <a:ext uri="{FF2B5EF4-FFF2-40B4-BE49-F238E27FC236}">
                <a16:creationId xmlns:a16="http://schemas.microsoft.com/office/drawing/2014/main" xmlns="" id="{01070774-89EF-4671-A111-D6AF464CE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871602" y="2989128"/>
            <a:ext cx="1298352" cy="8880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B681F33-DA33-4693-91F9-45DA7665E36B}"/>
              </a:ext>
            </a:extLst>
          </p:cNvPr>
          <p:cNvSpPr txBox="1"/>
          <p:nvPr/>
        </p:nvSpPr>
        <p:spPr>
          <a:xfrm>
            <a:off x="7906806" y="3088971"/>
            <a:ext cx="115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Discussed</a:t>
            </a:r>
          </a:p>
          <a:p>
            <a:pPr algn="ctr"/>
            <a:r>
              <a:rPr lang="en-US" sz="1600" dirty="0"/>
              <a:t>IIIIII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A43BC92-E0BE-4810-B75F-E893951FC922}"/>
              </a:ext>
            </a:extLst>
          </p:cNvPr>
          <p:cNvSpPr txBox="1"/>
          <p:nvPr/>
        </p:nvSpPr>
        <p:spPr>
          <a:xfrm>
            <a:off x="3012972" y="4216851"/>
            <a:ext cx="109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Could’ve been better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3F941E4-5508-42A1-B3EA-33F7ED035092}"/>
              </a:ext>
            </a:extLst>
          </p:cNvPr>
          <p:cNvSpPr txBox="1"/>
          <p:nvPr/>
        </p:nvSpPr>
        <p:spPr>
          <a:xfrm>
            <a:off x="4697596" y="3040801"/>
            <a:ext cx="109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Celebrate &amp; Amplify</a:t>
            </a:r>
          </a:p>
          <a:p>
            <a:r>
              <a:rPr lang="en-US" sz="1200" dirty="0"/>
              <a:t>II</a:t>
            </a:r>
          </a:p>
        </p:txBody>
      </p:sp>
      <p:pic>
        <p:nvPicPr>
          <p:cNvPr id="32" name="Picture 31" descr="A flat screen tv&#10;&#10;Description automatically generated">
            <a:extLst>
              <a:ext uri="{FF2B5EF4-FFF2-40B4-BE49-F238E27FC236}">
                <a16:creationId xmlns:a16="http://schemas.microsoft.com/office/drawing/2014/main" xmlns="" id="{ADDD0A23-ED6F-4605-9E0E-A60C4EDEA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590800" y="3858243"/>
            <a:ext cx="1298352" cy="88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1206FB-059B-4B0C-9051-AA1433FE36D7}"/>
              </a:ext>
            </a:extLst>
          </p:cNvPr>
          <p:cNvSpPr txBox="1"/>
          <p:nvPr/>
        </p:nvSpPr>
        <p:spPr>
          <a:xfrm>
            <a:off x="4707424" y="3961714"/>
            <a:ext cx="109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Celebrate &amp; Amplify</a:t>
            </a:r>
          </a:p>
          <a:p>
            <a:endParaRPr lang="en-US" sz="1200" dirty="0"/>
          </a:p>
        </p:txBody>
      </p:sp>
      <p:pic>
        <p:nvPicPr>
          <p:cNvPr id="34" name="Picture 33" descr="A flat screen tv&#10;&#10;Description automatically generated">
            <a:extLst>
              <a:ext uri="{FF2B5EF4-FFF2-40B4-BE49-F238E27FC236}">
                <a16:creationId xmlns:a16="http://schemas.microsoft.com/office/drawing/2014/main" xmlns="" id="{D0ECBEFC-A08A-4257-9B15-6DD1C14CE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643510" y="4842780"/>
            <a:ext cx="1298352" cy="888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8227237-1EC5-492A-B5A3-F03626FF6D76}"/>
              </a:ext>
            </a:extLst>
          </p:cNvPr>
          <p:cNvSpPr txBox="1"/>
          <p:nvPr/>
        </p:nvSpPr>
        <p:spPr>
          <a:xfrm>
            <a:off x="4760134" y="4946251"/>
            <a:ext cx="109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Celebrate &amp; Amplify</a:t>
            </a:r>
          </a:p>
          <a:p>
            <a:r>
              <a:rPr lang="en-US" sz="12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14609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686560"/>
            <a:ext cx="11032067" cy="4894862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Engagement: </a:t>
            </a:r>
          </a:p>
          <a:p>
            <a:pPr lvl="1"/>
            <a:r>
              <a:rPr lang="en-US" sz="2400" dirty="0"/>
              <a:t>Helps cover most important topics (to the majority)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Focus: </a:t>
            </a:r>
          </a:p>
          <a:p>
            <a:pPr lvl="1"/>
            <a:r>
              <a:rPr lang="en-US" sz="2400" dirty="0"/>
              <a:t>Stops one topic from taking over meeting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Efficiency: </a:t>
            </a:r>
          </a:p>
          <a:p>
            <a:pPr lvl="1"/>
            <a:r>
              <a:rPr lang="en-US" sz="2400" dirty="0"/>
              <a:t>Allows group to move on when they understand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Egalitarian: </a:t>
            </a:r>
          </a:p>
          <a:p>
            <a:pPr lvl="1"/>
            <a:r>
              <a:rPr lang="en-US" sz="2400" dirty="0"/>
              <a:t>Captures what’s on people’s minds so that everyone is heard even if their topic is not discussed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Clarity: </a:t>
            </a:r>
          </a:p>
          <a:p>
            <a:pPr lvl="1"/>
            <a:r>
              <a:rPr lang="en-US" sz="2400" dirty="0"/>
              <a:t>Real time feedback by the room limits rambling</a:t>
            </a:r>
            <a:endParaRPr lang="en-US" sz="2600" dirty="0"/>
          </a:p>
          <a:p>
            <a:pPr lvl="1"/>
            <a:endParaRPr lang="en-US" sz="2600" dirty="0"/>
          </a:p>
          <a:p>
            <a:pPr lvl="2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FF967D-8214-4449-9FEE-38A364A0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749" y="276578"/>
            <a:ext cx="8996081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Why lean coffee Is Worth Doing?</a:t>
            </a:r>
          </a:p>
        </p:txBody>
      </p:sp>
    </p:spTree>
    <p:extLst>
      <p:ext uri="{BB962C8B-B14F-4D97-AF65-F5344CB8AC3E}">
        <p14:creationId xmlns:p14="http://schemas.microsoft.com/office/powerpoint/2010/main" val="2333327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lean coffee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Arial Black" panose="020B0A04020102020204" pitchFamily="34" charset="0"/>
              </a:rPr>
              <a:t>Seven Basic 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Arial Black" panose="020B0A04020102020204" pitchFamily="34" charset="0"/>
              </a:rPr>
              <a:t>Set up meeting table </a:t>
            </a:r>
            <a:r>
              <a:rPr lang="en-US" sz="1600" dirty="0">
                <a:latin typeface="Arial Black" panose="020B0A04020102020204" pitchFamily="34" charset="0"/>
              </a:rPr>
              <a:t>(&lt; 1 minute)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Arial Black" panose="020B0A04020102020204" pitchFamily="34" charset="0"/>
              </a:rPr>
              <a:t>Introduce how Lean Coffee works </a:t>
            </a:r>
            <a:r>
              <a:rPr lang="en-US" sz="1600" dirty="0">
                <a:latin typeface="Arial Black" panose="020B0A04020102020204" pitchFamily="34" charset="0"/>
              </a:rPr>
              <a:t>(&lt; 2 minutes)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Arial Black" panose="020B0A04020102020204" pitchFamily="34" charset="0"/>
              </a:rPr>
              <a:t>Invite attendees to introduce themselves </a:t>
            </a:r>
            <a:r>
              <a:rPr lang="en-US" sz="1600" dirty="0">
                <a:latin typeface="Arial Black" panose="020B0A04020102020204" pitchFamily="34" charset="0"/>
              </a:rPr>
              <a:t>(optional)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Arial Black" panose="020B0A04020102020204" pitchFamily="34" charset="0"/>
              </a:rPr>
              <a:t>Invite attendees to introduce their topics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Arial Black" panose="020B0A04020102020204" pitchFamily="34" charset="0"/>
              </a:rPr>
              <a:t>Vote on the topics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Arial Black" panose="020B0A04020102020204" pitchFamily="34" charset="0"/>
              </a:rPr>
              <a:t>Begin timeboxed discussion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Arial Black" panose="020B0A04020102020204" pitchFamily="34" charset="0"/>
              </a:rPr>
              <a:t>Invite takeaways</a:t>
            </a:r>
          </a:p>
        </p:txBody>
      </p:sp>
    </p:spTree>
    <p:extLst>
      <p:ext uri="{BB962C8B-B14F-4D97-AF65-F5344CB8AC3E}">
        <p14:creationId xmlns:p14="http://schemas.microsoft.com/office/powerpoint/2010/main" val="1499160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686560"/>
            <a:ext cx="11032067" cy="4894862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Facilitator </a:t>
            </a:r>
          </a:p>
          <a:p>
            <a:pPr lvl="1"/>
            <a:r>
              <a:rPr lang="en-US" sz="2400" dirty="0"/>
              <a:t>Sets up table</a:t>
            </a:r>
          </a:p>
          <a:p>
            <a:pPr lvl="1"/>
            <a:r>
              <a:rPr lang="en-US" sz="2400" dirty="0"/>
              <a:t>Ensures rules being followed</a:t>
            </a:r>
          </a:p>
          <a:p>
            <a:pPr lvl="1"/>
            <a:r>
              <a:rPr lang="en-US" sz="2400" dirty="0"/>
              <a:t>Paying attention to ‘weak signals’ around table</a:t>
            </a:r>
          </a:p>
          <a:p>
            <a:pPr lvl="1"/>
            <a:r>
              <a:rPr lang="en-US" sz="2400" dirty="0"/>
              <a:t>Not the ‘leader’ of the meeting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Tools</a:t>
            </a:r>
          </a:p>
          <a:p>
            <a:pPr lvl="1"/>
            <a:r>
              <a:rPr lang="en-US" sz="2400" dirty="0"/>
              <a:t>Table</a:t>
            </a:r>
          </a:p>
          <a:p>
            <a:pPr lvl="1"/>
            <a:r>
              <a:rPr lang="en-US" sz="2400" dirty="0"/>
              <a:t>Sticky notes</a:t>
            </a:r>
          </a:p>
          <a:p>
            <a:pPr lvl="1"/>
            <a:r>
              <a:rPr lang="en-US" sz="2400" dirty="0"/>
              <a:t>Markers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Minimal Rules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Roman Voting</a:t>
            </a:r>
            <a:endParaRPr lang="en-US" sz="2600" dirty="0"/>
          </a:p>
          <a:p>
            <a:pPr lvl="2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FF967D-8214-4449-9FEE-38A364A0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266" y="276578"/>
            <a:ext cx="8610600" cy="1293028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lean coffee mechanics</a:t>
            </a:r>
          </a:p>
        </p:txBody>
      </p:sp>
    </p:spTree>
    <p:extLst>
      <p:ext uri="{BB962C8B-B14F-4D97-AF65-F5344CB8AC3E}">
        <p14:creationId xmlns:p14="http://schemas.microsoft.com/office/powerpoint/2010/main" val="4046447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686560"/>
            <a:ext cx="11355405" cy="4894862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Training</a:t>
            </a:r>
          </a:p>
          <a:p>
            <a:pPr lvl="1"/>
            <a:r>
              <a:rPr lang="en-US" sz="2400" dirty="0"/>
              <a:t>Involve class in what they’re going to learn and how they’ll learn it</a:t>
            </a:r>
          </a:p>
          <a:p>
            <a:pPr lvl="1"/>
            <a:r>
              <a:rPr lang="en-US" sz="2400" dirty="0"/>
              <a:t>Write down topics they want to learn and put in backlog</a:t>
            </a:r>
          </a:p>
          <a:p>
            <a:pPr lvl="1"/>
            <a:r>
              <a:rPr lang="en-US" sz="2400" dirty="0"/>
              <a:t>Team votes on topic and timebox for segments</a:t>
            </a:r>
          </a:p>
          <a:p>
            <a:pPr lvl="1"/>
            <a:r>
              <a:rPr lang="en-US" sz="2400" dirty="0"/>
              <a:t>Use timebox and Roman vote to check if class is satisfied with segment</a:t>
            </a:r>
          </a:p>
          <a:p>
            <a:pPr lvl="2"/>
            <a:r>
              <a:rPr lang="en-US" sz="2200" dirty="0"/>
              <a:t>Check with UP votes, to see if they feel left out</a:t>
            </a:r>
          </a:p>
          <a:p>
            <a:pPr lvl="2"/>
            <a:r>
              <a:rPr lang="en-US" sz="2200" dirty="0"/>
              <a:t>If moving on,</a:t>
            </a:r>
          </a:p>
          <a:p>
            <a:pPr lvl="3"/>
            <a:r>
              <a:rPr lang="en-US" sz="2000" dirty="0"/>
              <a:t>Summarize what was covered</a:t>
            </a:r>
          </a:p>
          <a:p>
            <a:pPr lvl="3"/>
            <a:r>
              <a:rPr lang="en-US" sz="2000" dirty="0"/>
              <a:t>Highlight options of what may be pursued at another time</a:t>
            </a:r>
          </a:p>
          <a:p>
            <a:pPr lvl="3"/>
            <a:r>
              <a:rPr lang="en-US" sz="2000" dirty="0"/>
              <a:t>Seek takeaways from class before breaking and then starting next segment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FF967D-8214-4449-9FEE-38A364A0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266" y="276578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Effective Use Of lean coffee</a:t>
            </a:r>
          </a:p>
        </p:txBody>
      </p:sp>
    </p:spTree>
    <p:extLst>
      <p:ext uri="{BB962C8B-B14F-4D97-AF65-F5344CB8AC3E}">
        <p14:creationId xmlns:p14="http://schemas.microsoft.com/office/powerpoint/2010/main" val="912273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7E164C4E-D638-45EB-954C-BD852882B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095500"/>
            <a:ext cx="8572500" cy="266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2B5BD03-77DE-4B40-BD71-CB1FB817A7ED}"/>
              </a:ext>
            </a:extLst>
          </p:cNvPr>
          <p:cNvSpPr txBox="1">
            <a:spLocks/>
          </p:cNvSpPr>
          <p:nvPr/>
        </p:nvSpPr>
        <p:spPr>
          <a:xfrm>
            <a:off x="0" y="5665438"/>
            <a:ext cx="12192000" cy="8212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00" dirty="0">
                <a:hlinkClick r:id="rId3"/>
              </a:rPr>
              <a:t>Friday March 31, 2017</a:t>
            </a:r>
            <a:r>
              <a:rPr lang="en-US" sz="3700" i="1" dirty="0"/>
              <a:t> </a:t>
            </a:r>
            <a:r>
              <a:rPr lang="en-US" sz="3700" dirty="0"/>
              <a:t>   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252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FF967D-8214-4449-9FEE-38A364A0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266" y="276578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Randy’s Special Limited Time Offer</a:t>
            </a:r>
          </a:p>
        </p:txBody>
      </p:sp>
      <p:pic>
        <p:nvPicPr>
          <p:cNvPr id="5" name="Special Limitied TIme Offer">
            <a:hlinkClick r:id="" action="ppaction://media"/>
            <a:extLst>
              <a:ext uri="{FF2B5EF4-FFF2-40B4-BE49-F238E27FC236}">
                <a16:creationId xmlns:a16="http://schemas.microsoft.com/office/drawing/2014/main" xmlns="" id="{987D5D09-AA88-4738-AD93-2FA69B4139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0232" y="1770015"/>
            <a:ext cx="8531536" cy="479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1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fist or five">
            <a:extLst>
              <a:ext uri="{FF2B5EF4-FFF2-40B4-BE49-F238E27FC236}">
                <a16:creationId xmlns:a16="http://schemas.microsoft.com/office/drawing/2014/main" xmlns="" id="{43081E0A-0BA1-4754-AE29-BA661DC69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7" t="-121" r="435" b="121"/>
          <a:stretch/>
        </p:blipFill>
        <p:spPr bwMode="auto">
          <a:xfrm>
            <a:off x="3114184" y="2598974"/>
            <a:ext cx="2373683" cy="302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46" y="2051662"/>
            <a:ext cx="3732196" cy="63895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When you are voting: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D7A4DB9-E682-4346-A446-6DDD44B9C83B}"/>
              </a:ext>
            </a:extLst>
          </p:cNvPr>
          <p:cNvSpPr txBox="1">
            <a:spLocks/>
          </p:cNvSpPr>
          <p:nvPr/>
        </p:nvSpPr>
        <p:spPr>
          <a:xfrm>
            <a:off x="7032260" y="5789790"/>
            <a:ext cx="3807090" cy="942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Agree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Ready To Move 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E0C6EFDB-5E7B-4B1F-9FFC-865737D7B15C}"/>
              </a:ext>
            </a:extLst>
          </p:cNvPr>
          <p:cNvSpPr txBox="1">
            <a:spLocks/>
          </p:cNvSpPr>
          <p:nvPr/>
        </p:nvSpPr>
        <p:spPr>
          <a:xfrm>
            <a:off x="1512821" y="5804110"/>
            <a:ext cx="4576414" cy="106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Disagree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Need To Discuss More</a:t>
            </a:r>
          </a:p>
        </p:txBody>
      </p:sp>
      <p:pic>
        <p:nvPicPr>
          <p:cNvPr id="7" name="Picture 2" descr="Image result for fist or five">
            <a:extLst>
              <a:ext uri="{FF2B5EF4-FFF2-40B4-BE49-F238E27FC236}">
                <a16:creationId xmlns:a16="http://schemas.microsoft.com/office/drawing/2014/main" xmlns="" id="{A9741E81-F63E-4703-AA61-73B075F6A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8"/>
          <a:stretch/>
        </p:blipFill>
        <p:spPr bwMode="auto">
          <a:xfrm>
            <a:off x="7182196" y="2510549"/>
            <a:ext cx="3030427" cy="31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3517C2A-48F4-485D-933B-718F438F235B}"/>
              </a:ext>
            </a:extLst>
          </p:cNvPr>
          <p:cNvSpPr txBox="1">
            <a:spLocks/>
          </p:cNvSpPr>
          <p:nvPr/>
        </p:nvSpPr>
        <p:spPr>
          <a:xfrm>
            <a:off x="2935851" y="2690613"/>
            <a:ext cx="1808100" cy="404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9707241-56A9-4B71-9252-EBA2BBA35BD4}"/>
              </a:ext>
            </a:extLst>
          </p:cNvPr>
          <p:cNvSpPr txBox="1">
            <a:spLocks/>
          </p:cNvSpPr>
          <p:nvPr/>
        </p:nvSpPr>
        <p:spPr>
          <a:xfrm>
            <a:off x="8037095" y="2598974"/>
            <a:ext cx="1219054" cy="436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Five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78787C8-FBE8-4013-B132-25E36A1D1B8A}"/>
              </a:ext>
            </a:extLst>
          </p:cNvPr>
          <p:cNvSpPr txBox="1">
            <a:spLocks/>
          </p:cNvSpPr>
          <p:nvPr/>
        </p:nvSpPr>
        <p:spPr>
          <a:xfrm>
            <a:off x="5969058" y="2598974"/>
            <a:ext cx="747416" cy="436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60522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 bldLvl="3"/>
      <p:bldP spid="6" grpId="0" uiExpand="1" build="p" bldLvl="3"/>
      <p:bldP spid="9" grpId="0" uiExpand="1" build="p" bldLvl="3"/>
      <p:bldP spid="10" grpId="0" uiExpand="1" build="p" bldLvl="3"/>
      <p:bldP spid="11" grpId="0" uiExpand="1" build="p" bldLvl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FF967D-8214-4449-9FEE-38A364A0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266" y="276578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LSI Webinars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775D61-D419-435C-A6B8-BD2DFA9F5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72" y="1043709"/>
            <a:ext cx="5034286" cy="5640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57C003-CEBC-4A34-AFE6-B24807615A9B}"/>
              </a:ext>
            </a:extLst>
          </p:cNvPr>
          <p:cNvSpPr txBox="1"/>
          <p:nvPr/>
        </p:nvSpPr>
        <p:spPr>
          <a:xfrm>
            <a:off x="8196044" y="4963063"/>
            <a:ext cx="359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Black" panose="020B0A04020102020204" pitchFamily="34" charset="0"/>
              </a:rPr>
              <a:t>marketing</a:t>
            </a:r>
            <a:r>
              <a:rPr lang="en-US" err="1">
                <a:latin typeface="Arial Black" panose="020B0A04020102020204" pitchFamily="34" charset="0"/>
              </a:rPr>
              <a:t>@</a:t>
            </a:r>
            <a:r>
              <a:rPr lang="en-US">
                <a:latin typeface="Arial Black" panose="020B0A04020102020204" pitchFamily="34" charset="0"/>
              </a:rPr>
              <a:t>leadstrat</a:t>
            </a:r>
            <a:r>
              <a:rPr lang="en-US" dirty="0">
                <a:latin typeface="Arial Black" panose="020B0A04020102020204" pitchFamily="34" charset="0"/>
              </a:rPr>
              <a:t>.</a:t>
            </a:r>
            <a:r>
              <a:rPr lang="en-US">
                <a:latin typeface="Arial Black" panose="020B0A04020102020204" pitchFamily="34" charset="0"/>
              </a:rPr>
              <a:t>com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0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abbr\AppData\Local\Microsoft\Windows\Temporary Internet Files\Content.IE5\QH93WB85\MC900105218[1].wmf">
            <a:extLst>
              <a:ext uri="{FF2B5EF4-FFF2-40B4-BE49-F238E27FC236}">
                <a16:creationId xmlns:a16="http://schemas.microsoft.com/office/drawing/2014/main" xmlns="" id="{AB291F3D-D22C-4ADE-9919-3C80E33F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382" y="1875434"/>
            <a:ext cx="3048000" cy="3517392"/>
          </a:xfrm>
          <a:prstGeom prst="rect">
            <a:avLst/>
          </a:prstGeom>
          <a:noFill/>
        </p:spPr>
      </p:pic>
      <p:pic>
        <p:nvPicPr>
          <p:cNvPr id="7" name="Picture 4" descr="C:\Users\babbr\AppData\Local\Microsoft\Windows\Temporary Internet Files\Content.IE5\1MYC2U3U\MC900434479[1].wmf">
            <a:extLst>
              <a:ext uri="{FF2B5EF4-FFF2-40B4-BE49-F238E27FC236}">
                <a16:creationId xmlns:a16="http://schemas.microsoft.com/office/drawing/2014/main" xmlns="" id="{4976A55C-FFFE-4143-9F18-A75DECE5F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15268">
            <a:off x="8331235" y="2222895"/>
            <a:ext cx="1828800" cy="790575"/>
          </a:xfrm>
          <a:prstGeom prst="rect">
            <a:avLst/>
          </a:prstGeom>
          <a:noFill/>
        </p:spPr>
      </p:pic>
      <p:pic>
        <p:nvPicPr>
          <p:cNvPr id="8" name="Picture 5" descr="C:\Users\babbr\AppData\Local\Microsoft\Windows\Temporary Internet Files\Content.IE5\QH93WB85\MC900104858[1].wmf">
            <a:extLst>
              <a:ext uri="{FF2B5EF4-FFF2-40B4-BE49-F238E27FC236}">
                <a16:creationId xmlns:a16="http://schemas.microsoft.com/office/drawing/2014/main" xmlns="" id="{BA5F21FB-D222-433F-9274-8424E312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226144">
            <a:off x="182904" y="4513262"/>
            <a:ext cx="1811338" cy="574675"/>
          </a:xfrm>
          <a:prstGeom prst="rect">
            <a:avLst/>
          </a:prstGeom>
          <a:noFill/>
        </p:spPr>
      </p:pic>
      <p:pic>
        <p:nvPicPr>
          <p:cNvPr id="9" name="Picture 6" descr="C:\Users\babbr\AppData\Local\Microsoft\Windows\Temporary Internet Files\Content.IE5\1MYC2U3U\MC900104818[1].wmf">
            <a:extLst>
              <a:ext uri="{FF2B5EF4-FFF2-40B4-BE49-F238E27FC236}">
                <a16:creationId xmlns:a16="http://schemas.microsoft.com/office/drawing/2014/main" xmlns="" id="{75AD84E6-7616-4646-8160-B0714B333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8114">
            <a:off x="1500360" y="3266725"/>
            <a:ext cx="1812925" cy="573087"/>
          </a:xfrm>
          <a:prstGeom prst="rect">
            <a:avLst/>
          </a:prstGeom>
          <a:noFill/>
        </p:spPr>
      </p:pic>
      <p:pic>
        <p:nvPicPr>
          <p:cNvPr id="10" name="Picture 7" descr="C:\Users\babbr\AppData\Local\Microsoft\Windows\Temporary Internet Files\Content.IE5\YPICB5CN\MC900105140[1].wmf">
            <a:extLst>
              <a:ext uri="{FF2B5EF4-FFF2-40B4-BE49-F238E27FC236}">
                <a16:creationId xmlns:a16="http://schemas.microsoft.com/office/drawing/2014/main" xmlns="" id="{E2745A2B-6509-435A-956D-1AA926D2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30944" y="4140711"/>
            <a:ext cx="1529791" cy="1819656"/>
          </a:xfrm>
          <a:prstGeom prst="rect">
            <a:avLst/>
          </a:prstGeom>
          <a:noFill/>
        </p:spPr>
      </p:pic>
      <p:pic>
        <p:nvPicPr>
          <p:cNvPr id="11" name="Picture 8" descr="C:\Users\babbr\AppData\Local\Microsoft\Windows\Temporary Internet Files\Content.IE5\QH93WB85\MC900104938[1].wmf">
            <a:extLst>
              <a:ext uri="{FF2B5EF4-FFF2-40B4-BE49-F238E27FC236}">
                <a16:creationId xmlns:a16="http://schemas.microsoft.com/office/drawing/2014/main" xmlns="" id="{6DA1A14B-31D7-447C-9F7F-E167B6281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0321" y="5596496"/>
            <a:ext cx="1814170" cy="1096366"/>
          </a:xfrm>
          <a:prstGeom prst="rect">
            <a:avLst/>
          </a:prstGeom>
          <a:noFill/>
        </p:spPr>
      </p:pic>
      <p:pic>
        <p:nvPicPr>
          <p:cNvPr id="12" name="Picture 10" descr="C:\Users\babbr\AppData\Local\Microsoft\Windows\Temporary Internet Files\Content.IE5\YPICB5CN\MC900104618[1].wmf">
            <a:extLst>
              <a:ext uri="{FF2B5EF4-FFF2-40B4-BE49-F238E27FC236}">
                <a16:creationId xmlns:a16="http://schemas.microsoft.com/office/drawing/2014/main" xmlns="" id="{CEE2E371-C1FC-4FF5-8060-7EF6EE35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4310" y="1025948"/>
            <a:ext cx="1827212" cy="801688"/>
          </a:xfrm>
          <a:prstGeom prst="rect">
            <a:avLst/>
          </a:prstGeom>
          <a:noFill/>
        </p:spPr>
      </p:pic>
      <p:pic>
        <p:nvPicPr>
          <p:cNvPr id="13" name="Picture 11" descr="C:\Users\babbr\AppData\Local\Microsoft\Windows\Temporary Internet Files\Content.IE5\YPICB5CN\MC900104640[1].wmf">
            <a:extLst>
              <a:ext uri="{FF2B5EF4-FFF2-40B4-BE49-F238E27FC236}">
                <a16:creationId xmlns:a16="http://schemas.microsoft.com/office/drawing/2014/main" xmlns="" id="{F2617395-AE23-4EEB-89E1-6BEE793C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9302" y="1120405"/>
            <a:ext cx="1822450" cy="612775"/>
          </a:xfrm>
          <a:prstGeom prst="rect">
            <a:avLst/>
          </a:prstGeom>
          <a:noFill/>
        </p:spPr>
      </p:pic>
      <p:pic>
        <p:nvPicPr>
          <p:cNvPr id="14" name="Picture 14" descr="C:\Users\babbr\AppData\Local\Microsoft\Windows\Temporary Internet Files\Content.IE5\QH93WB85\MC900104600[1].wmf">
            <a:extLst>
              <a:ext uri="{FF2B5EF4-FFF2-40B4-BE49-F238E27FC236}">
                <a16:creationId xmlns:a16="http://schemas.microsoft.com/office/drawing/2014/main" xmlns="" id="{D85DC49D-17CF-43DC-953E-CDBC1665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1882" y="1676795"/>
            <a:ext cx="1827213" cy="941388"/>
          </a:xfrm>
          <a:prstGeom prst="rect">
            <a:avLst/>
          </a:prstGeom>
          <a:noFill/>
        </p:spPr>
      </p:pic>
      <p:pic>
        <p:nvPicPr>
          <p:cNvPr id="15" name="Picture 15" descr="C:\Users\babbr\AppData\Local\Microsoft\Windows\Temporary Internet Files\Content.IE5\YPICB5CN\MC900174647[1].wmf">
            <a:extLst>
              <a:ext uri="{FF2B5EF4-FFF2-40B4-BE49-F238E27FC236}">
                <a16:creationId xmlns:a16="http://schemas.microsoft.com/office/drawing/2014/main" xmlns="" id="{452E286F-E579-45D6-B346-EC962718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74807" y="5568255"/>
            <a:ext cx="1806575" cy="784225"/>
          </a:xfrm>
          <a:prstGeom prst="rect">
            <a:avLst/>
          </a:prstGeom>
          <a:noFill/>
        </p:spPr>
      </p:pic>
      <p:pic>
        <p:nvPicPr>
          <p:cNvPr id="16" name="Picture 16" descr="C:\Users\babbr\AppData\Local\Microsoft\Windows\Temporary Internet Files\Content.IE5\1MYC2U3U\MC900104898[1].wmf">
            <a:extLst>
              <a:ext uri="{FF2B5EF4-FFF2-40B4-BE49-F238E27FC236}">
                <a16:creationId xmlns:a16="http://schemas.microsoft.com/office/drawing/2014/main" xmlns="" id="{925B55AF-083E-47F4-BCF2-60863C1B0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515985">
            <a:off x="9020331" y="3667098"/>
            <a:ext cx="1819275" cy="512763"/>
          </a:xfrm>
          <a:prstGeom prst="rect">
            <a:avLst/>
          </a:prstGeom>
          <a:noFill/>
        </p:spPr>
      </p:pic>
      <p:pic>
        <p:nvPicPr>
          <p:cNvPr id="17" name="Picture 17" descr="C:\Users\babbr\AppData\Local\Microsoft\Windows\Temporary Internet Files\Content.IE5\YPICB5CN\MC900104838[1].wmf">
            <a:extLst>
              <a:ext uri="{FF2B5EF4-FFF2-40B4-BE49-F238E27FC236}">
                <a16:creationId xmlns:a16="http://schemas.microsoft.com/office/drawing/2014/main" xmlns="" id="{4C1FF028-2D91-49AE-87B4-A24D07E69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86082" y="5737595"/>
            <a:ext cx="1820862" cy="1139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08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76" y="2205414"/>
            <a:ext cx="4531185" cy="1223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If you have heard enough, call an ELMO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763D11F-55D9-491A-B0B2-B333BD909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577" y="2057401"/>
            <a:ext cx="6271846" cy="470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dirty="0"/>
              <a:t>Ground Rules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B340B3-9274-4A0D-B407-F8850316439A}"/>
              </a:ext>
            </a:extLst>
          </p:cNvPr>
          <p:cNvSpPr/>
          <p:nvPr/>
        </p:nvSpPr>
        <p:spPr>
          <a:xfrm>
            <a:off x="1162584" y="3029080"/>
            <a:ext cx="2365695" cy="254186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ISSUES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58024C-6129-4D78-8EDB-21EB1628437A}"/>
              </a:ext>
            </a:extLst>
          </p:cNvPr>
          <p:cNvSpPr/>
          <p:nvPr/>
        </p:nvSpPr>
        <p:spPr>
          <a:xfrm>
            <a:off x="4913152" y="3029080"/>
            <a:ext cx="2365695" cy="25418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DECISIONS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97BCBE-8CA1-4494-804F-FE1C402C072C}"/>
              </a:ext>
            </a:extLst>
          </p:cNvPr>
          <p:cNvSpPr/>
          <p:nvPr/>
        </p:nvSpPr>
        <p:spPr>
          <a:xfrm>
            <a:off x="8663721" y="3029080"/>
            <a:ext cx="2365695" cy="254186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27571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10453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By Fist (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  <a:hlinkClick r:id="rId3" action="ppaction://hlinksldjump"/>
              </a:rPr>
              <a:t>Disagree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) or Five (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  <a:hlinkClick r:id="rId4" action="ppaction://hlinksldjump"/>
              </a:rPr>
              <a:t>Agree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), vote on the following statement.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918063A-5961-4350-9C21-1684C71FB6F2}"/>
              </a:ext>
            </a:extLst>
          </p:cNvPr>
          <p:cNvSpPr txBox="1">
            <a:spLocks/>
          </p:cNvSpPr>
          <p:nvPr/>
        </p:nvSpPr>
        <p:spPr>
          <a:xfrm>
            <a:off x="815622" y="3755249"/>
            <a:ext cx="10820400" cy="1045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>
                <a:latin typeface="Arial Black" panose="020B0A04020102020204" pitchFamily="34" charset="0"/>
                <a:cs typeface="Arial" panose="020B0604020202020204" pitchFamily="34" charset="0"/>
              </a:rPr>
              <a:t>I hate meetings!</a:t>
            </a:r>
          </a:p>
        </p:txBody>
      </p:sp>
    </p:spTree>
    <p:extLst>
      <p:ext uri="{BB962C8B-B14F-4D97-AF65-F5344CB8AC3E}">
        <p14:creationId xmlns:p14="http://schemas.microsoft.com/office/powerpoint/2010/main" val="3190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EAAFB-60CD-4395-9D20-195691CD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‘I HATE Meetings’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DC608-410E-4486-8CDE-0838668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201400" cy="44320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Why Are Meetings So Bad?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What Can We Do About It?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How Do Leading Companies Deal With Meeting?</a:t>
            </a:r>
          </a:p>
          <a:p>
            <a:pPr lvl="1"/>
            <a:r>
              <a:rPr lang="en-US" sz="1800" dirty="0">
                <a:latin typeface="Arial Black"/>
                <a:cs typeface="Arial" panose="020B0604020202020204" pitchFamily="34" charset="0"/>
              </a:rPr>
              <a:t>Google</a:t>
            </a:r>
          </a:p>
          <a:p>
            <a:pPr lvl="1"/>
            <a:r>
              <a:rPr lang="en-US" sz="1800" dirty="0">
                <a:latin typeface="Arial Black"/>
                <a:cs typeface="Arial" panose="020B0604020202020204" pitchFamily="34" charset="0"/>
              </a:rPr>
              <a:t>Facebook</a:t>
            </a:r>
          </a:p>
          <a:p>
            <a:pPr lvl="1"/>
            <a:r>
              <a:rPr lang="en-US" sz="1800" dirty="0">
                <a:latin typeface="Arial Black"/>
                <a:cs typeface="Arial" panose="020B0604020202020204" pitchFamily="34" charset="0"/>
              </a:rPr>
              <a:t>Apple</a:t>
            </a:r>
          </a:p>
          <a:p>
            <a:pPr lvl="1"/>
            <a:r>
              <a:rPr lang="en-US" sz="1800" dirty="0">
                <a:latin typeface="Arial Black"/>
                <a:cs typeface="Arial" panose="020B0604020202020204" pitchFamily="34" charset="0"/>
              </a:rPr>
              <a:t>Amazon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Lean Coffee Meetings</a:t>
            </a:r>
          </a:p>
          <a:p>
            <a:r>
              <a:rPr lang="en-US" sz="2800" dirty="0">
                <a:latin typeface="Arial Black"/>
                <a:cs typeface="Arial" panose="020B0604020202020204" pitchFamily="34" charset="0"/>
              </a:rPr>
              <a:t>Randy’s Special Limited Time Offer</a:t>
            </a:r>
          </a:p>
          <a:p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Approve of the Agenda? Fist </a:t>
            </a:r>
            <a:r>
              <a:rPr lang="en-US" sz="1800" dirty="0"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Disapprove</a:t>
            </a:r>
            <a:r>
              <a:rPr lang="en-US" sz="1800" dirty="0">
                <a:latin typeface="Arial Black" panose="020B0A040201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or Five </a:t>
            </a:r>
            <a:r>
              <a:rPr lang="en-US" sz="1800" dirty="0"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Approve</a:t>
            </a:r>
            <a:r>
              <a:rPr lang="en-US" sz="1800" dirty="0"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5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5226</TotalTime>
  <Words>2144</Words>
  <Application>Microsoft Office PowerPoint</Application>
  <PresentationFormat>Widescreen</PresentationFormat>
  <Paragraphs>480</Paragraphs>
  <Slides>51</Slides>
  <Notes>48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Aharoni</vt:lpstr>
      <vt:lpstr>Arial</vt:lpstr>
      <vt:lpstr>Arial Black</vt:lpstr>
      <vt:lpstr>Calibri</vt:lpstr>
      <vt:lpstr>Century Gothic</vt:lpstr>
      <vt:lpstr>Wingdings</vt:lpstr>
      <vt:lpstr>Vapor Trail</vt:lpstr>
      <vt:lpstr>Run Meaningful Meetings</vt:lpstr>
      <vt:lpstr>Introduction</vt:lpstr>
      <vt:lpstr>Randy’s Point of view on meetings</vt:lpstr>
      <vt:lpstr>LSI’s Facilitator Methodology</vt:lpstr>
      <vt:lpstr>Ground Rules</vt:lpstr>
      <vt:lpstr>Ground Rules</vt:lpstr>
      <vt:lpstr>Ground Rules</vt:lpstr>
      <vt:lpstr>PowerPoint Presentation</vt:lpstr>
      <vt:lpstr>‘I HATE Meetings’ Agenda</vt:lpstr>
      <vt:lpstr>Why Are Meetings So Bad?</vt:lpstr>
      <vt:lpstr>Dump and clump</vt:lpstr>
      <vt:lpstr>Does Every Understand What To Do?</vt:lpstr>
      <vt:lpstr>Last Table standing</vt:lpstr>
      <vt:lpstr>Monday December 30, 2019     </vt:lpstr>
      <vt:lpstr>What Can we do about it?</vt:lpstr>
      <vt:lpstr>Preparing For Success</vt:lpstr>
      <vt:lpstr>Getting the session started</vt:lpstr>
      <vt:lpstr>Focusing the group</vt:lpstr>
      <vt:lpstr>The Power of the Pen</vt:lpstr>
      <vt:lpstr>Information gathering</vt:lpstr>
      <vt:lpstr>Managing Dysfunction</vt:lpstr>
      <vt:lpstr>Consensus building</vt:lpstr>
      <vt:lpstr>Keeping the energy high</vt:lpstr>
      <vt:lpstr>Closing the session</vt:lpstr>
      <vt:lpstr>Agenda Setting</vt:lpstr>
      <vt:lpstr>‘I Love Meetings’ Agenda</vt:lpstr>
      <vt:lpstr>What Makes Meetings So Good?</vt:lpstr>
      <vt:lpstr>Dump and clump</vt:lpstr>
      <vt:lpstr>Does Every Understand What To Do?</vt:lpstr>
      <vt:lpstr>Last Table standing</vt:lpstr>
      <vt:lpstr>Monday December 30, 2019     </vt:lpstr>
      <vt:lpstr>What Can we do To Make Them Even Better?</vt:lpstr>
      <vt:lpstr>PowerPoint Presentation</vt:lpstr>
      <vt:lpstr>Google Meetings</vt:lpstr>
      <vt:lpstr>Google Meetings</vt:lpstr>
      <vt:lpstr>Facebook Meetings</vt:lpstr>
      <vt:lpstr>Apple Meetings</vt:lpstr>
      <vt:lpstr>Amazon Meetings</vt:lpstr>
      <vt:lpstr>Amazon Meetings</vt:lpstr>
      <vt:lpstr>PowerPoint Presentation</vt:lpstr>
      <vt:lpstr> lean coffee meetings</vt:lpstr>
      <vt:lpstr>PowerPoint Presentation</vt:lpstr>
      <vt:lpstr> Retrospective Lean Coffee Table</vt:lpstr>
      <vt:lpstr> Why lean coffee Is Worth Doing?</vt:lpstr>
      <vt:lpstr>How to lean coffee</vt:lpstr>
      <vt:lpstr> lean coffee mechanics</vt:lpstr>
      <vt:lpstr> Effective Use Of lean coffee</vt:lpstr>
      <vt:lpstr>PowerPoint Presentation</vt:lpstr>
      <vt:lpstr> Randy’s Special Limited Time Offer</vt:lpstr>
      <vt:lpstr> LSI Webinars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 Course We Need a RepoRt</dc:title>
  <dc:creator>Babb, Randy A</dc:creator>
  <cp:lastModifiedBy>Laura Fernandes (DHL Supply Chain)</cp:lastModifiedBy>
  <cp:revision>612</cp:revision>
  <dcterms:created xsi:type="dcterms:W3CDTF">2017-02-24T19:40:35Z</dcterms:created>
  <dcterms:modified xsi:type="dcterms:W3CDTF">2020-03-05T00:39:16Z</dcterms:modified>
</cp:coreProperties>
</file>