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60" r:id="rId5"/>
    <p:sldId id="261" r:id="rId6"/>
    <p:sldId id="262" r:id="rId7"/>
    <p:sldId id="285" r:id="rId8"/>
    <p:sldId id="288" r:id="rId9"/>
    <p:sldId id="290" r:id="rId10"/>
    <p:sldId id="291" r:id="rId11"/>
    <p:sldId id="292" r:id="rId12"/>
    <p:sldId id="263" r:id="rId13"/>
    <p:sldId id="265" r:id="rId14"/>
    <p:sldId id="266" r:id="rId15"/>
    <p:sldId id="269" r:id="rId16"/>
    <p:sldId id="298" r:id="rId17"/>
    <p:sldId id="289" r:id="rId18"/>
    <p:sldId id="294" r:id="rId19"/>
    <p:sldId id="297" r:id="rId20"/>
    <p:sldId id="296" r:id="rId21"/>
    <p:sldId id="295" r:id="rId22"/>
    <p:sldId id="305" r:id="rId23"/>
    <p:sldId id="304" r:id="rId24"/>
    <p:sldId id="302" r:id="rId25"/>
    <p:sldId id="303" r:id="rId26"/>
    <p:sldId id="286" r:id="rId27"/>
    <p:sldId id="300" r:id="rId28"/>
    <p:sldId id="277" r:id="rId29"/>
    <p:sldId id="276" r:id="rId30"/>
    <p:sldId id="268" r:id="rId31"/>
    <p:sldId id="274" r:id="rId32"/>
    <p:sldId id="259" r:id="rId33"/>
    <p:sldId id="284" r:id="rId34"/>
    <p:sldId id="283" r:id="rId35"/>
    <p:sldId id="287" r:id="rId36"/>
    <p:sldId id="293" r:id="rId37"/>
    <p:sldId id="26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761BEA3-7968-4D83-84C7-4CD9387BFF21}">
          <p14:sldIdLst>
            <p14:sldId id="256"/>
            <p14:sldId id="257"/>
            <p14:sldId id="258"/>
            <p14:sldId id="260"/>
            <p14:sldId id="261"/>
            <p14:sldId id="262"/>
          </p14:sldIdLst>
        </p14:section>
        <p14:section name="Tell a Story" id="{A7934A87-0710-4672-B532-0089EF597471}">
          <p14:sldIdLst>
            <p14:sldId id="285"/>
            <p14:sldId id="288"/>
            <p14:sldId id="290"/>
            <p14:sldId id="291"/>
            <p14:sldId id="292"/>
            <p14:sldId id="263"/>
            <p14:sldId id="265"/>
            <p14:sldId id="266"/>
          </p14:sldIdLst>
        </p14:section>
        <p14:section name="Character Study" id="{70522362-6185-4839-A36C-F8C97A3689ED}">
          <p14:sldIdLst>
            <p14:sldId id="269"/>
            <p14:sldId id="298"/>
            <p14:sldId id="289"/>
            <p14:sldId id="294"/>
            <p14:sldId id="297"/>
            <p14:sldId id="296"/>
            <p14:sldId id="295"/>
            <p14:sldId id="305"/>
            <p14:sldId id="304"/>
            <p14:sldId id="302"/>
            <p14:sldId id="303"/>
          </p14:sldIdLst>
        </p14:section>
        <p14:section name="Curate a Library" id="{D2750B0E-2880-412B-A93E-696EED24CB19}">
          <p14:sldIdLst>
            <p14:sldId id="286"/>
            <p14:sldId id="300"/>
            <p14:sldId id="277"/>
            <p14:sldId id="276"/>
            <p14:sldId id="268"/>
            <p14:sldId id="274"/>
          </p14:sldIdLst>
        </p14:section>
        <p14:section name="Summary" id="{755DC9F0-888F-4CD3-8663-C63B1D754CAE}">
          <p14:sldIdLst>
            <p14:sldId id="259"/>
            <p14:sldId id="284"/>
          </p14:sldIdLst>
        </p14:section>
        <p14:section name="Epilogue" id="{65E5607F-06C2-4DD1-95CB-AD18C7E328B5}">
          <p14:sldIdLst>
            <p14:sldId id="283"/>
            <p14:sldId id="287"/>
            <p14:sldId id="293"/>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383" autoAdjust="0"/>
  </p:normalViewPr>
  <p:slideViewPr>
    <p:cSldViewPr snapToGrid="0">
      <p:cViewPr varScale="1">
        <p:scale>
          <a:sx n="87" d="100"/>
          <a:sy n="87" d="100"/>
        </p:scale>
        <p:origin x="618"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3D38A-D70F-45DF-9365-5CE3CA7F981B}"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0D53CCFA-B28F-4CA6-A526-B9A05AED378D}">
      <dgm:prSet/>
      <dgm:spPr>
        <a:noFill/>
      </dgm:spPr>
      <dgm:t>
        <a:bodyPr/>
        <a:lstStyle/>
        <a:p>
          <a:r>
            <a:rPr lang="en-US"/>
            <a:t>Master Data</a:t>
          </a:r>
        </a:p>
      </dgm:t>
    </dgm:pt>
    <dgm:pt modelId="{126D305A-62F9-4B0F-A565-78E2E21F0DB3}" type="parTrans" cxnId="{D0F821A4-6F24-4A31-AFB8-68D271BC1893}">
      <dgm:prSet/>
      <dgm:spPr/>
      <dgm:t>
        <a:bodyPr/>
        <a:lstStyle/>
        <a:p>
          <a:endParaRPr lang="en-US"/>
        </a:p>
      </dgm:t>
    </dgm:pt>
    <dgm:pt modelId="{9F8A7258-8C93-452F-AB10-B8FC3AA88EE5}" type="sibTrans" cxnId="{D0F821A4-6F24-4A31-AFB8-68D271BC1893}">
      <dgm:prSet/>
      <dgm:spPr/>
      <dgm:t>
        <a:bodyPr/>
        <a:lstStyle/>
        <a:p>
          <a:endParaRPr lang="en-US"/>
        </a:p>
      </dgm:t>
    </dgm:pt>
    <dgm:pt modelId="{65F8B82E-31B9-4EF8-AD8F-1710BF11A5F6}">
      <dgm:prSet/>
      <dgm:spPr>
        <a:noFill/>
      </dgm:spPr>
      <dgm:t>
        <a:bodyPr/>
        <a:lstStyle/>
        <a:p>
          <a:r>
            <a:rPr lang="en-US" dirty="0"/>
            <a:t>Transactional Data</a:t>
          </a:r>
        </a:p>
      </dgm:t>
    </dgm:pt>
    <dgm:pt modelId="{6D25A3AF-D3D9-428C-A062-1549E59E8E32}" type="parTrans" cxnId="{1DB59546-4369-4876-9FC4-340AECBE2CE8}">
      <dgm:prSet/>
      <dgm:spPr/>
      <dgm:t>
        <a:bodyPr/>
        <a:lstStyle/>
        <a:p>
          <a:endParaRPr lang="en-US"/>
        </a:p>
      </dgm:t>
    </dgm:pt>
    <dgm:pt modelId="{A7831ECF-2352-46D8-BD2D-4FD099AF6F5B}" type="sibTrans" cxnId="{1DB59546-4369-4876-9FC4-340AECBE2CE8}">
      <dgm:prSet/>
      <dgm:spPr/>
      <dgm:t>
        <a:bodyPr/>
        <a:lstStyle/>
        <a:p>
          <a:endParaRPr lang="en-US"/>
        </a:p>
      </dgm:t>
    </dgm:pt>
    <dgm:pt modelId="{102841F0-5456-4AEA-A8F7-368C4279057D}">
      <dgm:prSet/>
      <dgm:spPr>
        <a:noFill/>
      </dgm:spPr>
      <dgm:t>
        <a:bodyPr/>
        <a:lstStyle/>
        <a:p>
          <a:r>
            <a:rPr lang="en-US" dirty="0"/>
            <a:t>Analytical Data</a:t>
          </a:r>
        </a:p>
      </dgm:t>
    </dgm:pt>
    <dgm:pt modelId="{4F5B0AF7-F985-4D25-ACA2-B02C47DE7DC1}" type="parTrans" cxnId="{C3F92228-870A-4EDA-BE80-5F51D4C5F096}">
      <dgm:prSet/>
      <dgm:spPr/>
      <dgm:t>
        <a:bodyPr/>
        <a:lstStyle/>
        <a:p>
          <a:endParaRPr lang="en-US"/>
        </a:p>
      </dgm:t>
    </dgm:pt>
    <dgm:pt modelId="{1CB4C7E5-2C6D-422E-AB9F-138F0AB30840}" type="sibTrans" cxnId="{C3F92228-870A-4EDA-BE80-5F51D4C5F096}">
      <dgm:prSet/>
      <dgm:spPr/>
      <dgm:t>
        <a:bodyPr/>
        <a:lstStyle/>
        <a:p>
          <a:endParaRPr lang="en-US"/>
        </a:p>
      </dgm:t>
    </dgm:pt>
    <dgm:pt modelId="{9D0BAFE6-04B2-46A7-B06F-89D5434358DF}" type="pres">
      <dgm:prSet presAssocID="{A8B3D38A-D70F-45DF-9365-5CE3CA7F981B}" presName="diagram" presStyleCnt="0">
        <dgm:presLayoutVars>
          <dgm:dir/>
          <dgm:resizeHandles val="exact"/>
        </dgm:presLayoutVars>
      </dgm:prSet>
      <dgm:spPr/>
    </dgm:pt>
    <dgm:pt modelId="{A6B92AA3-CAC1-49E1-B912-3AA6D8B936AF}" type="pres">
      <dgm:prSet presAssocID="{0D53CCFA-B28F-4CA6-A526-B9A05AED378D}" presName="node" presStyleLbl="node1" presStyleIdx="0" presStyleCnt="3">
        <dgm:presLayoutVars>
          <dgm:bulletEnabled val="1"/>
        </dgm:presLayoutVars>
      </dgm:prSet>
      <dgm:spPr/>
    </dgm:pt>
    <dgm:pt modelId="{2D0972B3-0B2D-4BDE-A064-C976202B81EE}" type="pres">
      <dgm:prSet presAssocID="{9F8A7258-8C93-452F-AB10-B8FC3AA88EE5}" presName="sibTrans" presStyleCnt="0"/>
      <dgm:spPr/>
    </dgm:pt>
    <dgm:pt modelId="{8373554E-B208-4C0D-9482-E45439CA57AB}" type="pres">
      <dgm:prSet presAssocID="{65F8B82E-31B9-4EF8-AD8F-1710BF11A5F6}" presName="node" presStyleLbl="node1" presStyleIdx="1" presStyleCnt="3">
        <dgm:presLayoutVars>
          <dgm:bulletEnabled val="1"/>
        </dgm:presLayoutVars>
      </dgm:prSet>
      <dgm:spPr/>
    </dgm:pt>
    <dgm:pt modelId="{ACD2B0E5-943F-44E0-B199-4A0FEA411222}" type="pres">
      <dgm:prSet presAssocID="{A7831ECF-2352-46D8-BD2D-4FD099AF6F5B}" presName="sibTrans" presStyleCnt="0"/>
      <dgm:spPr/>
    </dgm:pt>
    <dgm:pt modelId="{875A06F6-64D7-4E3B-9BEB-DDF305775C53}" type="pres">
      <dgm:prSet presAssocID="{102841F0-5456-4AEA-A8F7-368C4279057D}" presName="node" presStyleLbl="node1" presStyleIdx="2" presStyleCnt="3">
        <dgm:presLayoutVars>
          <dgm:bulletEnabled val="1"/>
        </dgm:presLayoutVars>
      </dgm:prSet>
      <dgm:spPr/>
    </dgm:pt>
  </dgm:ptLst>
  <dgm:cxnLst>
    <dgm:cxn modelId="{8FAF9D25-EF23-40D4-953A-6DB38A07BB4D}" type="presOf" srcId="{102841F0-5456-4AEA-A8F7-368C4279057D}" destId="{875A06F6-64D7-4E3B-9BEB-DDF305775C53}" srcOrd="0" destOrd="0" presId="urn:microsoft.com/office/officeart/2005/8/layout/default"/>
    <dgm:cxn modelId="{C3F92228-870A-4EDA-BE80-5F51D4C5F096}" srcId="{A8B3D38A-D70F-45DF-9365-5CE3CA7F981B}" destId="{102841F0-5456-4AEA-A8F7-368C4279057D}" srcOrd="2" destOrd="0" parTransId="{4F5B0AF7-F985-4D25-ACA2-B02C47DE7DC1}" sibTransId="{1CB4C7E5-2C6D-422E-AB9F-138F0AB30840}"/>
    <dgm:cxn modelId="{2AF2042F-81C0-4725-8941-F13A3737A45C}" type="presOf" srcId="{0D53CCFA-B28F-4CA6-A526-B9A05AED378D}" destId="{A6B92AA3-CAC1-49E1-B912-3AA6D8B936AF}" srcOrd="0" destOrd="0" presId="urn:microsoft.com/office/officeart/2005/8/layout/default"/>
    <dgm:cxn modelId="{4DA98742-4030-4CE7-8A3A-5F39CBD8F0F9}" type="presOf" srcId="{A8B3D38A-D70F-45DF-9365-5CE3CA7F981B}" destId="{9D0BAFE6-04B2-46A7-B06F-89D5434358DF}" srcOrd="0" destOrd="0" presId="urn:microsoft.com/office/officeart/2005/8/layout/default"/>
    <dgm:cxn modelId="{1DB59546-4369-4876-9FC4-340AECBE2CE8}" srcId="{A8B3D38A-D70F-45DF-9365-5CE3CA7F981B}" destId="{65F8B82E-31B9-4EF8-AD8F-1710BF11A5F6}" srcOrd="1" destOrd="0" parTransId="{6D25A3AF-D3D9-428C-A062-1549E59E8E32}" sibTransId="{A7831ECF-2352-46D8-BD2D-4FD099AF6F5B}"/>
    <dgm:cxn modelId="{AFE1534D-CBD1-4650-B262-656A3DF893B1}" type="presOf" srcId="{65F8B82E-31B9-4EF8-AD8F-1710BF11A5F6}" destId="{8373554E-B208-4C0D-9482-E45439CA57AB}" srcOrd="0" destOrd="0" presId="urn:microsoft.com/office/officeart/2005/8/layout/default"/>
    <dgm:cxn modelId="{D0F821A4-6F24-4A31-AFB8-68D271BC1893}" srcId="{A8B3D38A-D70F-45DF-9365-5CE3CA7F981B}" destId="{0D53CCFA-B28F-4CA6-A526-B9A05AED378D}" srcOrd="0" destOrd="0" parTransId="{126D305A-62F9-4B0F-A565-78E2E21F0DB3}" sibTransId="{9F8A7258-8C93-452F-AB10-B8FC3AA88EE5}"/>
    <dgm:cxn modelId="{157E8484-FAE1-473E-8A16-D2BCD94AB66B}" type="presParOf" srcId="{9D0BAFE6-04B2-46A7-B06F-89D5434358DF}" destId="{A6B92AA3-CAC1-49E1-B912-3AA6D8B936AF}" srcOrd="0" destOrd="0" presId="urn:microsoft.com/office/officeart/2005/8/layout/default"/>
    <dgm:cxn modelId="{3B864DFE-9625-45A0-B888-1879BF7B4B99}" type="presParOf" srcId="{9D0BAFE6-04B2-46A7-B06F-89D5434358DF}" destId="{2D0972B3-0B2D-4BDE-A064-C976202B81EE}" srcOrd="1" destOrd="0" presId="urn:microsoft.com/office/officeart/2005/8/layout/default"/>
    <dgm:cxn modelId="{9F2D3A2C-AF88-4E62-9E86-F0CB79B1FA36}" type="presParOf" srcId="{9D0BAFE6-04B2-46A7-B06F-89D5434358DF}" destId="{8373554E-B208-4C0D-9482-E45439CA57AB}" srcOrd="2" destOrd="0" presId="urn:microsoft.com/office/officeart/2005/8/layout/default"/>
    <dgm:cxn modelId="{C949BAD0-7306-4EB6-962D-CA8C45B9EB3B}" type="presParOf" srcId="{9D0BAFE6-04B2-46A7-B06F-89D5434358DF}" destId="{ACD2B0E5-943F-44E0-B199-4A0FEA411222}" srcOrd="3" destOrd="0" presId="urn:microsoft.com/office/officeart/2005/8/layout/default"/>
    <dgm:cxn modelId="{FDF3F3CF-0DD0-42CC-94DB-2E3EDABABA6A}" type="presParOf" srcId="{9D0BAFE6-04B2-46A7-B06F-89D5434358DF}" destId="{875A06F6-64D7-4E3B-9BEB-DDF305775C53}"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92AA3-CAC1-49E1-B912-3AA6D8B936AF}">
      <dsp:nvSpPr>
        <dsp:cNvPr id="0" name=""/>
        <dsp:cNvSpPr/>
      </dsp:nvSpPr>
      <dsp:spPr>
        <a:xfrm>
          <a:off x="1042198" y="2346"/>
          <a:ext cx="3343572" cy="2006143"/>
        </a:xfrm>
        <a:prstGeom prst="rect">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Master Data</a:t>
          </a:r>
        </a:p>
      </dsp:txBody>
      <dsp:txXfrm>
        <a:off x="1042198" y="2346"/>
        <a:ext cx="3343572" cy="2006143"/>
      </dsp:txXfrm>
    </dsp:sp>
    <dsp:sp modelId="{8373554E-B208-4C0D-9482-E45439CA57AB}">
      <dsp:nvSpPr>
        <dsp:cNvPr id="0" name=""/>
        <dsp:cNvSpPr/>
      </dsp:nvSpPr>
      <dsp:spPr>
        <a:xfrm>
          <a:off x="4720128" y="2346"/>
          <a:ext cx="3343572" cy="2006143"/>
        </a:xfrm>
        <a:prstGeom prst="rect">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Transactional Data</a:t>
          </a:r>
        </a:p>
      </dsp:txBody>
      <dsp:txXfrm>
        <a:off x="4720128" y="2346"/>
        <a:ext cx="3343572" cy="2006143"/>
      </dsp:txXfrm>
    </dsp:sp>
    <dsp:sp modelId="{875A06F6-64D7-4E3B-9BEB-DDF305775C53}">
      <dsp:nvSpPr>
        <dsp:cNvPr id="0" name=""/>
        <dsp:cNvSpPr/>
      </dsp:nvSpPr>
      <dsp:spPr>
        <a:xfrm>
          <a:off x="2881163" y="2342847"/>
          <a:ext cx="3343572" cy="2006143"/>
        </a:xfrm>
        <a:prstGeom prst="rect">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Analytical Data</a:t>
          </a:r>
        </a:p>
      </dsp:txBody>
      <dsp:txXfrm>
        <a:off x="2881163" y="2342847"/>
        <a:ext cx="3343572" cy="20061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5AC01-FC42-4DC9-A093-09E2326400CE}" type="datetimeFigureOut">
              <a:rPr lang="en-US" smtClean="0"/>
              <a:t>6/10/2020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11521-BDA8-430E-A8A0-7824B110DA0C}" type="slidenum">
              <a:rPr lang="en-US" smtClean="0"/>
              <a:t>‹#›</a:t>
            </a:fld>
            <a:endParaRPr lang="en-US"/>
          </a:p>
        </p:txBody>
      </p:sp>
    </p:spTree>
    <p:extLst>
      <p:ext uri="{BB962C8B-B14F-4D97-AF65-F5344CB8AC3E}">
        <p14:creationId xmlns:p14="http://schemas.microsoft.com/office/powerpoint/2010/main" val="3568217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registering to listen. This talk is about the role of test data in our stories.</a:t>
            </a:r>
          </a:p>
          <a:p>
            <a:r>
              <a:rPr lang="en-US" dirty="0"/>
              <a:t>Last time QA/Highway in Feb. A lot has changed ;D</a:t>
            </a:r>
          </a:p>
          <a:p>
            <a:r>
              <a:rPr lang="en-US" dirty="0"/>
              <a:t>Animations disclaimer</a:t>
            </a:r>
          </a:p>
          <a:p>
            <a:r>
              <a:rPr lang="en-US" dirty="0"/>
              <a:t>IIBA Columbus – June 10, 2020</a:t>
            </a:r>
          </a:p>
        </p:txBody>
      </p:sp>
      <p:sp>
        <p:nvSpPr>
          <p:cNvPr id="4" name="Slide Number Placeholder 3"/>
          <p:cNvSpPr>
            <a:spLocks noGrp="1"/>
          </p:cNvSpPr>
          <p:nvPr>
            <p:ph type="sldNum" sz="quarter" idx="5"/>
          </p:nvPr>
        </p:nvSpPr>
        <p:spPr/>
        <p:txBody>
          <a:bodyPr/>
          <a:lstStyle/>
          <a:p>
            <a:fld id="{64611521-BDA8-430E-A8A0-7824B110DA0C}" type="slidenum">
              <a:rPr lang="en-US" smtClean="0"/>
              <a:t>1</a:t>
            </a:fld>
            <a:endParaRPr lang="en-US"/>
          </a:p>
        </p:txBody>
      </p:sp>
    </p:spTree>
    <p:extLst>
      <p:ext uri="{BB962C8B-B14F-4D97-AF65-F5344CB8AC3E}">
        <p14:creationId xmlns:p14="http://schemas.microsoft.com/office/powerpoint/2010/main" val="811530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Transactional data is basically what it sounds like – transactions. This includes purchases, orders, submissions, </a:t>
            </a:r>
            <a:r>
              <a:rPr lang="en-US" dirty="0" err="1"/>
              <a:t>etc</a:t>
            </a:r>
            <a:r>
              <a:rPr lang="en-US" dirty="0"/>
              <a:t> – records of interactions within our system. We don’t usually see transactional data represented in our tests, but it is intrinsically linked to Master data. The master data in our tests is further defined by the transactional data associated with it.</a:t>
            </a:r>
          </a:p>
        </p:txBody>
      </p:sp>
      <p:sp>
        <p:nvSpPr>
          <p:cNvPr id="4" name="Slide Number Placeholder 3"/>
          <p:cNvSpPr>
            <a:spLocks noGrp="1"/>
          </p:cNvSpPr>
          <p:nvPr>
            <p:ph type="sldNum" sz="quarter" idx="5"/>
          </p:nvPr>
        </p:nvSpPr>
        <p:spPr/>
        <p:txBody>
          <a:bodyPr/>
          <a:lstStyle/>
          <a:p>
            <a:fld id="{64611521-BDA8-430E-A8A0-7824B110DA0C}" type="slidenum">
              <a:rPr lang="en-US" smtClean="0"/>
              <a:t>10</a:t>
            </a:fld>
            <a:endParaRPr lang="en-US"/>
          </a:p>
        </p:txBody>
      </p:sp>
    </p:spTree>
    <p:extLst>
      <p:ext uri="{BB962C8B-B14F-4D97-AF65-F5344CB8AC3E}">
        <p14:creationId xmlns:p14="http://schemas.microsoft.com/office/powerpoint/2010/main" val="2825388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Analytical Data includes metrics and measurements used to make decisions. We gather this information from production systems and users. It might seem that we don’t include analytical data in our tests, but we do. This data supports a feedback loop in which we take information from the real world and use it to improve our testing - in the end, all our test data becomes a reflection of our analytics – I’ll come back to this.</a:t>
            </a:r>
          </a:p>
        </p:txBody>
      </p:sp>
      <p:sp>
        <p:nvSpPr>
          <p:cNvPr id="4" name="Slide Number Placeholder 3"/>
          <p:cNvSpPr>
            <a:spLocks noGrp="1"/>
          </p:cNvSpPr>
          <p:nvPr>
            <p:ph type="sldNum" sz="quarter" idx="5"/>
          </p:nvPr>
        </p:nvSpPr>
        <p:spPr/>
        <p:txBody>
          <a:bodyPr/>
          <a:lstStyle/>
          <a:p>
            <a:fld id="{64611521-BDA8-430E-A8A0-7824B110DA0C}" type="slidenum">
              <a:rPr lang="en-US" smtClean="0"/>
              <a:t>11</a:t>
            </a:fld>
            <a:endParaRPr lang="en-US"/>
          </a:p>
        </p:txBody>
      </p:sp>
    </p:spTree>
    <p:extLst>
      <p:ext uri="{BB962C8B-B14F-4D97-AF65-F5344CB8AC3E}">
        <p14:creationId xmlns:p14="http://schemas.microsoft.com/office/powerpoint/2010/main" val="229390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cases often demonstrate the action of a test clearly, but not the details. Necessary user data attached to a test case often looks like this. I wouldn’t judge a book by it’s cover, but I’d like to read test data at a glance, and that’s not easy when we share users that look like this. We don’t know much about this user without looking it up - slinging SQL queries, booting up the app, whatever. QA deals in confidence, and I would like to proceed with my test feeling confident about this user, but I don’t recognize them, and I won’t remember them.</a:t>
            </a:r>
          </a:p>
        </p:txBody>
      </p:sp>
      <p:sp>
        <p:nvSpPr>
          <p:cNvPr id="4" name="Slide Number Placeholder 3"/>
          <p:cNvSpPr>
            <a:spLocks noGrp="1"/>
          </p:cNvSpPr>
          <p:nvPr>
            <p:ph type="sldNum" sz="quarter" idx="5"/>
          </p:nvPr>
        </p:nvSpPr>
        <p:spPr/>
        <p:txBody>
          <a:bodyPr/>
          <a:lstStyle/>
          <a:p>
            <a:fld id="{64611521-BDA8-430E-A8A0-7824B110DA0C}" type="slidenum">
              <a:rPr lang="en-US" smtClean="0"/>
              <a:t>12</a:t>
            </a:fld>
            <a:endParaRPr lang="en-US"/>
          </a:p>
        </p:txBody>
      </p:sp>
    </p:spTree>
    <p:extLst>
      <p:ext uri="{BB962C8B-B14F-4D97-AF65-F5344CB8AC3E}">
        <p14:creationId xmlns:p14="http://schemas.microsoft.com/office/powerpoint/2010/main" val="3693716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end up with superstar app users in the test environments – everyone knows </a:t>
            </a:r>
            <a:r>
              <a:rPr lang="en-US" dirty="0" err="1"/>
              <a:t>em</a:t>
            </a:r>
            <a:r>
              <a:rPr lang="en-US" dirty="0"/>
              <a:t>, everyone uses </a:t>
            </a:r>
            <a:r>
              <a:rPr lang="en-US" dirty="0" err="1"/>
              <a:t>em</a:t>
            </a:r>
            <a:r>
              <a:rPr lang="en-US" dirty="0"/>
              <a:t>. You need a user? Here’s the one that was given to me. Or worse… That user doesn’t work? Try this one. This one is safe… do we not understand the conditions that define our app behavior?</a:t>
            </a:r>
          </a:p>
        </p:txBody>
      </p:sp>
      <p:sp>
        <p:nvSpPr>
          <p:cNvPr id="4" name="Slide Number Placeholder 3"/>
          <p:cNvSpPr>
            <a:spLocks noGrp="1"/>
          </p:cNvSpPr>
          <p:nvPr>
            <p:ph type="sldNum" sz="quarter" idx="5"/>
          </p:nvPr>
        </p:nvSpPr>
        <p:spPr/>
        <p:txBody>
          <a:bodyPr/>
          <a:lstStyle/>
          <a:p>
            <a:fld id="{64611521-BDA8-430E-A8A0-7824B110DA0C}" type="slidenum">
              <a:rPr lang="en-US" smtClean="0"/>
              <a:t>13</a:t>
            </a:fld>
            <a:endParaRPr lang="en-US"/>
          </a:p>
        </p:txBody>
      </p:sp>
    </p:spTree>
    <p:extLst>
      <p:ext uri="{BB962C8B-B14F-4D97-AF65-F5344CB8AC3E}">
        <p14:creationId xmlns:p14="http://schemas.microsoft.com/office/powerpoint/2010/main" val="219164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came from a simple test data experiment and the experience that followed. I needed to test a tiered loyalty points system, so I produced a family of users which met my needs – The Wards Family. &lt;explain bullets&gt; I found myself re-using the Ward family in other tests for months – I could remember them, and I understood what made them special.</a:t>
            </a:r>
          </a:p>
        </p:txBody>
      </p:sp>
      <p:sp>
        <p:nvSpPr>
          <p:cNvPr id="4" name="Slide Number Placeholder 3"/>
          <p:cNvSpPr>
            <a:spLocks noGrp="1"/>
          </p:cNvSpPr>
          <p:nvPr>
            <p:ph type="sldNum" sz="quarter" idx="5"/>
          </p:nvPr>
        </p:nvSpPr>
        <p:spPr/>
        <p:txBody>
          <a:bodyPr/>
          <a:lstStyle/>
          <a:p>
            <a:fld id="{64611521-BDA8-430E-A8A0-7824B110DA0C}" type="slidenum">
              <a:rPr lang="en-US" smtClean="0"/>
              <a:t>14</a:t>
            </a:fld>
            <a:endParaRPr lang="en-US"/>
          </a:p>
        </p:txBody>
      </p:sp>
    </p:spTree>
    <p:extLst>
      <p:ext uri="{BB962C8B-B14F-4D97-AF65-F5344CB8AC3E}">
        <p14:creationId xmlns:p14="http://schemas.microsoft.com/office/powerpoint/2010/main" val="340282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Puns are fun, and the users we’ve proposed so far are neat, but so far, we have only scratched the surface. How do we design users that are realistic and relatable?</a:t>
            </a:r>
          </a:p>
        </p:txBody>
      </p:sp>
      <p:sp>
        <p:nvSpPr>
          <p:cNvPr id="4" name="Slide Number Placeholder 3"/>
          <p:cNvSpPr>
            <a:spLocks noGrp="1"/>
          </p:cNvSpPr>
          <p:nvPr>
            <p:ph type="sldNum" sz="quarter" idx="5"/>
          </p:nvPr>
        </p:nvSpPr>
        <p:spPr/>
        <p:txBody>
          <a:bodyPr/>
          <a:lstStyle/>
          <a:p>
            <a:fld id="{64611521-BDA8-430E-A8A0-7824B110DA0C}" type="slidenum">
              <a:rPr lang="en-US" smtClean="0"/>
              <a:t>15</a:t>
            </a:fld>
            <a:endParaRPr lang="en-US"/>
          </a:p>
        </p:txBody>
      </p:sp>
    </p:spTree>
    <p:extLst>
      <p:ext uri="{BB962C8B-B14F-4D97-AF65-F5344CB8AC3E}">
        <p14:creationId xmlns:p14="http://schemas.microsoft.com/office/powerpoint/2010/main" val="3367606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often feel that something is missing in user stories that I see. &lt;</a:t>
            </a:r>
            <a:r>
              <a:rPr lang="en-US" dirty="0" err="1"/>
              <a:t>anim</a:t>
            </a:r>
            <a:r>
              <a:rPr lang="en-US" dirty="0"/>
              <a:t>&gt;. Right there. This doesn’t explicitly encourage us to consider the different real-world people who will interact with our software. Let’s say that I tested this feature with a user, and it works – great. What about Dan? Dan doesn’t shop in-store, ever. </a:t>
            </a:r>
          </a:p>
        </p:txBody>
      </p:sp>
      <p:sp>
        <p:nvSpPr>
          <p:cNvPr id="4" name="Slide Number Placeholder 3"/>
          <p:cNvSpPr>
            <a:spLocks noGrp="1"/>
          </p:cNvSpPr>
          <p:nvPr>
            <p:ph type="sldNum" sz="quarter" idx="5"/>
          </p:nvPr>
        </p:nvSpPr>
        <p:spPr/>
        <p:txBody>
          <a:bodyPr/>
          <a:lstStyle/>
          <a:p>
            <a:fld id="{64611521-BDA8-430E-A8A0-7824B110DA0C}" type="slidenum">
              <a:rPr lang="en-US" smtClean="0"/>
              <a:t>16</a:t>
            </a:fld>
            <a:endParaRPr lang="en-US"/>
          </a:p>
        </p:txBody>
      </p:sp>
    </p:spTree>
    <p:extLst>
      <p:ext uri="{BB962C8B-B14F-4D97-AF65-F5344CB8AC3E}">
        <p14:creationId xmlns:p14="http://schemas.microsoft.com/office/powerpoint/2010/main" val="722617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Alan Cooper, The Inmates Are Running The Asylum. We can only be successful if we design our software for specific users. We don’t want all users to be somewhat satisfied – we want specific users to be completely satisfied. Use personas - hypothetical archetypes that represent actual users through the software design process. UX designers employ personas to infer the needs of real-world users and design solutions that will address them. Business Analysts can employ personas to create context for user stories and app behavior. Quality analysts, can use the same personas to drive test case design and execution. If you use personas in your workplace, please share in chat.</a:t>
            </a:r>
          </a:p>
        </p:txBody>
      </p:sp>
      <p:sp>
        <p:nvSpPr>
          <p:cNvPr id="4" name="Slide Number Placeholder 3"/>
          <p:cNvSpPr>
            <a:spLocks noGrp="1"/>
          </p:cNvSpPr>
          <p:nvPr>
            <p:ph type="sldNum" sz="quarter" idx="5"/>
          </p:nvPr>
        </p:nvSpPr>
        <p:spPr/>
        <p:txBody>
          <a:bodyPr/>
          <a:lstStyle/>
          <a:p>
            <a:fld id="{64611521-BDA8-430E-A8A0-7824B110DA0C}" type="slidenum">
              <a:rPr lang="en-US" smtClean="0"/>
              <a:t>17</a:t>
            </a:fld>
            <a:endParaRPr lang="en-US"/>
          </a:p>
        </p:txBody>
      </p:sp>
    </p:spTree>
    <p:extLst>
      <p:ext uri="{BB962C8B-B14F-4D97-AF65-F5344CB8AC3E}">
        <p14:creationId xmlns:p14="http://schemas.microsoft.com/office/powerpoint/2010/main" val="4101937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expanded a member of the Wards family into a full persona, it might look like this. We include a little something about who she is, where she is, her motivations, and how she interacts with our system.</a:t>
            </a:r>
          </a:p>
        </p:txBody>
      </p:sp>
      <p:sp>
        <p:nvSpPr>
          <p:cNvPr id="4" name="Slide Number Placeholder 3"/>
          <p:cNvSpPr>
            <a:spLocks noGrp="1"/>
          </p:cNvSpPr>
          <p:nvPr>
            <p:ph type="sldNum" sz="quarter" idx="5"/>
          </p:nvPr>
        </p:nvSpPr>
        <p:spPr/>
        <p:txBody>
          <a:bodyPr/>
          <a:lstStyle/>
          <a:p>
            <a:fld id="{64611521-BDA8-430E-A8A0-7824B110DA0C}" type="slidenum">
              <a:rPr lang="en-US" smtClean="0"/>
              <a:t>18</a:t>
            </a:fld>
            <a:endParaRPr lang="en-US"/>
          </a:p>
        </p:txBody>
      </p:sp>
    </p:spTree>
    <p:extLst>
      <p:ext uri="{BB962C8B-B14F-4D97-AF65-F5344CB8AC3E}">
        <p14:creationId xmlns:p14="http://schemas.microsoft.com/office/powerpoint/2010/main" val="302760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persona should include personal information about a user, even seemingly irrelevant information like a picture, name, age, career, </a:t>
            </a:r>
            <a:r>
              <a:rPr lang="en-US" dirty="0" err="1"/>
              <a:t>etc</a:t>
            </a:r>
            <a:r>
              <a:rPr lang="en-US" dirty="0"/>
              <a:t> - to make them feel like a real, relatable person. Thinking about a real human being will help us understand which features matter to the user, and how the user will experience these new features, to design test cases which support them. </a:t>
            </a:r>
          </a:p>
        </p:txBody>
      </p:sp>
      <p:sp>
        <p:nvSpPr>
          <p:cNvPr id="4" name="Slide Number Placeholder 3"/>
          <p:cNvSpPr>
            <a:spLocks noGrp="1"/>
          </p:cNvSpPr>
          <p:nvPr>
            <p:ph type="sldNum" sz="quarter" idx="5"/>
          </p:nvPr>
        </p:nvSpPr>
        <p:spPr/>
        <p:txBody>
          <a:bodyPr/>
          <a:lstStyle/>
          <a:p>
            <a:fld id="{64611521-BDA8-430E-A8A0-7824B110DA0C}" type="slidenum">
              <a:rPr lang="en-US" smtClean="0"/>
              <a:t>19</a:t>
            </a:fld>
            <a:endParaRPr lang="en-US"/>
          </a:p>
        </p:txBody>
      </p:sp>
    </p:spTree>
    <p:extLst>
      <p:ext uri="{BB962C8B-B14F-4D97-AF65-F5344CB8AC3E}">
        <p14:creationId xmlns:p14="http://schemas.microsoft.com/office/powerpoint/2010/main" val="352668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Software developer, Columbus, AEP. Specialize – test automation. I’ve developed automation for applications on web, mobile, desktop, and mainframe platforms. Outside of the workplace, I’m an arts and crafts nut – I try to do a bit of everything. I have two cats – Precious and Allie. Columbus illustrator Nat Lovett. </a:t>
            </a:r>
          </a:p>
        </p:txBody>
      </p:sp>
      <p:sp>
        <p:nvSpPr>
          <p:cNvPr id="4" name="Slide Number Placeholder 3"/>
          <p:cNvSpPr>
            <a:spLocks noGrp="1"/>
          </p:cNvSpPr>
          <p:nvPr>
            <p:ph type="sldNum" sz="quarter" idx="5"/>
          </p:nvPr>
        </p:nvSpPr>
        <p:spPr/>
        <p:txBody>
          <a:bodyPr/>
          <a:lstStyle/>
          <a:p>
            <a:fld id="{64611521-BDA8-430E-A8A0-7824B110DA0C}" type="slidenum">
              <a:rPr lang="en-US" smtClean="0"/>
              <a:t>2</a:t>
            </a:fld>
            <a:endParaRPr lang="en-US"/>
          </a:p>
        </p:txBody>
      </p:sp>
    </p:spTree>
    <p:extLst>
      <p:ext uri="{BB962C8B-B14F-4D97-AF65-F5344CB8AC3E}">
        <p14:creationId xmlns:p14="http://schemas.microsoft.com/office/powerpoint/2010/main" val="3167002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Geographic location is also important and should inform our tests. Software might behave differently depending on the user’s specific GPS location, local time zone, and even legislation. A user may be directed to nearby store locations or use a specific feature while in-store. Our software may behave differently depending on time and date, for example, delivery estimates, or transaction cut-off times. Our software may need to accommodate laws that make it illegal to do business across geographic boundaries, or to do business differently. California Consumer Privacy Act.</a:t>
            </a:r>
          </a:p>
        </p:txBody>
      </p:sp>
      <p:sp>
        <p:nvSpPr>
          <p:cNvPr id="4" name="Slide Number Placeholder 3"/>
          <p:cNvSpPr>
            <a:spLocks noGrp="1"/>
          </p:cNvSpPr>
          <p:nvPr>
            <p:ph type="sldNum" sz="quarter" idx="5"/>
          </p:nvPr>
        </p:nvSpPr>
        <p:spPr/>
        <p:txBody>
          <a:bodyPr/>
          <a:lstStyle/>
          <a:p>
            <a:fld id="{64611521-BDA8-430E-A8A0-7824B110DA0C}" type="slidenum">
              <a:rPr lang="en-US" smtClean="0"/>
              <a:t>20</a:t>
            </a:fld>
            <a:endParaRPr lang="en-US"/>
          </a:p>
        </p:txBody>
      </p:sp>
    </p:spTree>
    <p:extLst>
      <p:ext uri="{BB962C8B-B14F-4D97-AF65-F5344CB8AC3E}">
        <p14:creationId xmlns:p14="http://schemas.microsoft.com/office/powerpoint/2010/main" val="291640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also consider what technology the users favor. This is the lens through which they view our software, and it changes the user experience. We can design personas that represent all the combinations of hardware and software that we support. Does this user favor a PC, smartphone, tablet? What is that, Windows, Mac, iOS, Android? What version? Are they using a web browser? Chrome, Firefox, Safari… Internet Explorer or Edge? This is where our personas most affect our test case execution, because we can execute the same tests with various personas. I have some examples designed specifically for that purpose.</a:t>
            </a:r>
          </a:p>
        </p:txBody>
      </p:sp>
      <p:sp>
        <p:nvSpPr>
          <p:cNvPr id="4" name="Slide Number Placeholder 3"/>
          <p:cNvSpPr>
            <a:spLocks noGrp="1"/>
          </p:cNvSpPr>
          <p:nvPr>
            <p:ph type="sldNum" sz="quarter" idx="5"/>
          </p:nvPr>
        </p:nvSpPr>
        <p:spPr/>
        <p:txBody>
          <a:bodyPr/>
          <a:lstStyle/>
          <a:p>
            <a:fld id="{64611521-BDA8-430E-A8A0-7824B110DA0C}" type="slidenum">
              <a:rPr lang="en-US" smtClean="0"/>
              <a:t>21</a:t>
            </a:fld>
            <a:endParaRPr lang="en-US"/>
          </a:p>
        </p:txBody>
      </p:sp>
    </p:spTree>
    <p:extLst>
      <p:ext uri="{BB962C8B-B14F-4D97-AF65-F5344CB8AC3E}">
        <p14:creationId xmlns:p14="http://schemas.microsoft.com/office/powerpoint/2010/main" val="240727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lives in Honolulu, Hawaii. I chose this name because the ‘H’ sound reminds me of Honolulu. Before designing this persona, I didn’t know that a Hawaiian time zone existed. She uses a Google Pixel 3 and keeps the operating system up-to-date – she’s currently on Android 10. This might be an unfair assumption, because Honolulu is a major city, but I decided that she has a poor internet connection</a:t>
            </a:r>
          </a:p>
        </p:txBody>
      </p:sp>
      <p:sp>
        <p:nvSpPr>
          <p:cNvPr id="4" name="Slide Number Placeholder 3"/>
          <p:cNvSpPr>
            <a:spLocks noGrp="1"/>
          </p:cNvSpPr>
          <p:nvPr>
            <p:ph type="sldNum" sz="quarter" idx="5"/>
          </p:nvPr>
        </p:nvSpPr>
        <p:spPr/>
        <p:txBody>
          <a:bodyPr/>
          <a:lstStyle/>
          <a:p>
            <a:fld id="{64611521-BDA8-430E-A8A0-7824B110DA0C}" type="slidenum">
              <a:rPr lang="en-US" smtClean="0"/>
              <a:t>23</a:t>
            </a:fld>
            <a:endParaRPr lang="en-US"/>
          </a:p>
        </p:txBody>
      </p:sp>
    </p:spTree>
    <p:extLst>
      <p:ext uri="{BB962C8B-B14F-4D97-AF65-F5344CB8AC3E}">
        <p14:creationId xmlns:p14="http://schemas.microsoft.com/office/powerpoint/2010/main" val="2192616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lives in Los Angeles, CA – Pacific Time Zone. He uses an iPhone-XS Max, and he doesn’t update the operating system immediately - he’s currently using iOS 12. He has a good network connection, but there’s a wrinkle – he’s using other apps that could compete for bandwidth and hardware resources.</a:t>
            </a:r>
          </a:p>
        </p:txBody>
      </p:sp>
      <p:sp>
        <p:nvSpPr>
          <p:cNvPr id="4" name="Slide Number Placeholder 3"/>
          <p:cNvSpPr>
            <a:spLocks noGrp="1"/>
          </p:cNvSpPr>
          <p:nvPr>
            <p:ph type="sldNum" sz="quarter" idx="5"/>
          </p:nvPr>
        </p:nvSpPr>
        <p:spPr/>
        <p:txBody>
          <a:bodyPr/>
          <a:lstStyle/>
          <a:p>
            <a:fld id="{64611521-BDA8-430E-A8A0-7824B110DA0C}" type="slidenum">
              <a:rPr lang="en-US" smtClean="0"/>
              <a:t>24</a:t>
            </a:fld>
            <a:endParaRPr lang="en-US"/>
          </a:p>
        </p:txBody>
      </p:sp>
    </p:spTree>
    <p:extLst>
      <p:ext uri="{BB962C8B-B14F-4D97-AF65-F5344CB8AC3E}">
        <p14:creationId xmlns:p14="http://schemas.microsoft.com/office/powerpoint/2010/main" val="2626619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 lives in Chicago, IL – Central Time Zone. She’s another Android user, this time a Samsung device, currently running Android 9. She has a good connection, but she’s using other apps which also use her GPS location.</a:t>
            </a:r>
          </a:p>
        </p:txBody>
      </p:sp>
      <p:sp>
        <p:nvSpPr>
          <p:cNvPr id="4" name="Slide Number Placeholder 3"/>
          <p:cNvSpPr>
            <a:spLocks noGrp="1"/>
          </p:cNvSpPr>
          <p:nvPr>
            <p:ph type="sldNum" sz="quarter" idx="5"/>
          </p:nvPr>
        </p:nvSpPr>
        <p:spPr/>
        <p:txBody>
          <a:bodyPr/>
          <a:lstStyle/>
          <a:p>
            <a:fld id="{64611521-BDA8-430E-A8A0-7824B110DA0C}" type="slidenum">
              <a:rPr lang="en-US" smtClean="0"/>
              <a:t>25</a:t>
            </a:fld>
            <a:endParaRPr lang="en-US"/>
          </a:p>
        </p:txBody>
      </p:sp>
    </p:spTree>
    <p:extLst>
      <p:ext uri="{BB962C8B-B14F-4D97-AF65-F5344CB8AC3E}">
        <p14:creationId xmlns:p14="http://schemas.microsoft.com/office/powerpoint/2010/main" val="2905313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11521-BDA8-430E-A8A0-7824B110DA0C}" type="slidenum">
              <a:rPr lang="en-US" smtClean="0"/>
              <a:t>26</a:t>
            </a:fld>
            <a:endParaRPr lang="en-US"/>
          </a:p>
        </p:txBody>
      </p:sp>
    </p:spTree>
    <p:extLst>
      <p:ext uri="{BB962C8B-B14F-4D97-AF65-F5344CB8AC3E}">
        <p14:creationId xmlns:p14="http://schemas.microsoft.com/office/powerpoint/2010/main" val="3019439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can I find a user who meets a specific condition?” There are plenty of valid solutions, like SharePoint, wikis, and network drives - but there are some solutions I advise against. We should avoid using the application database – in our test environments, it is not a library, but a landfill. There is too much to parse, too many duplicates, too much invalid data – we can only find helpful data if we are very good at finding it. People find data in the app database, not </a:t>
            </a:r>
            <a:r>
              <a:rPr lang="en-US" b="1" dirty="0"/>
              <a:t>test data</a:t>
            </a:r>
            <a:r>
              <a:rPr lang="en-US" b="0" dirty="0"/>
              <a:t>. Do not consider your app database to be a source of test data.</a:t>
            </a:r>
            <a:endParaRPr lang="en-US" dirty="0"/>
          </a:p>
        </p:txBody>
      </p:sp>
      <p:sp>
        <p:nvSpPr>
          <p:cNvPr id="4" name="Slide Number Placeholder 3"/>
          <p:cNvSpPr>
            <a:spLocks noGrp="1"/>
          </p:cNvSpPr>
          <p:nvPr>
            <p:ph type="sldNum" sz="quarter" idx="5"/>
          </p:nvPr>
        </p:nvSpPr>
        <p:spPr/>
        <p:txBody>
          <a:bodyPr/>
          <a:lstStyle/>
          <a:p>
            <a:fld id="{64611521-BDA8-430E-A8A0-7824B110DA0C}" type="slidenum">
              <a:rPr lang="en-US" smtClean="0"/>
              <a:t>27</a:t>
            </a:fld>
            <a:endParaRPr lang="en-US"/>
          </a:p>
        </p:txBody>
      </p:sp>
    </p:spTree>
    <p:extLst>
      <p:ext uri="{BB962C8B-B14F-4D97-AF65-F5344CB8AC3E}">
        <p14:creationId xmlns:p14="http://schemas.microsoft.com/office/powerpoint/2010/main" val="2483762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duplicate stories. This is not a public library, but a curated, personal library, where every story is here for a reason, and therefore necessarily unique.</a:t>
            </a:r>
          </a:p>
        </p:txBody>
      </p:sp>
      <p:sp>
        <p:nvSpPr>
          <p:cNvPr id="4" name="Slide Number Placeholder 3"/>
          <p:cNvSpPr>
            <a:spLocks noGrp="1"/>
          </p:cNvSpPr>
          <p:nvPr>
            <p:ph type="sldNum" sz="quarter" idx="5"/>
          </p:nvPr>
        </p:nvSpPr>
        <p:spPr/>
        <p:txBody>
          <a:bodyPr/>
          <a:lstStyle/>
          <a:p>
            <a:fld id="{64611521-BDA8-430E-A8A0-7824B110DA0C}" type="slidenum">
              <a:rPr lang="en-US" smtClean="0"/>
              <a:t>28</a:t>
            </a:fld>
            <a:endParaRPr lang="en-US"/>
          </a:p>
        </p:txBody>
      </p:sp>
    </p:spTree>
    <p:extLst>
      <p:ext uri="{BB962C8B-B14F-4D97-AF65-F5344CB8AC3E}">
        <p14:creationId xmlns:p14="http://schemas.microsoft.com/office/powerpoint/2010/main" val="676145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Always associate a name with your test data. When we reference test data in our test automation, it helps to have a descriptive reference. The same kind of description should be added to test data stored in spreadsheets or other forms of documentation. This allows us to replace users without changing the way that they are represented in our tests.</a:t>
            </a:r>
          </a:p>
        </p:txBody>
      </p:sp>
      <p:sp>
        <p:nvSpPr>
          <p:cNvPr id="4" name="Slide Number Placeholder 3"/>
          <p:cNvSpPr>
            <a:spLocks noGrp="1"/>
          </p:cNvSpPr>
          <p:nvPr>
            <p:ph type="sldNum" sz="quarter" idx="5"/>
          </p:nvPr>
        </p:nvSpPr>
        <p:spPr/>
        <p:txBody>
          <a:bodyPr/>
          <a:lstStyle/>
          <a:p>
            <a:fld id="{64611521-BDA8-430E-A8A0-7824B110DA0C}" type="slidenum">
              <a:rPr lang="en-US" smtClean="0"/>
              <a:t>29</a:t>
            </a:fld>
            <a:endParaRPr lang="en-US"/>
          </a:p>
        </p:txBody>
      </p:sp>
    </p:spTree>
    <p:extLst>
      <p:ext uri="{BB962C8B-B14F-4D97-AF65-F5344CB8AC3E}">
        <p14:creationId xmlns:p14="http://schemas.microsoft.com/office/powerpoint/2010/main" val="3847107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 conventions any visible and non-critical information included in your data set and imbue your data with meaning. </a:t>
            </a:r>
          </a:p>
        </p:txBody>
      </p:sp>
      <p:sp>
        <p:nvSpPr>
          <p:cNvPr id="4" name="Slide Number Placeholder 3"/>
          <p:cNvSpPr>
            <a:spLocks noGrp="1"/>
          </p:cNvSpPr>
          <p:nvPr>
            <p:ph type="sldNum" sz="quarter" idx="5"/>
          </p:nvPr>
        </p:nvSpPr>
        <p:spPr/>
        <p:txBody>
          <a:bodyPr/>
          <a:lstStyle/>
          <a:p>
            <a:fld id="{64611521-BDA8-430E-A8A0-7824B110DA0C}" type="slidenum">
              <a:rPr lang="en-US" smtClean="0"/>
              <a:t>30</a:t>
            </a:fld>
            <a:endParaRPr lang="en-US"/>
          </a:p>
        </p:txBody>
      </p:sp>
    </p:spTree>
    <p:extLst>
      <p:ext uri="{BB962C8B-B14F-4D97-AF65-F5344CB8AC3E}">
        <p14:creationId xmlns:p14="http://schemas.microsoft.com/office/powerpoint/2010/main" val="2429226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Contrary to the theme of this presentation, I’m not much of a reader. Still, I sensed some parallel between my experience as a reader and my experience in quality assurance. A person can be sensitive to the difference between an easy, accessible writing style, and writing that is denser and more challenging. This is something we should consider in the office.</a:t>
            </a:r>
          </a:p>
        </p:txBody>
      </p:sp>
      <p:sp>
        <p:nvSpPr>
          <p:cNvPr id="4" name="Slide Number Placeholder 3"/>
          <p:cNvSpPr>
            <a:spLocks noGrp="1"/>
          </p:cNvSpPr>
          <p:nvPr>
            <p:ph type="sldNum" sz="quarter" idx="5"/>
          </p:nvPr>
        </p:nvSpPr>
        <p:spPr/>
        <p:txBody>
          <a:bodyPr/>
          <a:lstStyle/>
          <a:p>
            <a:fld id="{64611521-BDA8-430E-A8A0-7824B110DA0C}" type="slidenum">
              <a:rPr lang="en-US" smtClean="0"/>
              <a:t>3</a:t>
            </a:fld>
            <a:endParaRPr lang="en-US"/>
          </a:p>
        </p:txBody>
      </p:sp>
    </p:spTree>
    <p:extLst>
      <p:ext uri="{BB962C8B-B14F-4D97-AF65-F5344CB8AC3E}">
        <p14:creationId xmlns:p14="http://schemas.microsoft.com/office/powerpoint/2010/main" val="2050417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infrastructure follows a principle that I believe applies to test data design - pets vs. cattle. Are we investing too much effort maintaining our data? In my experience – absolutely. Test data should be fungible. However, we can separate the implementation from the design – replace the user but preserve the archetype.</a:t>
            </a:r>
          </a:p>
        </p:txBody>
      </p:sp>
      <p:sp>
        <p:nvSpPr>
          <p:cNvPr id="4" name="Slide Number Placeholder 3"/>
          <p:cNvSpPr>
            <a:spLocks noGrp="1"/>
          </p:cNvSpPr>
          <p:nvPr>
            <p:ph type="sldNum" sz="quarter" idx="5"/>
          </p:nvPr>
        </p:nvSpPr>
        <p:spPr/>
        <p:txBody>
          <a:bodyPr/>
          <a:lstStyle/>
          <a:p>
            <a:fld id="{64611521-BDA8-430E-A8A0-7824B110DA0C}" type="slidenum">
              <a:rPr lang="en-US" smtClean="0"/>
              <a:t>31</a:t>
            </a:fld>
            <a:endParaRPr lang="en-US"/>
          </a:p>
        </p:txBody>
      </p:sp>
    </p:spTree>
    <p:extLst>
      <p:ext uri="{BB962C8B-B14F-4D97-AF65-F5344CB8AC3E}">
        <p14:creationId xmlns:p14="http://schemas.microsoft.com/office/powerpoint/2010/main" val="3767740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three points: tell a story, tell a good story, curate your test data library.</a:t>
            </a:r>
          </a:p>
        </p:txBody>
      </p:sp>
      <p:sp>
        <p:nvSpPr>
          <p:cNvPr id="4" name="Slide Number Placeholder 3"/>
          <p:cNvSpPr>
            <a:spLocks noGrp="1"/>
          </p:cNvSpPr>
          <p:nvPr>
            <p:ph type="sldNum" sz="quarter" idx="5"/>
          </p:nvPr>
        </p:nvSpPr>
        <p:spPr/>
        <p:txBody>
          <a:bodyPr/>
          <a:lstStyle/>
          <a:p>
            <a:fld id="{64611521-BDA8-430E-A8A0-7824B110DA0C}" type="slidenum">
              <a:rPr lang="en-US" smtClean="0"/>
              <a:t>32</a:t>
            </a:fld>
            <a:endParaRPr lang="en-US"/>
          </a:p>
        </p:txBody>
      </p:sp>
    </p:spTree>
    <p:extLst>
      <p:ext uri="{BB962C8B-B14F-4D97-AF65-F5344CB8AC3E}">
        <p14:creationId xmlns:p14="http://schemas.microsoft.com/office/powerpoint/2010/main" val="4256632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fun test data puns to break up the monotony and serve as examples?</a:t>
            </a:r>
          </a:p>
        </p:txBody>
      </p:sp>
      <p:sp>
        <p:nvSpPr>
          <p:cNvPr id="4" name="Slide Number Placeholder 3"/>
          <p:cNvSpPr>
            <a:spLocks noGrp="1"/>
          </p:cNvSpPr>
          <p:nvPr>
            <p:ph type="sldNum" sz="quarter" idx="5"/>
          </p:nvPr>
        </p:nvSpPr>
        <p:spPr/>
        <p:txBody>
          <a:bodyPr/>
          <a:lstStyle/>
          <a:p>
            <a:fld id="{64611521-BDA8-430E-A8A0-7824B110DA0C}" type="slidenum">
              <a:rPr lang="en-US" smtClean="0"/>
              <a:t>37</a:t>
            </a:fld>
            <a:endParaRPr lang="en-US"/>
          </a:p>
        </p:txBody>
      </p:sp>
    </p:spTree>
    <p:extLst>
      <p:ext uri="{BB962C8B-B14F-4D97-AF65-F5344CB8AC3E}">
        <p14:creationId xmlns:p14="http://schemas.microsoft.com/office/powerpoint/2010/main" val="193372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King, and authors like him, are criticized for being too prolific, too popular, and too easy to read. There is a cynical attitude that the style of writing that makes some authors popular is lazy and greedy, but I think there is a great value in accessibility – These authors reach a wide audience, and that is good for the business model. In our work, this means wider value delivery and </a:t>
            </a:r>
            <a:r>
              <a:rPr lang="en-US"/>
              <a:t>more collaborators.</a:t>
            </a:r>
            <a:endParaRPr lang="en-US" dirty="0"/>
          </a:p>
        </p:txBody>
      </p:sp>
      <p:sp>
        <p:nvSpPr>
          <p:cNvPr id="4" name="Slide Number Placeholder 3"/>
          <p:cNvSpPr>
            <a:spLocks noGrp="1"/>
          </p:cNvSpPr>
          <p:nvPr>
            <p:ph type="sldNum" sz="quarter" idx="5"/>
          </p:nvPr>
        </p:nvSpPr>
        <p:spPr/>
        <p:txBody>
          <a:bodyPr/>
          <a:lstStyle/>
          <a:p>
            <a:fld id="{64611521-BDA8-430E-A8A0-7824B110DA0C}" type="slidenum">
              <a:rPr lang="en-US" smtClean="0"/>
              <a:t>4</a:t>
            </a:fld>
            <a:endParaRPr lang="en-US"/>
          </a:p>
        </p:txBody>
      </p:sp>
    </p:spTree>
    <p:extLst>
      <p:ext uri="{BB962C8B-B14F-4D97-AF65-F5344CB8AC3E}">
        <p14:creationId xmlns:p14="http://schemas.microsoft.com/office/powerpoint/2010/main" val="183956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propose that a guiding principle is underlying all of what we do as software developers, whatever it is that you do specifically: everyone should understand your work.</a:t>
            </a:r>
          </a:p>
        </p:txBody>
      </p:sp>
      <p:sp>
        <p:nvSpPr>
          <p:cNvPr id="4" name="Slide Number Placeholder 3"/>
          <p:cNvSpPr>
            <a:spLocks noGrp="1"/>
          </p:cNvSpPr>
          <p:nvPr>
            <p:ph type="sldNum" sz="quarter" idx="5"/>
          </p:nvPr>
        </p:nvSpPr>
        <p:spPr/>
        <p:txBody>
          <a:bodyPr/>
          <a:lstStyle/>
          <a:p>
            <a:fld id="{64611521-BDA8-430E-A8A0-7824B110DA0C}" type="slidenum">
              <a:rPr lang="en-US" smtClean="0"/>
              <a:t>5</a:t>
            </a:fld>
            <a:endParaRPr lang="en-US"/>
          </a:p>
        </p:txBody>
      </p:sp>
    </p:spTree>
    <p:extLst>
      <p:ext uri="{BB962C8B-B14F-4D97-AF65-F5344CB8AC3E}">
        <p14:creationId xmlns:p14="http://schemas.microsoft.com/office/powerpoint/2010/main" val="80624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developers strive to produce sensible models for other humans. Requirements designed for clarity, hammered out until they make sense. Code that is self-documenting, employs conventions, and uses design patterns so that others can comprehend. Tests tell detailed stories about software behavior - not only truthful, but easily understood. Cucumber and Gherkin are collaboration tools, and we use them because we value communication.</a:t>
            </a:r>
          </a:p>
        </p:txBody>
      </p:sp>
      <p:sp>
        <p:nvSpPr>
          <p:cNvPr id="4" name="Slide Number Placeholder 3"/>
          <p:cNvSpPr>
            <a:spLocks noGrp="1"/>
          </p:cNvSpPr>
          <p:nvPr>
            <p:ph type="sldNum" sz="quarter" idx="5"/>
          </p:nvPr>
        </p:nvSpPr>
        <p:spPr/>
        <p:txBody>
          <a:bodyPr/>
          <a:lstStyle/>
          <a:p>
            <a:fld id="{64611521-BDA8-430E-A8A0-7824B110DA0C}" type="slidenum">
              <a:rPr lang="en-US" smtClean="0"/>
              <a:t>6</a:t>
            </a:fld>
            <a:endParaRPr lang="en-US"/>
          </a:p>
        </p:txBody>
      </p:sp>
    </p:spTree>
    <p:extLst>
      <p:ext uri="{BB962C8B-B14F-4D97-AF65-F5344CB8AC3E}">
        <p14:creationId xmlns:p14="http://schemas.microsoft.com/office/powerpoint/2010/main" val="878466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let’s be storytellers! I want to talk about how we express details in our stories – not the step-by-step descriptions of actions that express the logic of an application, but the context for that logic. Story incomplete without details that establish what a character can do, or why they do it.</a:t>
            </a:r>
          </a:p>
        </p:txBody>
      </p:sp>
      <p:sp>
        <p:nvSpPr>
          <p:cNvPr id="4" name="Slide Number Placeholder 3"/>
          <p:cNvSpPr>
            <a:spLocks noGrp="1"/>
          </p:cNvSpPr>
          <p:nvPr>
            <p:ph type="sldNum" sz="quarter" idx="5"/>
          </p:nvPr>
        </p:nvSpPr>
        <p:spPr/>
        <p:txBody>
          <a:bodyPr/>
          <a:lstStyle/>
          <a:p>
            <a:fld id="{64611521-BDA8-430E-A8A0-7824B110DA0C}" type="slidenum">
              <a:rPr lang="en-US" smtClean="0"/>
              <a:t>7</a:t>
            </a:fld>
            <a:endParaRPr lang="en-US"/>
          </a:p>
        </p:txBody>
      </p:sp>
    </p:spTree>
    <p:extLst>
      <p:ext uri="{BB962C8B-B14F-4D97-AF65-F5344CB8AC3E}">
        <p14:creationId xmlns:p14="http://schemas.microsoft.com/office/powerpoint/2010/main" val="176660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counter my point to say “test data” without explaining what I mean by that. I’m speaking broadly about information in our systems as it is employed by our tests. A helpful model categorizes the information in our systems with three categories: Master, transactional, and analytical data.</a:t>
            </a:r>
          </a:p>
        </p:txBody>
      </p:sp>
      <p:sp>
        <p:nvSpPr>
          <p:cNvPr id="4" name="Slide Number Placeholder 3"/>
          <p:cNvSpPr>
            <a:spLocks noGrp="1"/>
          </p:cNvSpPr>
          <p:nvPr>
            <p:ph type="sldNum" sz="quarter" idx="5"/>
          </p:nvPr>
        </p:nvSpPr>
        <p:spPr/>
        <p:txBody>
          <a:bodyPr/>
          <a:lstStyle/>
          <a:p>
            <a:fld id="{64611521-BDA8-430E-A8A0-7824B110DA0C}" type="slidenum">
              <a:rPr lang="en-US" smtClean="0"/>
              <a:t>8</a:t>
            </a:fld>
            <a:endParaRPr lang="en-US"/>
          </a:p>
        </p:txBody>
      </p:sp>
    </p:spTree>
    <p:extLst>
      <p:ext uri="{BB962C8B-B14F-4D97-AF65-F5344CB8AC3E}">
        <p14:creationId xmlns:p14="http://schemas.microsoft.com/office/powerpoint/2010/main" val="4129085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test data that we directly reference in our tests falls into the category of Master Data. Master Data includes business entities like users, products, accounts, and relationships. </a:t>
            </a:r>
          </a:p>
        </p:txBody>
      </p:sp>
      <p:sp>
        <p:nvSpPr>
          <p:cNvPr id="4" name="Slide Number Placeholder 3"/>
          <p:cNvSpPr>
            <a:spLocks noGrp="1"/>
          </p:cNvSpPr>
          <p:nvPr>
            <p:ph type="sldNum" sz="quarter" idx="5"/>
          </p:nvPr>
        </p:nvSpPr>
        <p:spPr/>
        <p:txBody>
          <a:bodyPr/>
          <a:lstStyle/>
          <a:p>
            <a:fld id="{64611521-BDA8-430E-A8A0-7824B110DA0C}" type="slidenum">
              <a:rPr lang="en-US" smtClean="0"/>
              <a:t>9</a:t>
            </a:fld>
            <a:endParaRPr lang="en-US"/>
          </a:p>
        </p:txBody>
      </p:sp>
    </p:spTree>
    <p:extLst>
      <p:ext uri="{BB962C8B-B14F-4D97-AF65-F5344CB8AC3E}">
        <p14:creationId xmlns:p14="http://schemas.microsoft.com/office/powerpoint/2010/main" val="2897594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reativ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1ECF7-7FD5-4C3D-A0B3-E6FEFA3B4B7E}"/>
              </a:ext>
            </a:extLst>
          </p:cNvPr>
          <p:cNvSpPr>
            <a:spLocks noGrp="1"/>
          </p:cNvSpPr>
          <p:nvPr>
            <p:ph type="ctrTitle"/>
          </p:nvPr>
        </p:nvSpPr>
        <p:spPr>
          <a:xfrm>
            <a:off x="1524000" y="1124712"/>
            <a:ext cx="9144000" cy="1755648"/>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9174A89-9FDD-438D-B061-4073C88F5251}"/>
              </a:ext>
            </a:extLst>
          </p:cNvPr>
          <p:cNvSpPr>
            <a:spLocks noGrp="1"/>
          </p:cNvSpPr>
          <p:nvPr>
            <p:ph type="subTitle" idx="1"/>
          </p:nvPr>
        </p:nvSpPr>
        <p:spPr>
          <a:xfrm>
            <a:off x="1524000" y="2889504"/>
            <a:ext cx="9144000" cy="51206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1" name="Group 10">
            <a:extLst>
              <a:ext uri="{FF2B5EF4-FFF2-40B4-BE49-F238E27FC236}">
                <a16:creationId xmlns:a16="http://schemas.microsoft.com/office/drawing/2014/main" id="{A0ECC091-32D7-4433-887D-DBD05F3A083D}"/>
              </a:ext>
            </a:extLst>
          </p:cNvPr>
          <p:cNvGrpSpPr>
            <a:grpSpLocks noChangeAspect="1"/>
          </p:cNvGrpSpPr>
          <p:nvPr userDrawn="1"/>
        </p:nvGrpSpPr>
        <p:grpSpPr>
          <a:xfrm>
            <a:off x="3606362" y="3930869"/>
            <a:ext cx="4979276" cy="2286000"/>
            <a:chOff x="3352800" y="2669627"/>
            <a:chExt cx="5975131" cy="2743200"/>
          </a:xfrm>
          <a:effectLst>
            <a:outerShdw blurRad="50800" dist="38100" dir="2700000" algn="tl" rotWithShape="0">
              <a:prstClr val="black">
                <a:alpha val="40000"/>
              </a:prstClr>
            </a:outerShdw>
          </a:effectLst>
        </p:grpSpPr>
        <p:sp>
          <p:nvSpPr>
            <p:cNvPr id="12" name="Freeform: Shape 11">
              <a:extLst>
                <a:ext uri="{FF2B5EF4-FFF2-40B4-BE49-F238E27FC236}">
                  <a16:creationId xmlns:a16="http://schemas.microsoft.com/office/drawing/2014/main" id="{04BDC97C-7024-40E3-9148-6FC8C10F2842}"/>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8A6C924-0686-4270-BA83-06F1B42AAC28}"/>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46A2F84B-B72C-470E-92C9-D8BF33CC6817}"/>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Image result for grey gear">
              <a:extLst>
                <a:ext uri="{FF2B5EF4-FFF2-40B4-BE49-F238E27FC236}">
                  <a16:creationId xmlns:a16="http://schemas.microsoft.com/office/drawing/2014/main" id="{ECE5357A-9B53-4CAF-8B72-0647D9DD1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388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298F-BE84-42FF-A030-CFB60D2F7EF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5562737A-30C3-42E4-83E7-E552DFC620AD}"/>
              </a:ext>
            </a:extLst>
          </p:cNvPr>
          <p:cNvGrpSpPr>
            <a:grpSpLocks noChangeAspect="1"/>
          </p:cNvGrpSpPr>
          <p:nvPr userDrawn="1"/>
        </p:nvGrpSpPr>
        <p:grpSpPr>
          <a:xfrm>
            <a:off x="310199" y="5729860"/>
            <a:ext cx="1991711" cy="914400"/>
            <a:chOff x="3352800" y="2669627"/>
            <a:chExt cx="5975131" cy="2743200"/>
          </a:xfrm>
        </p:grpSpPr>
        <p:sp>
          <p:nvSpPr>
            <p:cNvPr id="4" name="Freeform: Shape 3">
              <a:extLst>
                <a:ext uri="{FF2B5EF4-FFF2-40B4-BE49-F238E27FC236}">
                  <a16:creationId xmlns:a16="http://schemas.microsoft.com/office/drawing/2014/main" id="{DF1EE311-C6AA-4793-9BFC-42F61CD3EB36}"/>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8A2FACE6-5381-4187-8EBF-37D42AF122F5}"/>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BADF02E3-6D63-4847-8435-C80F2C990349}"/>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Image result for grey gear">
              <a:extLst>
                <a:ext uri="{FF2B5EF4-FFF2-40B4-BE49-F238E27FC236}">
                  <a16:creationId xmlns:a16="http://schemas.microsoft.com/office/drawing/2014/main" id="{83A8085D-F4EE-4381-9AA4-E1D4C4AAF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314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C98493-78A2-4543-A647-899AC80307F9}"/>
              </a:ext>
            </a:extLst>
          </p:cNvPr>
          <p:cNvGrpSpPr>
            <a:grpSpLocks noChangeAspect="1"/>
          </p:cNvGrpSpPr>
          <p:nvPr userDrawn="1"/>
        </p:nvGrpSpPr>
        <p:grpSpPr>
          <a:xfrm>
            <a:off x="310199" y="5729860"/>
            <a:ext cx="1991711" cy="914400"/>
            <a:chOff x="3352800" y="2669627"/>
            <a:chExt cx="5975131" cy="2743200"/>
          </a:xfrm>
        </p:grpSpPr>
        <p:sp>
          <p:nvSpPr>
            <p:cNvPr id="3" name="Freeform: Shape 2">
              <a:extLst>
                <a:ext uri="{FF2B5EF4-FFF2-40B4-BE49-F238E27FC236}">
                  <a16:creationId xmlns:a16="http://schemas.microsoft.com/office/drawing/2014/main" id="{732DE232-1052-4A9B-9A5D-0F549B644D18}"/>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25EA06A9-ABB2-4D45-BF53-0A8575DD846D}"/>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034A302-4E4E-407F-8FC6-30376ACF2235}"/>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Image result for grey gear">
              <a:extLst>
                <a:ext uri="{FF2B5EF4-FFF2-40B4-BE49-F238E27FC236}">
                  <a16:creationId xmlns:a16="http://schemas.microsoft.com/office/drawing/2014/main" id="{90B0314A-83AF-4C2E-A92A-11FC75FF2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1986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Op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892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AF0D-DD0A-4785-884D-B80D8034F5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21CBDD-6E69-4D70-A500-77CBCC5A0C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FAC0-73B9-4890-9F21-B24B58A2A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5" name="Group 4">
            <a:extLst>
              <a:ext uri="{FF2B5EF4-FFF2-40B4-BE49-F238E27FC236}">
                <a16:creationId xmlns:a16="http://schemas.microsoft.com/office/drawing/2014/main" id="{08F3F003-256E-493A-BFA8-A934F32E8E0C}"/>
              </a:ext>
            </a:extLst>
          </p:cNvPr>
          <p:cNvGrpSpPr>
            <a:grpSpLocks noChangeAspect="1"/>
          </p:cNvGrpSpPr>
          <p:nvPr userDrawn="1"/>
        </p:nvGrpSpPr>
        <p:grpSpPr>
          <a:xfrm>
            <a:off x="310199" y="5729860"/>
            <a:ext cx="1991711" cy="914400"/>
            <a:chOff x="3352800" y="2669627"/>
            <a:chExt cx="5975131" cy="2743200"/>
          </a:xfrm>
        </p:grpSpPr>
        <p:sp>
          <p:nvSpPr>
            <p:cNvPr id="6" name="Freeform: Shape 5">
              <a:extLst>
                <a:ext uri="{FF2B5EF4-FFF2-40B4-BE49-F238E27FC236}">
                  <a16:creationId xmlns:a16="http://schemas.microsoft.com/office/drawing/2014/main" id="{EA360659-155D-449C-B212-22092E8DB459}"/>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D45F368B-3CD5-4763-8301-D2363DAB2C62}"/>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6A8D91CD-E313-438D-999A-1908C86ECEE7}"/>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Image result for grey gear">
              <a:extLst>
                <a:ext uri="{FF2B5EF4-FFF2-40B4-BE49-F238E27FC236}">
                  <a16:creationId xmlns:a16="http://schemas.microsoft.com/office/drawing/2014/main" id="{A05E6F37-B604-4DFA-9607-850ABBA88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9383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5CFFB-DEB8-49E4-ACF5-8D2EA97C1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CFB98B-DE47-48D2-B531-19C1EF4D02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776C5B-910A-4F4C-8C06-D8C9216BE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5" name="Group 4">
            <a:extLst>
              <a:ext uri="{FF2B5EF4-FFF2-40B4-BE49-F238E27FC236}">
                <a16:creationId xmlns:a16="http://schemas.microsoft.com/office/drawing/2014/main" id="{677C358C-0880-4AAB-8E29-12C03C7789F3}"/>
              </a:ext>
            </a:extLst>
          </p:cNvPr>
          <p:cNvGrpSpPr>
            <a:grpSpLocks noChangeAspect="1"/>
          </p:cNvGrpSpPr>
          <p:nvPr userDrawn="1"/>
        </p:nvGrpSpPr>
        <p:grpSpPr>
          <a:xfrm>
            <a:off x="310199" y="5729860"/>
            <a:ext cx="1991711" cy="914400"/>
            <a:chOff x="3352800" y="2669627"/>
            <a:chExt cx="5975131" cy="2743200"/>
          </a:xfrm>
        </p:grpSpPr>
        <p:sp>
          <p:nvSpPr>
            <p:cNvPr id="6" name="Freeform: Shape 5">
              <a:extLst>
                <a:ext uri="{FF2B5EF4-FFF2-40B4-BE49-F238E27FC236}">
                  <a16:creationId xmlns:a16="http://schemas.microsoft.com/office/drawing/2014/main" id="{C83FF201-322E-4CDE-BFAB-2C05CDF31B24}"/>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FD8C4982-E0C3-4BB5-9D1C-978C59208D99}"/>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F33B3201-3357-494A-B804-049FE9A81A40}"/>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Image result for grey gear">
              <a:extLst>
                <a:ext uri="{FF2B5EF4-FFF2-40B4-BE49-F238E27FC236}">
                  <a16:creationId xmlns:a16="http://schemas.microsoft.com/office/drawing/2014/main" id="{8467E5D4-75D6-4299-8650-83CB46D59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839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0968-483D-4189-910D-4C77466AD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956D4-D0A7-4D32-A9A7-96DCB4D2BFA7}"/>
              </a:ext>
            </a:extLst>
          </p:cNvPr>
          <p:cNvSpPr>
            <a:spLocks noGrp="1"/>
          </p:cNvSpPr>
          <p:nvPr>
            <p:ph idx="1"/>
          </p:nvPr>
        </p:nvSpPr>
        <p:spPr>
          <a:xfrm>
            <a:off x="4206240" y="1825625"/>
            <a:ext cx="6400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9">
            <a:extLst>
              <a:ext uri="{FF2B5EF4-FFF2-40B4-BE49-F238E27FC236}">
                <a16:creationId xmlns:a16="http://schemas.microsoft.com/office/drawing/2014/main" id="{EF423675-3A3F-4AFE-8556-68BF44BF8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7721" y="4446718"/>
            <a:ext cx="1701821" cy="111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A7C5CC89-07D7-4ED4-AF24-68B7F59A1DF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30144" y="2864130"/>
            <a:ext cx="1919398" cy="184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E790089A-5C4B-4C3A-B02A-C95CBCC694E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12492" y="5339487"/>
            <a:ext cx="1870459" cy="129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221429CF-7D4A-4018-A76A-3C5F21B65919}"/>
              </a:ext>
            </a:extLst>
          </p:cNvPr>
          <p:cNvGrpSpPr>
            <a:grpSpLocks noChangeAspect="1"/>
          </p:cNvGrpSpPr>
          <p:nvPr userDrawn="1"/>
        </p:nvGrpSpPr>
        <p:grpSpPr>
          <a:xfrm>
            <a:off x="310199" y="5729860"/>
            <a:ext cx="1991711" cy="914400"/>
            <a:chOff x="3352800" y="2669627"/>
            <a:chExt cx="5975131" cy="2743200"/>
          </a:xfrm>
        </p:grpSpPr>
        <p:sp>
          <p:nvSpPr>
            <p:cNvPr id="13" name="Freeform: Shape 12">
              <a:extLst>
                <a:ext uri="{FF2B5EF4-FFF2-40B4-BE49-F238E27FC236}">
                  <a16:creationId xmlns:a16="http://schemas.microsoft.com/office/drawing/2014/main" id="{581084D5-199A-4B3E-93B4-041A64ADCAC0}"/>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E0689E0-DD14-449E-BED5-6278B65E02C1}"/>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0B1853D-53A8-43E3-B9EA-CE9D34AF7E9E}"/>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descr="Image result for grey gear">
              <a:extLst>
                <a:ext uri="{FF2B5EF4-FFF2-40B4-BE49-F238E27FC236}">
                  <a16:creationId xmlns:a16="http://schemas.microsoft.com/office/drawing/2014/main" id="{7E35E8AD-83FD-434D-88B8-D29B0A71E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Picture Placeholder 4">
            <a:extLst>
              <a:ext uri="{FF2B5EF4-FFF2-40B4-BE49-F238E27FC236}">
                <a16:creationId xmlns:a16="http://schemas.microsoft.com/office/drawing/2014/main" id="{F556F5B2-BC6C-40FA-B05F-7501230992DE}"/>
              </a:ext>
            </a:extLst>
          </p:cNvPr>
          <p:cNvSpPr>
            <a:spLocks noGrp="1"/>
          </p:cNvSpPr>
          <p:nvPr>
            <p:ph type="pic" sz="quarter" idx="10"/>
          </p:nvPr>
        </p:nvSpPr>
        <p:spPr>
          <a:xfrm>
            <a:off x="548640" y="2006600"/>
            <a:ext cx="3557016" cy="3557016"/>
          </a:xfrm>
        </p:spPr>
        <p:txBody>
          <a:bodyPr/>
          <a:lstStyle/>
          <a:p>
            <a:endParaRPr lang="en-US"/>
          </a:p>
        </p:txBody>
      </p:sp>
    </p:spTree>
    <p:extLst>
      <p:ext uri="{BB962C8B-B14F-4D97-AF65-F5344CB8AC3E}">
        <p14:creationId xmlns:p14="http://schemas.microsoft.com/office/powerpoint/2010/main" val="126685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0968-483D-4189-910D-4C77466AD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956D4-D0A7-4D32-A9A7-96DCB4D2BFA7}"/>
              </a:ext>
            </a:extLst>
          </p:cNvPr>
          <p:cNvSpPr>
            <a:spLocks noGrp="1"/>
          </p:cNvSpPr>
          <p:nvPr>
            <p:ph idx="1"/>
          </p:nvPr>
        </p:nvSpPr>
        <p:spPr>
          <a:xfrm>
            <a:off x="548640" y="1825625"/>
            <a:ext cx="6400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221429CF-7D4A-4018-A76A-3C5F21B65919}"/>
              </a:ext>
            </a:extLst>
          </p:cNvPr>
          <p:cNvGrpSpPr>
            <a:grpSpLocks noChangeAspect="1"/>
          </p:cNvGrpSpPr>
          <p:nvPr userDrawn="1"/>
        </p:nvGrpSpPr>
        <p:grpSpPr>
          <a:xfrm>
            <a:off x="310199" y="5729860"/>
            <a:ext cx="1991711" cy="914400"/>
            <a:chOff x="3352800" y="2669627"/>
            <a:chExt cx="5975131" cy="2743200"/>
          </a:xfrm>
        </p:grpSpPr>
        <p:sp>
          <p:nvSpPr>
            <p:cNvPr id="13" name="Freeform: Shape 12">
              <a:extLst>
                <a:ext uri="{FF2B5EF4-FFF2-40B4-BE49-F238E27FC236}">
                  <a16:creationId xmlns:a16="http://schemas.microsoft.com/office/drawing/2014/main" id="{581084D5-199A-4B3E-93B4-041A64ADCAC0}"/>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E0689E0-DD14-449E-BED5-6278B65E02C1}"/>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0B1853D-53A8-43E3-B9EA-CE9D34AF7E9E}"/>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descr="Image result for grey gear">
              <a:extLst>
                <a:ext uri="{FF2B5EF4-FFF2-40B4-BE49-F238E27FC236}">
                  <a16:creationId xmlns:a16="http://schemas.microsoft.com/office/drawing/2014/main" id="{7E35E8AD-83FD-434D-88B8-D29B0A71E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Picture Placeholder 4">
            <a:extLst>
              <a:ext uri="{FF2B5EF4-FFF2-40B4-BE49-F238E27FC236}">
                <a16:creationId xmlns:a16="http://schemas.microsoft.com/office/drawing/2014/main" id="{F556F5B2-BC6C-40FA-B05F-7501230992DE}"/>
              </a:ext>
            </a:extLst>
          </p:cNvPr>
          <p:cNvSpPr>
            <a:spLocks noGrp="1"/>
          </p:cNvSpPr>
          <p:nvPr>
            <p:ph type="pic" sz="quarter" idx="10"/>
          </p:nvPr>
        </p:nvSpPr>
        <p:spPr>
          <a:xfrm>
            <a:off x="7315200" y="2006600"/>
            <a:ext cx="3557016" cy="3557016"/>
          </a:xfrm>
        </p:spPr>
        <p:txBody>
          <a:bodyPr/>
          <a:lstStyle/>
          <a:p>
            <a:endParaRPr lang="en-US"/>
          </a:p>
        </p:txBody>
      </p:sp>
    </p:spTree>
    <p:extLst>
      <p:ext uri="{BB962C8B-B14F-4D97-AF65-F5344CB8AC3E}">
        <p14:creationId xmlns:p14="http://schemas.microsoft.com/office/powerpoint/2010/main" val="257376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0968-483D-4189-910D-4C77466AD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956D4-D0A7-4D32-A9A7-96DCB4D2BFA7}"/>
              </a:ext>
            </a:extLst>
          </p:cNvPr>
          <p:cNvSpPr>
            <a:spLocks noGrp="1"/>
          </p:cNvSpPr>
          <p:nvPr>
            <p:ph idx="1"/>
          </p:nvPr>
        </p:nvSpPr>
        <p:spPr>
          <a:xfrm>
            <a:off x="1536700" y="1825625"/>
            <a:ext cx="91059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8">
            <a:extLst>
              <a:ext uri="{FF2B5EF4-FFF2-40B4-BE49-F238E27FC236}">
                <a16:creationId xmlns:a16="http://schemas.microsoft.com/office/drawing/2014/main" id="{DF02CC68-6161-40AD-8AAF-A6FA1F4ECE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508" y="2980902"/>
            <a:ext cx="1716881" cy="112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EF423675-3A3F-4AFE-8556-68BF44BF80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78404" y="4624454"/>
            <a:ext cx="1701821" cy="111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A7C5CC89-07D7-4ED4-AF24-68B7F59A1D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10775" y="3102541"/>
            <a:ext cx="1919398" cy="184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50D5781D-9A4C-4793-A852-08FBFCF8466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260" y="4086871"/>
            <a:ext cx="2087562" cy="200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E790089A-5C4B-4C3A-B02A-C95CBCC694E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453910" y="5477814"/>
            <a:ext cx="1870459" cy="129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221429CF-7D4A-4018-A76A-3C5F21B65919}"/>
              </a:ext>
            </a:extLst>
          </p:cNvPr>
          <p:cNvGrpSpPr>
            <a:grpSpLocks noChangeAspect="1"/>
          </p:cNvGrpSpPr>
          <p:nvPr userDrawn="1"/>
        </p:nvGrpSpPr>
        <p:grpSpPr>
          <a:xfrm>
            <a:off x="310199" y="5729860"/>
            <a:ext cx="1991711" cy="914400"/>
            <a:chOff x="3352800" y="2669627"/>
            <a:chExt cx="5975131" cy="2743200"/>
          </a:xfrm>
        </p:grpSpPr>
        <p:sp>
          <p:nvSpPr>
            <p:cNvPr id="13" name="Freeform: Shape 12">
              <a:extLst>
                <a:ext uri="{FF2B5EF4-FFF2-40B4-BE49-F238E27FC236}">
                  <a16:creationId xmlns:a16="http://schemas.microsoft.com/office/drawing/2014/main" id="{581084D5-199A-4B3E-93B4-041A64ADCAC0}"/>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E0689E0-DD14-449E-BED5-6278B65E02C1}"/>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0B1853D-53A8-43E3-B9EA-CE9D34AF7E9E}"/>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descr="Image result for grey gear">
              <a:extLst>
                <a:ext uri="{FF2B5EF4-FFF2-40B4-BE49-F238E27FC236}">
                  <a16:creationId xmlns:a16="http://schemas.microsoft.com/office/drawing/2014/main" id="{7E35E8AD-83FD-434D-88B8-D29B0A71E3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138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0968-483D-4189-910D-4C77466AD16E}"/>
              </a:ext>
            </a:extLst>
          </p:cNvPr>
          <p:cNvSpPr>
            <a:spLocks noGrp="1"/>
          </p:cNvSpPr>
          <p:nvPr>
            <p:ph type="title" hasCustomPrompt="1"/>
          </p:nvPr>
        </p:nvSpPr>
        <p:spPr>
          <a:xfrm>
            <a:off x="1783159" y="1276145"/>
            <a:ext cx="8905082" cy="1995487"/>
          </a:xfrm>
        </p:spPr>
        <p:txBody>
          <a:bodyPr/>
          <a:lstStyle>
            <a:lvl1pPr algn="ctr">
              <a:defRPr/>
            </a:lvl1pPr>
          </a:lstStyle>
          <a:p>
            <a:r>
              <a:rPr lang="en-US" dirty="0"/>
              <a:t>Click to edit emphasis text</a:t>
            </a:r>
          </a:p>
        </p:txBody>
      </p:sp>
      <p:pic>
        <p:nvPicPr>
          <p:cNvPr id="4" name="Picture 3">
            <a:extLst>
              <a:ext uri="{FF2B5EF4-FFF2-40B4-BE49-F238E27FC236}">
                <a16:creationId xmlns:a16="http://schemas.microsoft.com/office/drawing/2014/main" id="{2A8E735D-A921-4793-8201-1586C76AD3A0}"/>
              </a:ext>
            </a:extLst>
          </p:cNvPr>
          <p:cNvPicPr>
            <a:picLocks noChangeAspect="1"/>
          </p:cNvPicPr>
          <p:nvPr userDrawn="1"/>
        </p:nvPicPr>
        <p:blipFill>
          <a:blip r:embed="rId2"/>
          <a:stretch>
            <a:fillRect/>
          </a:stretch>
        </p:blipFill>
        <p:spPr>
          <a:xfrm>
            <a:off x="2946400" y="3384827"/>
            <a:ext cx="6578600" cy="2181847"/>
          </a:xfrm>
          <a:prstGeom prst="rect">
            <a:avLst/>
          </a:prstGeom>
        </p:spPr>
      </p:pic>
      <p:grpSp>
        <p:nvGrpSpPr>
          <p:cNvPr id="5" name="Group 4">
            <a:extLst>
              <a:ext uri="{FF2B5EF4-FFF2-40B4-BE49-F238E27FC236}">
                <a16:creationId xmlns:a16="http://schemas.microsoft.com/office/drawing/2014/main" id="{28749836-3B91-4E60-A5AF-F77B62033C7A}"/>
              </a:ext>
            </a:extLst>
          </p:cNvPr>
          <p:cNvGrpSpPr>
            <a:grpSpLocks noChangeAspect="1"/>
          </p:cNvGrpSpPr>
          <p:nvPr userDrawn="1"/>
        </p:nvGrpSpPr>
        <p:grpSpPr>
          <a:xfrm>
            <a:off x="310199" y="5729860"/>
            <a:ext cx="1991711" cy="914400"/>
            <a:chOff x="3352800" y="2669627"/>
            <a:chExt cx="5975131" cy="2743200"/>
          </a:xfrm>
        </p:grpSpPr>
        <p:sp>
          <p:nvSpPr>
            <p:cNvPr id="6" name="Freeform: Shape 5">
              <a:extLst>
                <a:ext uri="{FF2B5EF4-FFF2-40B4-BE49-F238E27FC236}">
                  <a16:creationId xmlns:a16="http://schemas.microsoft.com/office/drawing/2014/main" id="{53807CDF-E2DD-46A1-BA03-947BA93F9355}"/>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A5DB2AE-ACFD-437E-BC51-373757D55E61}"/>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5C9EBF5-645A-45E5-B0F8-E0469B13C69E}"/>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Image result for grey gear">
              <a:extLst>
                <a:ext uri="{FF2B5EF4-FFF2-40B4-BE49-F238E27FC236}">
                  <a16:creationId xmlns:a16="http://schemas.microsoft.com/office/drawing/2014/main" id="{C5ECF3F7-97AA-47F6-B042-9DAAD1612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365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97B8-4EF2-4DDB-AFEF-C722FCFCD26E}"/>
              </a:ext>
            </a:extLst>
          </p:cNvPr>
          <p:cNvSpPr>
            <a:spLocks noGrp="1"/>
          </p:cNvSpPr>
          <p:nvPr>
            <p:ph type="title"/>
          </p:nvPr>
        </p:nvSpPr>
        <p:spPr>
          <a:xfrm>
            <a:off x="1527048" y="1124712"/>
            <a:ext cx="9144000" cy="1856232"/>
          </a:xfrm>
        </p:spPr>
        <p:txBody>
          <a:bodyPr anchor="ctr" anchorCtr="0"/>
          <a:lstStyle>
            <a:lvl1pPr algn="ctr">
              <a:defRPr sz="6000"/>
            </a:lvl1pPr>
          </a:lstStyle>
          <a:p>
            <a:r>
              <a:rPr lang="en-US" dirty="0"/>
              <a:t>Click to edit Master title style</a:t>
            </a:r>
          </a:p>
        </p:txBody>
      </p:sp>
      <p:grpSp>
        <p:nvGrpSpPr>
          <p:cNvPr id="4" name="Group 3">
            <a:extLst>
              <a:ext uri="{FF2B5EF4-FFF2-40B4-BE49-F238E27FC236}">
                <a16:creationId xmlns:a16="http://schemas.microsoft.com/office/drawing/2014/main" id="{3A22C4FA-E9DB-445E-B123-0F4E53ECB638}"/>
              </a:ext>
            </a:extLst>
          </p:cNvPr>
          <p:cNvGrpSpPr>
            <a:grpSpLocks noChangeAspect="1"/>
          </p:cNvGrpSpPr>
          <p:nvPr userDrawn="1"/>
        </p:nvGrpSpPr>
        <p:grpSpPr>
          <a:xfrm>
            <a:off x="3606362" y="3079531"/>
            <a:ext cx="4979276" cy="2286000"/>
            <a:chOff x="3352800" y="2669627"/>
            <a:chExt cx="5975131" cy="2743200"/>
          </a:xfrm>
          <a:effectLst>
            <a:outerShdw blurRad="50800" dist="38100" dir="2700000" algn="tl" rotWithShape="0">
              <a:prstClr val="black">
                <a:alpha val="40000"/>
              </a:prstClr>
            </a:outerShdw>
          </a:effectLst>
        </p:grpSpPr>
        <p:sp>
          <p:nvSpPr>
            <p:cNvPr id="5" name="Freeform: Shape 4">
              <a:extLst>
                <a:ext uri="{FF2B5EF4-FFF2-40B4-BE49-F238E27FC236}">
                  <a16:creationId xmlns:a16="http://schemas.microsoft.com/office/drawing/2014/main" id="{37B1C2E4-5171-49BB-8659-EEA8707DE024}"/>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02CB4C6-9E5F-4E5D-9F69-57EDE2D8A5FC}"/>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09815005-E769-4AB2-89DF-916D6C52715A}"/>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Image result for grey gear">
              <a:extLst>
                <a:ext uri="{FF2B5EF4-FFF2-40B4-BE49-F238E27FC236}">
                  <a16:creationId xmlns:a16="http://schemas.microsoft.com/office/drawing/2014/main" id="{71E14B00-51A9-4E3C-9516-8A5CF8857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9556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A150-526B-4FC0-B128-8E6EDE1C3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BCEB07-537B-400C-838D-B979DDF63AE3}"/>
              </a:ext>
            </a:extLst>
          </p:cNvPr>
          <p:cNvSpPr>
            <a:spLocks noGrp="1"/>
          </p:cNvSpPr>
          <p:nvPr>
            <p:ph sz="half" idx="1"/>
          </p:nvPr>
        </p:nvSpPr>
        <p:spPr>
          <a:xfrm>
            <a:off x="1282700" y="1825625"/>
            <a:ext cx="47371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009DE7-BE13-4A7E-B4A2-DF8E83CD2C8E}"/>
              </a:ext>
            </a:extLst>
          </p:cNvPr>
          <p:cNvSpPr>
            <a:spLocks noGrp="1"/>
          </p:cNvSpPr>
          <p:nvPr>
            <p:ph sz="half" idx="2"/>
          </p:nvPr>
        </p:nvSpPr>
        <p:spPr>
          <a:xfrm>
            <a:off x="6172200" y="1825625"/>
            <a:ext cx="47371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69A012E7-DAB3-4FC2-963E-293F1D0A8DD6}"/>
              </a:ext>
            </a:extLst>
          </p:cNvPr>
          <p:cNvPicPr>
            <a:picLocks noChangeAspect="1"/>
          </p:cNvPicPr>
          <p:nvPr userDrawn="1"/>
        </p:nvPicPr>
        <p:blipFill>
          <a:blip r:embed="rId2">
            <a:alphaModFix amt="70000"/>
          </a:blip>
          <a:stretch>
            <a:fillRect/>
          </a:stretch>
        </p:blipFill>
        <p:spPr>
          <a:xfrm>
            <a:off x="-41028" y="4751434"/>
            <a:ext cx="2630364" cy="2130378"/>
          </a:xfrm>
          <a:prstGeom prst="rect">
            <a:avLst/>
          </a:prstGeom>
        </p:spPr>
      </p:pic>
      <p:pic>
        <p:nvPicPr>
          <p:cNvPr id="10" name="Picture 9">
            <a:extLst>
              <a:ext uri="{FF2B5EF4-FFF2-40B4-BE49-F238E27FC236}">
                <a16:creationId xmlns:a16="http://schemas.microsoft.com/office/drawing/2014/main" id="{128EA838-3DB9-486A-BF17-38767801BB72}"/>
              </a:ext>
            </a:extLst>
          </p:cNvPr>
          <p:cNvPicPr>
            <a:picLocks noChangeAspect="1"/>
          </p:cNvPicPr>
          <p:nvPr userDrawn="1"/>
        </p:nvPicPr>
        <p:blipFill>
          <a:blip r:embed="rId3"/>
          <a:stretch>
            <a:fillRect/>
          </a:stretch>
        </p:blipFill>
        <p:spPr>
          <a:xfrm rot="20301962">
            <a:off x="1797336" y="5029406"/>
            <a:ext cx="2830814" cy="2043436"/>
          </a:xfrm>
          <a:prstGeom prst="rect">
            <a:avLst/>
          </a:prstGeom>
        </p:spPr>
      </p:pic>
      <p:pic>
        <p:nvPicPr>
          <p:cNvPr id="11" name="Picture 10">
            <a:extLst>
              <a:ext uri="{FF2B5EF4-FFF2-40B4-BE49-F238E27FC236}">
                <a16:creationId xmlns:a16="http://schemas.microsoft.com/office/drawing/2014/main" id="{3D8AF248-01A7-43AD-BA54-892F835F4392}"/>
              </a:ext>
            </a:extLst>
          </p:cNvPr>
          <p:cNvPicPr>
            <a:picLocks noChangeAspect="1"/>
          </p:cNvPicPr>
          <p:nvPr userDrawn="1"/>
        </p:nvPicPr>
        <p:blipFill>
          <a:blip r:embed="rId4"/>
          <a:stretch>
            <a:fillRect/>
          </a:stretch>
        </p:blipFill>
        <p:spPr>
          <a:xfrm rot="1806466">
            <a:off x="-364879" y="3039943"/>
            <a:ext cx="3278064" cy="2261074"/>
          </a:xfrm>
          <a:prstGeom prst="rect">
            <a:avLst/>
          </a:prstGeom>
        </p:spPr>
      </p:pic>
      <p:pic>
        <p:nvPicPr>
          <p:cNvPr id="12" name="Picture 9">
            <a:extLst>
              <a:ext uri="{FF2B5EF4-FFF2-40B4-BE49-F238E27FC236}">
                <a16:creationId xmlns:a16="http://schemas.microsoft.com/office/drawing/2014/main" id="{E0F6FE6C-E70F-49B6-AED5-7879D3215EB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099674">
            <a:off x="6794540" y="5354802"/>
            <a:ext cx="2121975" cy="139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a:extLst>
              <a:ext uri="{FF2B5EF4-FFF2-40B4-BE49-F238E27FC236}">
                <a16:creationId xmlns:a16="http://schemas.microsoft.com/office/drawing/2014/main" id="{B151955B-814F-406B-8B60-9395B5D21F1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461650">
            <a:off x="10236774" y="3490525"/>
            <a:ext cx="2579175" cy="179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BB89B1F-FC3B-4375-9916-4F05CCB90B5F}"/>
              </a:ext>
            </a:extLst>
          </p:cNvPr>
          <p:cNvPicPr>
            <a:picLocks noChangeAspect="1"/>
          </p:cNvPicPr>
          <p:nvPr userDrawn="1"/>
        </p:nvPicPr>
        <p:blipFill>
          <a:blip r:embed="rId7">
            <a:alphaModFix amt="70000"/>
          </a:blip>
          <a:stretch>
            <a:fillRect/>
          </a:stretch>
        </p:blipFill>
        <p:spPr>
          <a:xfrm>
            <a:off x="8822784" y="4354395"/>
            <a:ext cx="2987061" cy="2398565"/>
          </a:xfrm>
          <a:prstGeom prst="rect">
            <a:avLst/>
          </a:prstGeom>
        </p:spPr>
      </p:pic>
      <p:grpSp>
        <p:nvGrpSpPr>
          <p:cNvPr id="15" name="Group 14">
            <a:extLst>
              <a:ext uri="{FF2B5EF4-FFF2-40B4-BE49-F238E27FC236}">
                <a16:creationId xmlns:a16="http://schemas.microsoft.com/office/drawing/2014/main" id="{D8E4F468-EBB5-48E8-AC40-4805FEE7670C}"/>
              </a:ext>
            </a:extLst>
          </p:cNvPr>
          <p:cNvGrpSpPr>
            <a:grpSpLocks noChangeAspect="1"/>
          </p:cNvGrpSpPr>
          <p:nvPr userDrawn="1"/>
        </p:nvGrpSpPr>
        <p:grpSpPr>
          <a:xfrm>
            <a:off x="310199" y="5729860"/>
            <a:ext cx="1991711" cy="914400"/>
            <a:chOff x="3352800" y="2669627"/>
            <a:chExt cx="5975131" cy="2743200"/>
          </a:xfrm>
        </p:grpSpPr>
        <p:sp>
          <p:nvSpPr>
            <p:cNvPr id="16" name="Freeform: Shape 15">
              <a:extLst>
                <a:ext uri="{FF2B5EF4-FFF2-40B4-BE49-F238E27FC236}">
                  <a16:creationId xmlns:a16="http://schemas.microsoft.com/office/drawing/2014/main" id="{E05422AD-823B-43E5-AEEF-EE9C7F786587}"/>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1B721A0-D7F9-4BCF-93F5-FED89CA494AD}"/>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BA9C90E9-324A-4DF2-A685-DC13B2871B44}"/>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Picture 18" descr="Image result for grey gear">
              <a:extLst>
                <a:ext uri="{FF2B5EF4-FFF2-40B4-BE49-F238E27FC236}">
                  <a16:creationId xmlns:a16="http://schemas.microsoft.com/office/drawing/2014/main" id="{08BC626F-9D94-4ABE-B3DF-77A03B836B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0596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019C-FA12-450C-BB06-F3842927F7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1C143-EF24-4862-A0CF-29D396B31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3453D0-3680-4279-87B8-C5AFC4AB07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C2DA3E-075E-434B-BE4C-D1D0C9EF37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0C71E-7FA9-4211-B0A9-459416F03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6D9DADD-D724-42C6-9D50-256EC382BB88}"/>
              </a:ext>
            </a:extLst>
          </p:cNvPr>
          <p:cNvGrpSpPr>
            <a:grpSpLocks noChangeAspect="1"/>
          </p:cNvGrpSpPr>
          <p:nvPr userDrawn="1"/>
        </p:nvGrpSpPr>
        <p:grpSpPr>
          <a:xfrm>
            <a:off x="310199" y="5729860"/>
            <a:ext cx="1991711" cy="914400"/>
            <a:chOff x="3352800" y="2669627"/>
            <a:chExt cx="5975131" cy="2743200"/>
          </a:xfrm>
        </p:grpSpPr>
        <p:sp>
          <p:nvSpPr>
            <p:cNvPr id="8" name="Freeform: Shape 7">
              <a:extLst>
                <a:ext uri="{FF2B5EF4-FFF2-40B4-BE49-F238E27FC236}">
                  <a16:creationId xmlns:a16="http://schemas.microsoft.com/office/drawing/2014/main" id="{D73A9C34-3DFA-47AF-9A3B-0142736A0106}"/>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A6B9C70-8CF2-426D-88E0-3E0CB1F46EA9}"/>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4D90E0D2-0330-4532-8802-098FDC03A67A}"/>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Image result for grey gear">
              <a:extLst>
                <a:ext uri="{FF2B5EF4-FFF2-40B4-BE49-F238E27FC236}">
                  <a16:creationId xmlns:a16="http://schemas.microsoft.com/office/drawing/2014/main" id="{84CBC5DD-2863-43F6-AFE0-1E16DF4C5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697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298F-BE84-42FF-A030-CFB60D2F7EF1}"/>
              </a:ext>
            </a:extLst>
          </p:cNvPr>
          <p:cNvSpPr>
            <a:spLocks noGrp="1"/>
          </p:cNvSpPr>
          <p:nvPr>
            <p:ph type="title"/>
          </p:nvPr>
        </p:nvSpPr>
        <p:spPr/>
        <p:txBody>
          <a:bodyPr/>
          <a:lstStyle/>
          <a:p>
            <a:r>
              <a:rPr lang="en-US"/>
              <a:t>Click to edit Master title style</a:t>
            </a:r>
          </a:p>
        </p:txBody>
      </p:sp>
      <p:pic>
        <p:nvPicPr>
          <p:cNvPr id="10" name="Picture 8">
            <a:extLst>
              <a:ext uri="{FF2B5EF4-FFF2-40B4-BE49-F238E27FC236}">
                <a16:creationId xmlns:a16="http://schemas.microsoft.com/office/drawing/2014/main" id="{8F4A5E72-F345-4030-AC29-9CDAFAC2EC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89138" y="2865146"/>
            <a:ext cx="1716881" cy="112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20B0837D-611C-4859-B34E-591348DD440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81454" y="4840824"/>
            <a:ext cx="1701821" cy="111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8F0023E8-4BFF-48F1-8378-4F03D162B0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80475" y="646159"/>
            <a:ext cx="1919398" cy="184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a:extLst>
              <a:ext uri="{FF2B5EF4-FFF2-40B4-BE49-F238E27FC236}">
                <a16:creationId xmlns:a16="http://schemas.microsoft.com/office/drawing/2014/main" id="{02B58E9C-7C65-41EC-84BD-20D378EAC04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2138" y="1281873"/>
            <a:ext cx="2087562" cy="200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a:extLst>
              <a:ext uri="{FF2B5EF4-FFF2-40B4-BE49-F238E27FC236}">
                <a16:creationId xmlns:a16="http://schemas.microsoft.com/office/drawing/2014/main" id="{CCA8C9C6-8FEC-4DB7-B886-118047FC2D9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75370" y="2568051"/>
            <a:ext cx="1870459" cy="129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AC10F9D-979B-40F3-9BFD-FB142E8939FC}"/>
              </a:ext>
            </a:extLst>
          </p:cNvPr>
          <p:cNvPicPr>
            <a:picLocks noChangeAspect="1"/>
          </p:cNvPicPr>
          <p:nvPr userDrawn="1"/>
        </p:nvPicPr>
        <p:blipFill>
          <a:blip r:embed="rId7"/>
          <a:stretch>
            <a:fillRect/>
          </a:stretch>
        </p:blipFill>
        <p:spPr>
          <a:xfrm>
            <a:off x="1752600" y="3992854"/>
            <a:ext cx="4114800" cy="2838220"/>
          </a:xfrm>
          <a:prstGeom prst="rect">
            <a:avLst/>
          </a:prstGeom>
        </p:spPr>
      </p:pic>
      <p:pic>
        <p:nvPicPr>
          <p:cNvPr id="7" name="Picture 6">
            <a:extLst>
              <a:ext uri="{FF2B5EF4-FFF2-40B4-BE49-F238E27FC236}">
                <a16:creationId xmlns:a16="http://schemas.microsoft.com/office/drawing/2014/main" id="{14BBCEF2-4A59-4575-AAF7-EBEF78AF6474}"/>
              </a:ext>
            </a:extLst>
          </p:cNvPr>
          <p:cNvPicPr>
            <a:picLocks noChangeAspect="1"/>
          </p:cNvPicPr>
          <p:nvPr userDrawn="1"/>
        </p:nvPicPr>
        <p:blipFill>
          <a:blip r:embed="rId8"/>
          <a:stretch>
            <a:fillRect/>
          </a:stretch>
        </p:blipFill>
        <p:spPr>
          <a:xfrm rot="1155953">
            <a:off x="315694" y="3627499"/>
            <a:ext cx="2830814" cy="2043436"/>
          </a:xfrm>
          <a:prstGeom prst="rect">
            <a:avLst/>
          </a:prstGeom>
        </p:spPr>
      </p:pic>
      <p:grpSp>
        <p:nvGrpSpPr>
          <p:cNvPr id="13" name="Group 12">
            <a:extLst>
              <a:ext uri="{FF2B5EF4-FFF2-40B4-BE49-F238E27FC236}">
                <a16:creationId xmlns:a16="http://schemas.microsoft.com/office/drawing/2014/main" id="{C5905586-2065-436E-94C8-867221A9861B}"/>
              </a:ext>
            </a:extLst>
          </p:cNvPr>
          <p:cNvGrpSpPr>
            <a:grpSpLocks noChangeAspect="1"/>
          </p:cNvGrpSpPr>
          <p:nvPr userDrawn="1"/>
        </p:nvGrpSpPr>
        <p:grpSpPr>
          <a:xfrm>
            <a:off x="310199" y="5729860"/>
            <a:ext cx="1991711" cy="914400"/>
            <a:chOff x="3352800" y="2669627"/>
            <a:chExt cx="5975131" cy="2743200"/>
          </a:xfrm>
        </p:grpSpPr>
        <p:sp>
          <p:nvSpPr>
            <p:cNvPr id="15" name="Freeform: Shape 14">
              <a:extLst>
                <a:ext uri="{FF2B5EF4-FFF2-40B4-BE49-F238E27FC236}">
                  <a16:creationId xmlns:a16="http://schemas.microsoft.com/office/drawing/2014/main" id="{583C4EE4-700A-4A66-8D73-F780171E415A}"/>
                </a:ext>
              </a:extLst>
            </p:cNvPr>
            <p:cNvSpPr>
              <a:spLocks noChangeAspect="1"/>
            </p:cNvSpPr>
            <p:nvPr/>
          </p:nvSpPr>
          <p:spPr>
            <a:xfrm rot="2700000">
              <a:off x="3352800"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A4D3696-974C-4BCE-9938-570B8715F3C8}"/>
                </a:ext>
              </a:extLst>
            </p:cNvPr>
            <p:cNvSpPr>
              <a:spLocks noChangeAspect="1"/>
            </p:cNvSpPr>
            <p:nvPr/>
          </p:nvSpPr>
          <p:spPr>
            <a:xfrm rot="2700000" flipH="1" flipV="1">
              <a:off x="6584731" y="2669627"/>
              <a:ext cx="2743200" cy="2743200"/>
            </a:xfrm>
            <a:custGeom>
              <a:avLst/>
              <a:gdLst>
                <a:gd name="connsiteX0" fmla="*/ 1371600 w 2743200"/>
                <a:gd name="connsiteY0" fmla="*/ 0 h 2743200"/>
                <a:gd name="connsiteX1" fmla="*/ 2097864 w 2743200"/>
                <a:gd name="connsiteY1" fmla="*/ 0 h 2743200"/>
                <a:gd name="connsiteX2" fmla="*/ 2097864 w 2743200"/>
                <a:gd name="connsiteY2" fmla="*/ 457200 h 2743200"/>
                <a:gd name="connsiteX3" fmla="*/ 1371600 w 2743200"/>
                <a:gd name="connsiteY3" fmla="*/ 457200 h 2743200"/>
                <a:gd name="connsiteX4" fmla="*/ 457200 w 2743200"/>
                <a:gd name="connsiteY4" fmla="*/ 1371600 h 2743200"/>
                <a:gd name="connsiteX5" fmla="*/ 1371600 w 2743200"/>
                <a:gd name="connsiteY5" fmla="*/ 2286000 h 2743200"/>
                <a:gd name="connsiteX6" fmla="*/ 2286000 w 2743200"/>
                <a:gd name="connsiteY6" fmla="*/ 1371600 h 2743200"/>
                <a:gd name="connsiteX7" fmla="*/ 2286000 w 2743200"/>
                <a:gd name="connsiteY7" fmla="*/ 457200 h 2743200"/>
                <a:gd name="connsiteX8" fmla="*/ 2280744 w 2743200"/>
                <a:gd name="connsiteY8" fmla="*/ 457200 h 2743200"/>
                <a:gd name="connsiteX9" fmla="*/ 2280744 w 2743200"/>
                <a:gd name="connsiteY9" fmla="*/ 0 h 2743200"/>
                <a:gd name="connsiteX10" fmla="*/ 2743200 w 2743200"/>
                <a:gd name="connsiteY10" fmla="*/ 0 h 2743200"/>
                <a:gd name="connsiteX11" fmla="*/ 2743200 w 2743200"/>
                <a:gd name="connsiteY11" fmla="*/ 1371600 h 2743200"/>
                <a:gd name="connsiteX12" fmla="*/ 1371600 w 2743200"/>
                <a:gd name="connsiteY12" fmla="*/ 2743200 h 2743200"/>
                <a:gd name="connsiteX13" fmla="*/ 0 w 2743200"/>
                <a:gd name="connsiteY13" fmla="*/ 1371600 h 2743200"/>
                <a:gd name="connsiteX14" fmla="*/ 1371600 w 2743200"/>
                <a:gd name="connsiteY14"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2743200">
                  <a:moveTo>
                    <a:pt x="1371600" y="0"/>
                  </a:moveTo>
                  <a:lnTo>
                    <a:pt x="2097864" y="0"/>
                  </a:lnTo>
                  <a:lnTo>
                    <a:pt x="2097864" y="457200"/>
                  </a:lnTo>
                  <a:lnTo>
                    <a:pt x="1371600" y="457200"/>
                  </a:lnTo>
                  <a:cubicBezTo>
                    <a:pt x="866591" y="457200"/>
                    <a:pt x="457200" y="866591"/>
                    <a:pt x="457200" y="1371600"/>
                  </a:cubicBezTo>
                  <a:cubicBezTo>
                    <a:pt x="457200" y="1876609"/>
                    <a:pt x="866591" y="2286000"/>
                    <a:pt x="1371600" y="2286000"/>
                  </a:cubicBezTo>
                  <a:cubicBezTo>
                    <a:pt x="1876609" y="2286000"/>
                    <a:pt x="2286000" y="1876609"/>
                    <a:pt x="2286000" y="1371600"/>
                  </a:cubicBezTo>
                  <a:lnTo>
                    <a:pt x="2286000" y="457200"/>
                  </a:lnTo>
                  <a:lnTo>
                    <a:pt x="2280744" y="457200"/>
                  </a:lnTo>
                  <a:lnTo>
                    <a:pt x="2280744" y="0"/>
                  </a:lnTo>
                  <a:lnTo>
                    <a:pt x="2743200" y="0"/>
                  </a:lnTo>
                  <a:lnTo>
                    <a:pt x="2743200" y="1371600"/>
                  </a:ln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1C67F8B0-6915-416A-AACA-A3F0005CAEF9}"/>
                </a:ext>
              </a:extLst>
            </p:cNvPr>
            <p:cNvSpPr>
              <a:spLocks noChangeAspect="1"/>
            </p:cNvSpPr>
            <p:nvPr/>
          </p:nvSpPr>
          <p:spPr>
            <a:xfrm rot="5400000">
              <a:off x="4312921" y="3584027"/>
              <a:ext cx="1097280" cy="9144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Picture 18" descr="Image result for grey gear">
              <a:extLst>
                <a:ext uri="{FF2B5EF4-FFF2-40B4-BE49-F238E27FC236}">
                  <a16:creationId xmlns:a16="http://schemas.microsoft.com/office/drawing/2014/main" id="{BAEC3EDB-8346-4679-8126-38A4AA2A54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1970" y="3446867"/>
              <a:ext cx="1188721"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075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9AAAEA-0B9B-4F16-9150-259A8762C5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CB2E30D-707F-40E3-9272-3AFBAFEBD5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2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2" r:id="rId4"/>
    <p:sldLayoutId id="2147483661" r:id="rId5"/>
    <p:sldLayoutId id="2147483651" r:id="rId6"/>
    <p:sldLayoutId id="2147483652" r:id="rId7"/>
    <p:sldLayoutId id="2147483653" r:id="rId8"/>
    <p:sldLayoutId id="2147483654" r:id="rId9"/>
    <p:sldLayoutId id="2147483660" r:id="rId10"/>
    <p:sldLayoutId id="2147483655" r:id="rId11"/>
    <p:sldLayoutId id="2147483663" r:id="rId12"/>
    <p:sldLayoutId id="2147483656" r:id="rId13"/>
    <p:sldLayoutId id="2147483657" r:id="rId14"/>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twitter.com/RussellJoshuaA" TargetMode="External"/><Relationship Id="rId2" Type="http://schemas.openxmlformats.org/officeDocument/2006/relationships/hyperlink" Target="https://www.linkedin.com/in/joshua-russell-ab139660/" TargetMode="Externa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hyperlink" Target="https://twitter.com/natelovett" TargetMode="External"/><Relationship Id="rId4" Type="http://schemas.openxmlformats.org/officeDocument/2006/relationships/hyperlink" Target="https://github.com/russelljoshua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bi-insider.com/posts/types-of-enterprise-data-transactional-analytical-master/" TargetMode="External"/><Relationship Id="rId2" Type="http://schemas.openxmlformats.org/officeDocument/2006/relationships/hyperlink" Target="https://towardsdatascience.com/understanding-the-types-of-data-in-a-business-organization-67d7cb9914bd" TargetMode="External"/><Relationship Id="rId1" Type="http://schemas.openxmlformats.org/officeDocument/2006/relationships/slideLayout" Target="../slideLayouts/slideLayout4.xml"/><Relationship Id="rId4" Type="http://schemas.openxmlformats.org/officeDocument/2006/relationships/hyperlink" Target="https://en.wikipedia.org/wiki/Persona_(user_experience)"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2A4D-BEDF-49E2-A9D2-BF8CF064E0DA}"/>
              </a:ext>
            </a:extLst>
          </p:cNvPr>
          <p:cNvSpPr>
            <a:spLocks noGrp="1"/>
          </p:cNvSpPr>
          <p:nvPr>
            <p:ph type="ctrTitle"/>
          </p:nvPr>
        </p:nvSpPr>
        <p:spPr/>
        <p:txBody>
          <a:bodyPr/>
          <a:lstStyle/>
          <a:p>
            <a:r>
              <a:rPr lang="en-US" dirty="0"/>
              <a:t>Fictional Test Data</a:t>
            </a:r>
          </a:p>
        </p:txBody>
      </p:sp>
      <p:sp>
        <p:nvSpPr>
          <p:cNvPr id="3" name="Subtitle 2">
            <a:extLst>
              <a:ext uri="{FF2B5EF4-FFF2-40B4-BE49-F238E27FC236}">
                <a16:creationId xmlns:a16="http://schemas.microsoft.com/office/drawing/2014/main" id="{01352650-7537-460A-B6C0-BA6F9BA89D4B}"/>
              </a:ext>
            </a:extLst>
          </p:cNvPr>
          <p:cNvSpPr>
            <a:spLocks noGrp="1"/>
          </p:cNvSpPr>
          <p:nvPr>
            <p:ph type="subTitle" idx="1"/>
          </p:nvPr>
        </p:nvSpPr>
        <p:spPr/>
        <p:txBody>
          <a:bodyPr/>
          <a:lstStyle/>
          <a:p>
            <a:r>
              <a:rPr lang="en-US" dirty="0"/>
              <a:t>Joshua Russell</a:t>
            </a:r>
          </a:p>
        </p:txBody>
      </p:sp>
    </p:spTree>
    <p:extLst>
      <p:ext uri="{BB962C8B-B14F-4D97-AF65-F5344CB8AC3E}">
        <p14:creationId xmlns:p14="http://schemas.microsoft.com/office/powerpoint/2010/main" val="2616618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3995-2108-4E32-8B61-F65967605092}"/>
              </a:ext>
            </a:extLst>
          </p:cNvPr>
          <p:cNvSpPr>
            <a:spLocks noGrp="1"/>
          </p:cNvSpPr>
          <p:nvPr>
            <p:ph type="title"/>
          </p:nvPr>
        </p:nvSpPr>
        <p:spPr/>
        <p:txBody>
          <a:bodyPr/>
          <a:lstStyle/>
          <a:p>
            <a:pPr algn="l"/>
            <a:r>
              <a:rPr lang="en-US" dirty="0"/>
              <a:t>Transactional Data</a:t>
            </a:r>
          </a:p>
        </p:txBody>
      </p:sp>
      <p:pic>
        <p:nvPicPr>
          <p:cNvPr id="7170" name="Picture 2" descr="See the source image">
            <a:extLst>
              <a:ext uri="{FF2B5EF4-FFF2-40B4-BE49-F238E27FC236}">
                <a16:creationId xmlns:a16="http://schemas.microsoft.com/office/drawing/2014/main" id="{7CE7E995-4E87-4371-AAF7-56E37B764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804" y="17272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the source image">
            <a:extLst>
              <a:ext uri="{FF2B5EF4-FFF2-40B4-BE49-F238E27FC236}">
                <a16:creationId xmlns:a16="http://schemas.microsoft.com/office/drawing/2014/main" id="{82E7DF5E-A5BC-403D-96FC-1855A371C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354" y="27178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 the source image">
            <a:extLst>
              <a:ext uri="{FF2B5EF4-FFF2-40B4-BE49-F238E27FC236}">
                <a16:creationId xmlns:a16="http://schemas.microsoft.com/office/drawing/2014/main" id="{797EAEC5-024A-4CFD-917C-04DAF0AF3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354" y="42418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ee the source image">
            <a:extLst>
              <a:ext uri="{FF2B5EF4-FFF2-40B4-BE49-F238E27FC236}">
                <a16:creationId xmlns:a16="http://schemas.microsoft.com/office/drawing/2014/main" id="{1A119118-6090-40CC-AD25-958B1FFEB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354" y="1489827"/>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ee the source image">
            <a:extLst>
              <a:ext uri="{FF2B5EF4-FFF2-40B4-BE49-F238E27FC236}">
                <a16:creationId xmlns:a16="http://schemas.microsoft.com/office/drawing/2014/main" id="{D8838580-67DF-49FE-9FF7-1858BA6A7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454" y="2866983"/>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4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1+#ppt_w/2"/>
                                          </p:val>
                                        </p:tav>
                                        <p:tav tm="100000">
                                          <p:val>
                                            <p:strVal val="#ppt_x"/>
                                          </p:val>
                                        </p:tav>
                                      </p:tavLst>
                                    </p:anim>
                                    <p:anim calcmode="lin" valueType="num">
                                      <p:cBhvr additive="base">
                                        <p:cTn id="8" dur="500" fill="hold"/>
                                        <p:tgtEl>
                                          <p:spTgt spid="71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additive="base">
                                        <p:cTn id="12" dur="500" fill="hold"/>
                                        <p:tgtEl>
                                          <p:spTgt spid="7174"/>
                                        </p:tgtEl>
                                        <p:attrNameLst>
                                          <p:attrName>ppt_x</p:attrName>
                                        </p:attrNameLst>
                                      </p:cBhvr>
                                      <p:tavLst>
                                        <p:tav tm="0">
                                          <p:val>
                                            <p:strVal val="1+#ppt_w/2"/>
                                          </p:val>
                                        </p:tav>
                                        <p:tav tm="100000">
                                          <p:val>
                                            <p:strVal val="#ppt_x"/>
                                          </p:val>
                                        </p:tav>
                                      </p:tavLst>
                                    </p:anim>
                                    <p:anim calcmode="lin" valueType="num">
                                      <p:cBhvr additive="base">
                                        <p:cTn id="13" dur="500" fill="hold"/>
                                        <p:tgtEl>
                                          <p:spTgt spid="717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7172"/>
                                        </p:tgtEl>
                                        <p:attrNameLst>
                                          <p:attrName>style.visibility</p:attrName>
                                        </p:attrNameLst>
                                      </p:cBhvr>
                                      <p:to>
                                        <p:strVal val="visible"/>
                                      </p:to>
                                    </p:set>
                                    <p:anim calcmode="lin" valueType="num">
                                      <p:cBhvr additive="base">
                                        <p:cTn id="17" dur="500" fill="hold"/>
                                        <p:tgtEl>
                                          <p:spTgt spid="7172"/>
                                        </p:tgtEl>
                                        <p:attrNameLst>
                                          <p:attrName>ppt_x</p:attrName>
                                        </p:attrNameLst>
                                      </p:cBhvr>
                                      <p:tavLst>
                                        <p:tav tm="0">
                                          <p:val>
                                            <p:strVal val="1+#ppt_w/2"/>
                                          </p:val>
                                        </p:tav>
                                        <p:tav tm="100000">
                                          <p:val>
                                            <p:strVal val="#ppt_x"/>
                                          </p:val>
                                        </p:tav>
                                      </p:tavLst>
                                    </p:anim>
                                    <p:anim calcmode="lin" valueType="num">
                                      <p:cBhvr additive="base">
                                        <p:cTn id="18" dur="500" fill="hold"/>
                                        <p:tgtEl>
                                          <p:spTgt spid="717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02AB4-B471-4088-9D30-9DBA486BE19F}"/>
              </a:ext>
            </a:extLst>
          </p:cNvPr>
          <p:cNvSpPr>
            <a:spLocks noGrp="1"/>
          </p:cNvSpPr>
          <p:nvPr>
            <p:ph type="title"/>
          </p:nvPr>
        </p:nvSpPr>
        <p:spPr/>
        <p:txBody>
          <a:bodyPr/>
          <a:lstStyle/>
          <a:p>
            <a:pPr algn="l"/>
            <a:r>
              <a:rPr lang="en-US" dirty="0"/>
              <a:t>Analytical Data</a:t>
            </a:r>
          </a:p>
        </p:txBody>
      </p:sp>
      <p:pic>
        <p:nvPicPr>
          <p:cNvPr id="4" name="Picture 10" descr="See the source image">
            <a:extLst>
              <a:ext uri="{FF2B5EF4-FFF2-40B4-BE49-F238E27FC236}">
                <a16:creationId xmlns:a16="http://schemas.microsoft.com/office/drawing/2014/main" id="{0FE0AAAC-F7ED-4C88-919C-C39E1C623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494868"/>
            <a:ext cx="2427064" cy="2427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See the source image">
            <a:extLst>
              <a:ext uri="{FF2B5EF4-FFF2-40B4-BE49-F238E27FC236}">
                <a16:creationId xmlns:a16="http://schemas.microsoft.com/office/drawing/2014/main" id="{CB94553F-56AD-4CCB-887D-E6F52A706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414" y="2682438"/>
            <a:ext cx="2051924" cy="2051924"/>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A21DFF84-0701-414D-B8C5-11675577EFA1}"/>
              </a:ext>
            </a:extLst>
          </p:cNvPr>
          <p:cNvSpPr/>
          <p:nvPr/>
        </p:nvSpPr>
        <p:spPr>
          <a:xfrm>
            <a:off x="5157478" y="3003550"/>
            <a:ext cx="2286000" cy="6477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B43421D0-E389-4911-99AD-E5398065B1D0}"/>
              </a:ext>
            </a:extLst>
          </p:cNvPr>
          <p:cNvSpPr/>
          <p:nvPr/>
        </p:nvSpPr>
        <p:spPr>
          <a:xfrm rot="10800000">
            <a:off x="4749800" y="3848100"/>
            <a:ext cx="2286000" cy="6477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21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14AE-BC43-43F0-B1EF-B1B71D3CAF84}"/>
              </a:ext>
            </a:extLst>
          </p:cNvPr>
          <p:cNvSpPr>
            <a:spLocks noGrp="1"/>
          </p:cNvSpPr>
          <p:nvPr>
            <p:ph type="title"/>
          </p:nvPr>
        </p:nvSpPr>
        <p:spPr>
          <a:xfrm>
            <a:off x="838200" y="365125"/>
            <a:ext cx="10515600" cy="1325563"/>
          </a:xfrm>
        </p:spPr>
        <p:txBody>
          <a:bodyPr/>
          <a:lstStyle/>
          <a:p>
            <a:r>
              <a:rPr lang="en-US" dirty="0"/>
              <a:t>Illegible Data</a:t>
            </a:r>
          </a:p>
        </p:txBody>
      </p:sp>
      <p:sp>
        <p:nvSpPr>
          <p:cNvPr id="3" name="Content Placeholder 2">
            <a:extLst>
              <a:ext uri="{FF2B5EF4-FFF2-40B4-BE49-F238E27FC236}">
                <a16:creationId xmlns:a16="http://schemas.microsoft.com/office/drawing/2014/main" id="{A389CBB3-EF4D-4238-BDFB-B41E589E53AF}"/>
              </a:ext>
            </a:extLst>
          </p:cNvPr>
          <p:cNvSpPr>
            <a:spLocks noGrp="1"/>
          </p:cNvSpPr>
          <p:nvPr>
            <p:ph idx="1"/>
          </p:nvPr>
        </p:nvSpPr>
        <p:spPr>
          <a:xfrm>
            <a:off x="1536700" y="1825625"/>
            <a:ext cx="9105900" cy="4351338"/>
          </a:xfrm>
        </p:spPr>
        <p:txBody>
          <a:bodyPr anchor="ctr"/>
          <a:lstStyle/>
          <a:p>
            <a:pPr marL="0" indent="0" algn="ctr">
              <a:spcBef>
                <a:spcPts val="2400"/>
              </a:spcBef>
              <a:buNone/>
            </a:pPr>
            <a:r>
              <a:rPr lang="en-US" dirty="0"/>
              <a:t>Username</a:t>
            </a:r>
            <a:br>
              <a:rPr lang="en-US" dirty="0"/>
            </a:br>
            <a:r>
              <a:rPr lang="en-US" dirty="0"/>
              <a:t>qauser12</a:t>
            </a:r>
          </a:p>
          <a:p>
            <a:pPr marL="0" indent="0" algn="ctr">
              <a:spcBef>
                <a:spcPts val="2400"/>
              </a:spcBef>
              <a:buNone/>
            </a:pPr>
            <a:r>
              <a:rPr lang="en-US" dirty="0"/>
              <a:t>Email</a:t>
            </a:r>
            <a:br>
              <a:rPr lang="en-US" dirty="0"/>
            </a:br>
            <a:r>
              <a:rPr lang="en-US" dirty="0"/>
              <a:t>automation1911211014@test.com</a:t>
            </a:r>
          </a:p>
          <a:p>
            <a:pPr marL="0" indent="0" algn="ctr">
              <a:spcBef>
                <a:spcPts val="2400"/>
              </a:spcBef>
              <a:buNone/>
            </a:pPr>
            <a:r>
              <a:rPr lang="en-US" dirty="0"/>
              <a:t>Name</a:t>
            </a:r>
            <a:br>
              <a:rPr lang="en-US" dirty="0"/>
            </a:br>
            <a:r>
              <a:rPr lang="en-US" dirty="0"/>
              <a:t>Qwerty A </a:t>
            </a:r>
            <a:r>
              <a:rPr lang="en-US" dirty="0" err="1"/>
              <a:t>Mctvofgh</a:t>
            </a:r>
            <a:endParaRPr lang="en-US" dirty="0"/>
          </a:p>
          <a:p>
            <a:pPr marL="0" indent="0" algn="ctr">
              <a:spcBef>
                <a:spcPts val="2400"/>
              </a:spcBef>
              <a:buNone/>
            </a:pPr>
            <a:endParaRPr lang="en-US" dirty="0"/>
          </a:p>
        </p:txBody>
      </p:sp>
    </p:spTree>
    <p:extLst>
      <p:ext uri="{BB962C8B-B14F-4D97-AF65-F5344CB8AC3E}">
        <p14:creationId xmlns:p14="http://schemas.microsoft.com/office/powerpoint/2010/main" val="134521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33BC-3102-426B-8986-FA720477F571}"/>
              </a:ext>
            </a:extLst>
          </p:cNvPr>
          <p:cNvSpPr>
            <a:spLocks noGrp="1"/>
          </p:cNvSpPr>
          <p:nvPr>
            <p:ph type="title"/>
          </p:nvPr>
        </p:nvSpPr>
        <p:spPr>
          <a:xfrm>
            <a:off x="838200" y="365125"/>
            <a:ext cx="10515600" cy="1325563"/>
          </a:xfrm>
        </p:spPr>
        <p:txBody>
          <a:bodyPr/>
          <a:lstStyle/>
          <a:p>
            <a:r>
              <a:rPr lang="en-US" dirty="0"/>
              <a:t>Dubious Claims to Fame</a:t>
            </a:r>
          </a:p>
        </p:txBody>
      </p:sp>
      <p:sp>
        <p:nvSpPr>
          <p:cNvPr id="3" name="Content Placeholder 2">
            <a:extLst>
              <a:ext uri="{FF2B5EF4-FFF2-40B4-BE49-F238E27FC236}">
                <a16:creationId xmlns:a16="http://schemas.microsoft.com/office/drawing/2014/main" id="{41C14582-9864-47E0-A730-0F69F0125CE7}"/>
              </a:ext>
            </a:extLst>
          </p:cNvPr>
          <p:cNvSpPr>
            <a:spLocks noGrp="1"/>
          </p:cNvSpPr>
          <p:nvPr>
            <p:ph idx="1"/>
          </p:nvPr>
        </p:nvSpPr>
        <p:spPr>
          <a:xfrm>
            <a:off x="4206240" y="1825625"/>
            <a:ext cx="5153660" cy="4351338"/>
          </a:xfrm>
        </p:spPr>
        <p:txBody>
          <a:bodyPr anchor="ctr"/>
          <a:lstStyle/>
          <a:p>
            <a:pPr marL="0" indent="0" algn="ctr">
              <a:spcBef>
                <a:spcPts val="2400"/>
              </a:spcBef>
              <a:buNone/>
            </a:pPr>
            <a:r>
              <a:rPr lang="en-US" dirty="0"/>
              <a:t>We remember the users that we share</a:t>
            </a:r>
          </a:p>
          <a:p>
            <a:pPr marL="0" indent="0" algn="ctr">
              <a:spcBef>
                <a:spcPts val="2400"/>
              </a:spcBef>
              <a:buNone/>
            </a:pPr>
            <a:r>
              <a:rPr lang="en-US" dirty="0"/>
              <a:t>We remember the users that don’t cause trouble</a:t>
            </a:r>
          </a:p>
          <a:p>
            <a:pPr marL="0" indent="0" algn="ctr">
              <a:spcBef>
                <a:spcPts val="2400"/>
              </a:spcBef>
              <a:buNone/>
            </a:pPr>
            <a:endParaRPr lang="en-US" dirty="0"/>
          </a:p>
        </p:txBody>
      </p:sp>
      <p:pic>
        <p:nvPicPr>
          <p:cNvPr id="7" name="Picture 2" descr="Image result for anonymous user">
            <a:extLst>
              <a:ext uri="{FF2B5EF4-FFF2-40B4-BE49-F238E27FC236}">
                <a16:creationId xmlns:a16="http://schemas.microsoft.com/office/drawing/2014/main" id="{DA3D7897-C041-4846-A5DE-C32A0DF5E1E3}"/>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22" r="22"/>
          <a:stretch/>
        </p:blipFill>
        <p:spPr bwMode="auto">
          <a:xfrm>
            <a:off x="549275" y="2006600"/>
            <a:ext cx="3556000" cy="355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7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263D-D136-440C-B142-A34D712BD06F}"/>
              </a:ext>
            </a:extLst>
          </p:cNvPr>
          <p:cNvSpPr>
            <a:spLocks noGrp="1"/>
          </p:cNvSpPr>
          <p:nvPr>
            <p:ph type="title"/>
          </p:nvPr>
        </p:nvSpPr>
        <p:spPr>
          <a:xfrm>
            <a:off x="838200" y="365125"/>
            <a:ext cx="10515600" cy="1325563"/>
          </a:xfrm>
        </p:spPr>
        <p:txBody>
          <a:bodyPr/>
          <a:lstStyle/>
          <a:p>
            <a:r>
              <a:rPr lang="en-US" dirty="0"/>
              <a:t>The Wards Family</a:t>
            </a:r>
          </a:p>
        </p:txBody>
      </p:sp>
      <p:sp>
        <p:nvSpPr>
          <p:cNvPr id="3" name="Content Placeholder 2">
            <a:extLst>
              <a:ext uri="{FF2B5EF4-FFF2-40B4-BE49-F238E27FC236}">
                <a16:creationId xmlns:a16="http://schemas.microsoft.com/office/drawing/2014/main" id="{3B0B63C2-627A-4B3F-9EAF-967E56F01831}"/>
              </a:ext>
            </a:extLst>
          </p:cNvPr>
          <p:cNvSpPr>
            <a:spLocks noGrp="1"/>
          </p:cNvSpPr>
          <p:nvPr>
            <p:ph idx="1"/>
          </p:nvPr>
        </p:nvSpPr>
        <p:spPr>
          <a:xfrm>
            <a:off x="1536700" y="1825625"/>
            <a:ext cx="9105900" cy="4351338"/>
          </a:xfrm>
        </p:spPr>
        <p:txBody>
          <a:bodyPr/>
          <a:lstStyle/>
          <a:p>
            <a:r>
              <a:rPr lang="en-US" dirty="0"/>
              <a:t>Maury Wards</a:t>
            </a:r>
          </a:p>
          <a:p>
            <a:pPr lvl="1"/>
            <a:r>
              <a:rPr lang="en-US" dirty="0"/>
              <a:t>This character absolutely maximizes the loyalty points system, and has “more rewards” than other classes of user</a:t>
            </a:r>
          </a:p>
          <a:p>
            <a:r>
              <a:rPr lang="en-US" dirty="0"/>
              <a:t>Nora Wards</a:t>
            </a:r>
          </a:p>
          <a:p>
            <a:pPr lvl="1"/>
            <a:r>
              <a:rPr lang="en-US" dirty="0"/>
              <a:t>This character does not utilize the loyalty points system at all, and has “no rewards” of her own</a:t>
            </a:r>
          </a:p>
          <a:p>
            <a:r>
              <a:rPr lang="en-US" dirty="0"/>
              <a:t>Summer Wards</a:t>
            </a:r>
          </a:p>
          <a:p>
            <a:pPr lvl="1"/>
            <a:r>
              <a:rPr lang="en-US" dirty="0"/>
              <a:t>This character has earned just enough loyalty points to be a middle-tier member, and has “some rewards”</a:t>
            </a:r>
          </a:p>
        </p:txBody>
      </p:sp>
    </p:spTree>
    <p:extLst>
      <p:ext uri="{BB962C8B-B14F-4D97-AF65-F5344CB8AC3E}">
        <p14:creationId xmlns:p14="http://schemas.microsoft.com/office/powerpoint/2010/main" val="25636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A90606-EAD9-4F51-AB39-D6933463D91B}"/>
              </a:ext>
            </a:extLst>
          </p:cNvPr>
          <p:cNvSpPr>
            <a:spLocks noGrp="1"/>
          </p:cNvSpPr>
          <p:nvPr>
            <p:ph type="title"/>
          </p:nvPr>
        </p:nvSpPr>
        <p:spPr>
          <a:xfrm>
            <a:off x="1527048" y="1124712"/>
            <a:ext cx="9144000" cy="1856232"/>
          </a:xfrm>
        </p:spPr>
        <p:txBody>
          <a:bodyPr/>
          <a:lstStyle/>
          <a:p>
            <a:r>
              <a:rPr lang="en-US" dirty="0"/>
              <a:t>Character Study</a:t>
            </a:r>
          </a:p>
        </p:txBody>
      </p:sp>
    </p:spTree>
    <p:extLst>
      <p:ext uri="{BB962C8B-B14F-4D97-AF65-F5344CB8AC3E}">
        <p14:creationId xmlns:p14="http://schemas.microsoft.com/office/powerpoint/2010/main" val="2702023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CC8E54-348C-48B8-ABB7-1937ADCAA2C4}"/>
              </a:ext>
            </a:extLst>
          </p:cNvPr>
          <p:cNvSpPr>
            <a:spLocks noGrp="1"/>
          </p:cNvSpPr>
          <p:nvPr>
            <p:ph type="title"/>
          </p:nvPr>
        </p:nvSpPr>
        <p:spPr/>
        <p:txBody>
          <a:bodyPr/>
          <a:lstStyle/>
          <a:p>
            <a:r>
              <a:rPr lang="en-US" dirty="0"/>
              <a:t>Something Missing</a:t>
            </a:r>
          </a:p>
        </p:txBody>
      </p:sp>
      <p:sp>
        <p:nvSpPr>
          <p:cNvPr id="4" name="Content Placeholder 3">
            <a:extLst>
              <a:ext uri="{FF2B5EF4-FFF2-40B4-BE49-F238E27FC236}">
                <a16:creationId xmlns:a16="http://schemas.microsoft.com/office/drawing/2014/main" id="{C104588D-AD79-44D6-972D-F37D20444276}"/>
              </a:ext>
            </a:extLst>
          </p:cNvPr>
          <p:cNvSpPr>
            <a:spLocks noGrp="1"/>
          </p:cNvSpPr>
          <p:nvPr>
            <p:ph idx="1"/>
          </p:nvPr>
        </p:nvSpPr>
        <p:spPr/>
        <p:txBody>
          <a:bodyPr anchor="t">
            <a:normAutofit/>
          </a:bodyPr>
          <a:lstStyle/>
          <a:p>
            <a:pPr marL="0" indent="0" algn="ctr">
              <a:spcBef>
                <a:spcPts val="2400"/>
              </a:spcBef>
              <a:buNone/>
            </a:pPr>
            <a:endParaRPr lang="en-US" sz="3600" dirty="0"/>
          </a:p>
          <a:p>
            <a:pPr marL="0" indent="0" algn="ctr">
              <a:spcBef>
                <a:spcPts val="2400"/>
              </a:spcBef>
              <a:buNone/>
            </a:pPr>
            <a:r>
              <a:rPr lang="en-US" sz="3600" dirty="0"/>
              <a:t>As  a user</a:t>
            </a:r>
          </a:p>
          <a:p>
            <a:pPr marL="0" indent="0" algn="ctr">
              <a:spcBef>
                <a:spcPts val="2400"/>
              </a:spcBef>
              <a:buNone/>
            </a:pPr>
            <a:r>
              <a:rPr lang="en-US" sz="3600" dirty="0"/>
              <a:t>I want to mark my favorite store</a:t>
            </a:r>
          </a:p>
          <a:p>
            <a:pPr marL="0" indent="0" algn="ctr">
              <a:spcBef>
                <a:spcPts val="2400"/>
              </a:spcBef>
              <a:buNone/>
            </a:pPr>
            <a:r>
              <a:rPr lang="en-US" sz="3600" dirty="0"/>
              <a:t>So that I can easily order products</a:t>
            </a:r>
            <a:br>
              <a:rPr lang="en-US" sz="3600" dirty="0"/>
            </a:br>
            <a:r>
              <a:rPr lang="en-US" sz="3600" dirty="0"/>
              <a:t>for in-store pickup</a:t>
            </a:r>
          </a:p>
        </p:txBody>
      </p:sp>
      <p:sp>
        <p:nvSpPr>
          <p:cNvPr id="5" name="Rectangle: Rounded Corners 4">
            <a:extLst>
              <a:ext uri="{FF2B5EF4-FFF2-40B4-BE49-F238E27FC236}">
                <a16:creationId xmlns:a16="http://schemas.microsoft.com/office/drawing/2014/main" id="{E11F08E5-09DA-4472-AFEB-E2109FD94ED4}"/>
              </a:ext>
            </a:extLst>
          </p:cNvPr>
          <p:cNvSpPr/>
          <p:nvPr/>
        </p:nvSpPr>
        <p:spPr>
          <a:xfrm>
            <a:off x="5749446" y="2467627"/>
            <a:ext cx="1453019" cy="85177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75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B2EB-3DA6-426A-A452-46A8ECCCAE7B}"/>
              </a:ext>
            </a:extLst>
          </p:cNvPr>
          <p:cNvSpPr>
            <a:spLocks noGrp="1"/>
          </p:cNvSpPr>
          <p:nvPr>
            <p:ph type="title"/>
          </p:nvPr>
        </p:nvSpPr>
        <p:spPr/>
        <p:txBody>
          <a:bodyPr/>
          <a:lstStyle/>
          <a:p>
            <a:pPr algn="l"/>
            <a:r>
              <a:rPr lang="en-US" dirty="0"/>
              <a:t>Personas</a:t>
            </a:r>
          </a:p>
        </p:txBody>
      </p:sp>
      <p:sp>
        <p:nvSpPr>
          <p:cNvPr id="8" name="Content Placeholder 7">
            <a:extLst>
              <a:ext uri="{FF2B5EF4-FFF2-40B4-BE49-F238E27FC236}">
                <a16:creationId xmlns:a16="http://schemas.microsoft.com/office/drawing/2014/main" id="{055B475B-51E7-4CEB-A6DB-FE389B817B6B}"/>
              </a:ext>
            </a:extLst>
          </p:cNvPr>
          <p:cNvSpPr>
            <a:spLocks noGrp="1"/>
          </p:cNvSpPr>
          <p:nvPr>
            <p:ph idx="1"/>
          </p:nvPr>
        </p:nvSpPr>
        <p:spPr/>
        <p:txBody>
          <a:bodyPr anchor="ctr"/>
          <a:lstStyle/>
          <a:p>
            <a:pPr marL="0" indent="0" algn="ctr">
              <a:spcBef>
                <a:spcPts val="2400"/>
              </a:spcBef>
              <a:buNone/>
            </a:pPr>
            <a:r>
              <a:rPr lang="en-US" dirty="0"/>
              <a:t>Design software for specific users, not some generalized user</a:t>
            </a:r>
          </a:p>
          <a:p>
            <a:pPr marL="0" indent="0" algn="ctr">
              <a:spcBef>
                <a:spcPts val="2400"/>
              </a:spcBef>
              <a:buNone/>
            </a:pPr>
            <a:r>
              <a:rPr lang="en-US" dirty="0"/>
              <a:t>Use personas to represent specific users throughout development</a:t>
            </a:r>
          </a:p>
          <a:p>
            <a:pPr marL="0" indent="0" algn="ctr">
              <a:spcBef>
                <a:spcPts val="2400"/>
              </a:spcBef>
              <a:buNone/>
            </a:pPr>
            <a:endParaRPr lang="en-US" dirty="0"/>
          </a:p>
        </p:txBody>
      </p:sp>
      <p:pic>
        <p:nvPicPr>
          <p:cNvPr id="1028" name="Picture 4">
            <a:extLst>
              <a:ext uri="{FF2B5EF4-FFF2-40B4-BE49-F238E27FC236}">
                <a16:creationId xmlns:a16="http://schemas.microsoft.com/office/drawing/2014/main" id="{41AA1523-875B-44C1-81CC-21856DDDA90E}"/>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7315200" y="1211285"/>
            <a:ext cx="3162300"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6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47F07A-BB0F-4886-AAAD-A6690BE783DA}"/>
              </a:ext>
            </a:extLst>
          </p:cNvPr>
          <p:cNvSpPr>
            <a:spLocks noGrp="1"/>
          </p:cNvSpPr>
          <p:nvPr>
            <p:ph idx="1"/>
          </p:nvPr>
        </p:nvSpPr>
        <p:spPr>
          <a:xfrm>
            <a:off x="3780356" y="751214"/>
            <a:ext cx="6400800" cy="5287963"/>
          </a:xfrm>
        </p:spPr>
        <p:txBody>
          <a:bodyPr/>
          <a:lstStyle/>
          <a:p>
            <a:pPr marL="0" indent="0" algn="ctr">
              <a:spcAft>
                <a:spcPts val="1800"/>
              </a:spcAft>
              <a:buNone/>
            </a:pPr>
            <a:r>
              <a:rPr lang="en-US" sz="3600" dirty="0"/>
              <a:t>Summer Wards</a:t>
            </a:r>
          </a:p>
          <a:p>
            <a:pPr marL="0" indent="0" algn="ctr">
              <a:buNone/>
            </a:pPr>
            <a:r>
              <a:rPr lang="en-US" dirty="0"/>
              <a:t>Lives in Seattle, WA</a:t>
            </a:r>
          </a:p>
          <a:p>
            <a:pPr marL="0" indent="0" algn="ctr">
              <a:buNone/>
            </a:pPr>
            <a:r>
              <a:rPr lang="en-US" dirty="0"/>
              <a:t>Age 20</a:t>
            </a:r>
          </a:p>
          <a:p>
            <a:pPr marL="0" indent="0" algn="ctr">
              <a:spcAft>
                <a:spcPts val="2400"/>
              </a:spcAft>
              <a:buNone/>
            </a:pPr>
            <a:r>
              <a:rPr lang="en-US" dirty="0"/>
              <a:t>Occupation: Sales</a:t>
            </a:r>
          </a:p>
          <a:p>
            <a:pPr marL="0" indent="0" algn="ctr">
              <a:buNone/>
            </a:pPr>
            <a:r>
              <a:rPr lang="en-US" dirty="0"/>
              <a:t>Archetype: Social Media Junkie</a:t>
            </a:r>
          </a:p>
          <a:p>
            <a:pPr marL="0" indent="0" algn="ctr">
              <a:buNone/>
            </a:pPr>
            <a:r>
              <a:rPr lang="en-US" dirty="0"/>
              <a:t>Motivators: Status, Cost</a:t>
            </a:r>
          </a:p>
          <a:p>
            <a:pPr marL="0" indent="0" algn="ctr">
              <a:spcAft>
                <a:spcPts val="2400"/>
              </a:spcAft>
              <a:buNone/>
            </a:pPr>
            <a:r>
              <a:rPr lang="en-US" dirty="0"/>
              <a:t>Loyalty Tier: “Earner”</a:t>
            </a:r>
          </a:p>
          <a:p>
            <a:pPr marL="0" indent="0" algn="ctr">
              <a:buNone/>
            </a:pPr>
            <a:r>
              <a:rPr lang="en-US" dirty="0"/>
              <a:t>Technological skill: Advanced</a:t>
            </a:r>
          </a:p>
        </p:txBody>
      </p:sp>
      <p:pic>
        <p:nvPicPr>
          <p:cNvPr id="8" name="Picture Placeholder 7">
            <a:extLst>
              <a:ext uri="{FF2B5EF4-FFF2-40B4-BE49-F238E27FC236}">
                <a16:creationId xmlns:a16="http://schemas.microsoft.com/office/drawing/2014/main" id="{8B698698-5729-4EA5-82B7-7A212F6978B7}"/>
              </a:ext>
            </a:extLst>
          </p:cNvPr>
          <p:cNvPicPr>
            <a:picLocks noGrp="1" noChangeAspect="1"/>
          </p:cNvPicPr>
          <p:nvPr>
            <p:ph type="pic" sz="quarter" idx="10"/>
          </p:nvPr>
        </p:nvPicPr>
        <p:blipFill>
          <a:blip r:embed="rId3"/>
          <a:srcRect l="22" r="22"/>
          <a:stretch>
            <a:fillRect/>
          </a:stretch>
        </p:blipFill>
        <p:spPr>
          <a:xfrm>
            <a:off x="548640" y="1442930"/>
            <a:ext cx="3557016" cy="3557016"/>
          </a:xfrm>
          <a:prstGeom prst="rect">
            <a:avLst/>
          </a:prstGeom>
        </p:spPr>
      </p:pic>
    </p:spTree>
    <p:extLst>
      <p:ext uri="{BB962C8B-B14F-4D97-AF65-F5344CB8AC3E}">
        <p14:creationId xmlns:p14="http://schemas.microsoft.com/office/powerpoint/2010/main" val="204275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44DD-4D15-4A02-B588-D8D17310BB63}"/>
              </a:ext>
            </a:extLst>
          </p:cNvPr>
          <p:cNvSpPr>
            <a:spLocks noGrp="1"/>
          </p:cNvSpPr>
          <p:nvPr>
            <p:ph type="title"/>
          </p:nvPr>
        </p:nvSpPr>
        <p:spPr/>
        <p:txBody>
          <a:bodyPr/>
          <a:lstStyle/>
          <a:p>
            <a:r>
              <a:rPr lang="en-US" dirty="0"/>
              <a:t>Personality</a:t>
            </a:r>
          </a:p>
        </p:txBody>
      </p:sp>
      <p:sp>
        <p:nvSpPr>
          <p:cNvPr id="4" name="Content Placeholder 3">
            <a:extLst>
              <a:ext uri="{FF2B5EF4-FFF2-40B4-BE49-F238E27FC236}">
                <a16:creationId xmlns:a16="http://schemas.microsoft.com/office/drawing/2014/main" id="{EA8CD271-BB37-4A01-A141-C654EBB7BB8C}"/>
              </a:ext>
            </a:extLst>
          </p:cNvPr>
          <p:cNvSpPr>
            <a:spLocks noGrp="1"/>
          </p:cNvSpPr>
          <p:nvPr>
            <p:ph idx="1"/>
          </p:nvPr>
        </p:nvSpPr>
        <p:spPr>
          <a:xfrm>
            <a:off x="4470400" y="1825625"/>
            <a:ext cx="5359400" cy="4351338"/>
          </a:xfrm>
        </p:spPr>
        <p:txBody>
          <a:bodyPr anchor="ctr"/>
          <a:lstStyle/>
          <a:p>
            <a:pPr marL="0" indent="0" algn="ctr">
              <a:spcBef>
                <a:spcPts val="2400"/>
              </a:spcBef>
              <a:buNone/>
            </a:pPr>
            <a:r>
              <a:rPr lang="en-US" dirty="0"/>
              <a:t>Make the user feel like a real, relatable person</a:t>
            </a:r>
          </a:p>
          <a:p>
            <a:pPr marL="0" indent="0" algn="ctr">
              <a:spcBef>
                <a:spcPts val="2400"/>
              </a:spcBef>
              <a:buNone/>
            </a:pPr>
            <a:r>
              <a:rPr lang="en-US" dirty="0"/>
              <a:t>Emphasize features that matter to the user</a:t>
            </a:r>
          </a:p>
          <a:p>
            <a:pPr marL="0" indent="0" algn="ctr">
              <a:spcBef>
                <a:spcPts val="2400"/>
              </a:spcBef>
              <a:buNone/>
            </a:pPr>
            <a:r>
              <a:rPr lang="en-US" dirty="0"/>
              <a:t>Imagine how the user will experience with new features</a:t>
            </a:r>
          </a:p>
          <a:p>
            <a:pPr marL="0" indent="0" algn="ctr">
              <a:spcBef>
                <a:spcPts val="2400"/>
              </a:spcBef>
              <a:buNone/>
            </a:pPr>
            <a:endParaRPr lang="en-US" dirty="0"/>
          </a:p>
        </p:txBody>
      </p:sp>
      <p:pic>
        <p:nvPicPr>
          <p:cNvPr id="9" name="Picture Placeholder 8">
            <a:extLst>
              <a:ext uri="{FF2B5EF4-FFF2-40B4-BE49-F238E27FC236}">
                <a16:creationId xmlns:a16="http://schemas.microsoft.com/office/drawing/2014/main" id="{11CB659B-7581-48B0-B390-0DB2E10E958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 r="22"/>
          <a:stretch>
            <a:fillRect/>
          </a:stretch>
        </p:blipFill>
        <p:spPr>
          <a:xfrm>
            <a:off x="583692" y="1650492"/>
            <a:ext cx="3557016" cy="35570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647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82C947-844A-4559-86B8-480CFECFE263}"/>
              </a:ext>
            </a:extLst>
          </p:cNvPr>
          <p:cNvSpPr>
            <a:spLocks noGrp="1"/>
          </p:cNvSpPr>
          <p:nvPr>
            <p:ph type="title"/>
          </p:nvPr>
        </p:nvSpPr>
        <p:spPr/>
        <p:txBody>
          <a:bodyPr/>
          <a:lstStyle/>
          <a:p>
            <a:pPr algn="ctr"/>
            <a:r>
              <a:rPr lang="en-US" b="1" dirty="0"/>
              <a:t>My</a:t>
            </a:r>
            <a:br>
              <a:rPr lang="en-US" b="1" dirty="0"/>
            </a:br>
            <a:r>
              <a:rPr lang="en-US" b="1" dirty="0"/>
              <a:t>Story</a:t>
            </a:r>
          </a:p>
        </p:txBody>
      </p:sp>
      <p:pic>
        <p:nvPicPr>
          <p:cNvPr id="16" name="Picture 15">
            <a:extLst>
              <a:ext uri="{FF2B5EF4-FFF2-40B4-BE49-F238E27FC236}">
                <a16:creationId xmlns:a16="http://schemas.microsoft.com/office/drawing/2014/main" id="{CAD2F4C6-D64B-44F7-B03A-967F00C16E93}"/>
              </a:ext>
            </a:extLst>
          </p:cNvPr>
          <p:cNvPicPr>
            <a:picLocks noChangeAspect="1"/>
          </p:cNvPicPr>
          <p:nvPr/>
        </p:nvPicPr>
        <p:blipFill>
          <a:blip r:embed="rId3"/>
          <a:stretch>
            <a:fillRect/>
          </a:stretch>
        </p:blipFill>
        <p:spPr>
          <a:xfrm>
            <a:off x="4197150" y="3268462"/>
            <a:ext cx="3797699" cy="3797699"/>
          </a:xfrm>
          <a:prstGeom prst="rect">
            <a:avLst/>
          </a:prstGeom>
        </p:spPr>
      </p:pic>
      <p:pic>
        <p:nvPicPr>
          <p:cNvPr id="10" name="Picture 9">
            <a:extLst>
              <a:ext uri="{FF2B5EF4-FFF2-40B4-BE49-F238E27FC236}">
                <a16:creationId xmlns:a16="http://schemas.microsoft.com/office/drawing/2014/main" id="{FF2441F5-57C6-4179-B113-4BA148D8FB05}"/>
              </a:ext>
            </a:extLst>
          </p:cNvPr>
          <p:cNvPicPr>
            <a:picLocks noChangeAspect="1"/>
          </p:cNvPicPr>
          <p:nvPr/>
        </p:nvPicPr>
        <p:blipFill>
          <a:blip r:embed="rId4"/>
          <a:stretch>
            <a:fillRect/>
          </a:stretch>
        </p:blipFill>
        <p:spPr>
          <a:xfrm rot="900000">
            <a:off x="7516051" y="627625"/>
            <a:ext cx="2900035" cy="2304812"/>
          </a:xfrm>
          <a:prstGeom prst="rect">
            <a:avLst/>
          </a:prstGeom>
        </p:spPr>
      </p:pic>
      <p:pic>
        <p:nvPicPr>
          <p:cNvPr id="11" name="Picture 10">
            <a:extLst>
              <a:ext uri="{FF2B5EF4-FFF2-40B4-BE49-F238E27FC236}">
                <a16:creationId xmlns:a16="http://schemas.microsoft.com/office/drawing/2014/main" id="{47C0868F-A4F5-4159-A46A-463101DCD15D}"/>
              </a:ext>
            </a:extLst>
          </p:cNvPr>
          <p:cNvPicPr>
            <a:picLocks noChangeAspect="1"/>
          </p:cNvPicPr>
          <p:nvPr/>
        </p:nvPicPr>
        <p:blipFill>
          <a:blip r:embed="rId5"/>
          <a:stretch>
            <a:fillRect/>
          </a:stretch>
        </p:blipFill>
        <p:spPr>
          <a:xfrm rot="20700000">
            <a:off x="8105226" y="2583022"/>
            <a:ext cx="3443973" cy="2486520"/>
          </a:xfrm>
          <a:prstGeom prst="rect">
            <a:avLst/>
          </a:prstGeom>
        </p:spPr>
      </p:pic>
      <p:pic>
        <p:nvPicPr>
          <p:cNvPr id="8" name="Picture 7">
            <a:extLst>
              <a:ext uri="{FF2B5EF4-FFF2-40B4-BE49-F238E27FC236}">
                <a16:creationId xmlns:a16="http://schemas.microsoft.com/office/drawing/2014/main" id="{1979E4F3-9128-4C95-BDD9-D8FABCECA4E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b="27477"/>
          <a:stretch/>
        </p:blipFill>
        <p:spPr>
          <a:xfrm>
            <a:off x="7199866" y="4324690"/>
            <a:ext cx="2541167" cy="2291887"/>
          </a:xfrm>
          <a:prstGeom prst="rect">
            <a:avLst/>
          </a:prstGeom>
        </p:spPr>
      </p:pic>
      <p:pic>
        <p:nvPicPr>
          <p:cNvPr id="23" name="Picture 22">
            <a:extLst>
              <a:ext uri="{FF2B5EF4-FFF2-40B4-BE49-F238E27FC236}">
                <a16:creationId xmlns:a16="http://schemas.microsoft.com/office/drawing/2014/main" id="{F3BEFDEA-C623-4294-ADB8-405A7E8C25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1869" y="334387"/>
            <a:ext cx="3305456" cy="6189227"/>
          </a:xfrm>
          <a:prstGeom prst="rect">
            <a:avLst/>
          </a:prstGeom>
          <a:ln>
            <a:noFill/>
          </a:ln>
          <a:effectLst>
            <a:outerShdw blurRad="292100" dist="139700" dir="2700000" algn="tl" rotWithShape="0">
              <a:srgbClr val="333333">
                <a:alpha val="65000"/>
              </a:srgbClr>
            </a:outerShdw>
          </a:effectLst>
        </p:spPr>
      </p:pic>
      <p:pic>
        <p:nvPicPr>
          <p:cNvPr id="1026" name="Picture 2" descr="See the source image">
            <a:extLst>
              <a:ext uri="{FF2B5EF4-FFF2-40B4-BE49-F238E27FC236}">
                <a16:creationId xmlns:a16="http://schemas.microsoft.com/office/drawing/2014/main" id="{29D2A303-7796-4AB6-9A59-B542411A3B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572" y="401621"/>
            <a:ext cx="1946404" cy="1690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BAC445E6-9E61-48CC-9DCB-42A004BCAF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4227" y="377993"/>
            <a:ext cx="1772572" cy="1772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See the source image">
            <a:extLst>
              <a:ext uri="{FF2B5EF4-FFF2-40B4-BE49-F238E27FC236}">
                <a16:creationId xmlns:a16="http://schemas.microsoft.com/office/drawing/2014/main" id="{566A4F8F-9041-4245-AF9F-4D07418092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1070" y="4545352"/>
            <a:ext cx="209550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EC1414D2-2313-4845-AE8A-F1C7F610D4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900000">
            <a:off x="3065553" y="2423293"/>
            <a:ext cx="1732245" cy="18869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a:extLst>
              <a:ext uri="{FF2B5EF4-FFF2-40B4-BE49-F238E27FC236}">
                <a16:creationId xmlns:a16="http://schemas.microsoft.com/office/drawing/2014/main" id="{76EC9517-ECAE-486F-AB52-AE47B0B38A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3274" y="2659325"/>
            <a:ext cx="2553028" cy="19158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cat that is looking at the camera&#10;&#10;Description automatically generated">
            <a:extLst>
              <a:ext uri="{FF2B5EF4-FFF2-40B4-BE49-F238E27FC236}">
                <a16:creationId xmlns:a16="http://schemas.microsoft.com/office/drawing/2014/main" id="{9C997EB2-B823-4EFA-BFA8-44DA7E1095D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2517" y="271240"/>
            <a:ext cx="3070045" cy="63155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9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fade">
                                      <p:cBhvr>
                                        <p:cTn id="19" dur="500"/>
                                        <p:tgtEl>
                                          <p:spTgt spid="103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par>
                          <p:cTn id="32" fill="hold">
                            <p:stCondLst>
                              <p:cond delay="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decel="10000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0-#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1+#ppt_w/2"/>
                                          </p:val>
                                        </p:tav>
                                        <p:tav tm="100000">
                                          <p:val>
                                            <p:strVal val="#ppt_x"/>
                                          </p:val>
                                        </p:tav>
                                      </p:tavLst>
                                    </p:anim>
                                    <p:anim calcmode="lin" valueType="num">
                                      <p:cBhvr additive="base">
                                        <p:cTn id="49"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EB2F7-F76B-4ACF-92A0-A21DD60812BB}"/>
              </a:ext>
            </a:extLst>
          </p:cNvPr>
          <p:cNvSpPr>
            <a:spLocks noGrp="1"/>
          </p:cNvSpPr>
          <p:nvPr>
            <p:ph type="title"/>
          </p:nvPr>
        </p:nvSpPr>
        <p:spPr/>
        <p:txBody>
          <a:bodyPr/>
          <a:lstStyle/>
          <a:p>
            <a:r>
              <a:rPr lang="en-US" dirty="0"/>
              <a:t>Location</a:t>
            </a:r>
          </a:p>
        </p:txBody>
      </p:sp>
      <p:sp>
        <p:nvSpPr>
          <p:cNvPr id="7" name="Content Placeholder 6">
            <a:extLst>
              <a:ext uri="{FF2B5EF4-FFF2-40B4-BE49-F238E27FC236}">
                <a16:creationId xmlns:a16="http://schemas.microsoft.com/office/drawing/2014/main" id="{627FA1D9-7781-47DD-852D-154CD8944146}"/>
              </a:ext>
            </a:extLst>
          </p:cNvPr>
          <p:cNvSpPr>
            <a:spLocks noGrp="1"/>
          </p:cNvSpPr>
          <p:nvPr>
            <p:ph idx="1"/>
          </p:nvPr>
        </p:nvSpPr>
        <p:spPr>
          <a:xfrm>
            <a:off x="1954060" y="1825625"/>
            <a:ext cx="4995380" cy="3557016"/>
          </a:xfrm>
        </p:spPr>
        <p:txBody>
          <a:bodyPr anchor="ctr"/>
          <a:lstStyle/>
          <a:p>
            <a:r>
              <a:rPr lang="en-US" dirty="0"/>
              <a:t>GPS</a:t>
            </a:r>
          </a:p>
          <a:p>
            <a:r>
              <a:rPr lang="en-US" dirty="0"/>
              <a:t>Time zones</a:t>
            </a:r>
          </a:p>
          <a:p>
            <a:r>
              <a:rPr lang="en-US" dirty="0"/>
              <a:t>Legal requirements</a:t>
            </a:r>
          </a:p>
        </p:txBody>
      </p:sp>
      <p:pic>
        <p:nvPicPr>
          <p:cNvPr id="2058" name="Picture 10" descr="See the source image">
            <a:extLst>
              <a:ext uri="{FF2B5EF4-FFF2-40B4-BE49-F238E27FC236}">
                <a16:creationId xmlns:a16="http://schemas.microsoft.com/office/drawing/2014/main" id="{2C2051B3-E08A-4CA9-8DD1-EC6E293E862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6096000" y="1981548"/>
            <a:ext cx="3557016" cy="355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5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91D0-18D3-4BEC-8F5E-044904E384EC}"/>
              </a:ext>
            </a:extLst>
          </p:cNvPr>
          <p:cNvSpPr>
            <a:spLocks noGrp="1"/>
          </p:cNvSpPr>
          <p:nvPr>
            <p:ph type="title"/>
          </p:nvPr>
        </p:nvSpPr>
        <p:spPr/>
        <p:txBody>
          <a:bodyPr/>
          <a:lstStyle/>
          <a:p>
            <a:r>
              <a:rPr lang="en-US" dirty="0"/>
              <a:t>Technology</a:t>
            </a:r>
          </a:p>
        </p:txBody>
      </p:sp>
      <p:pic>
        <p:nvPicPr>
          <p:cNvPr id="3074" name="Picture 2" descr="See the source image">
            <a:extLst>
              <a:ext uri="{FF2B5EF4-FFF2-40B4-BE49-F238E27FC236}">
                <a16:creationId xmlns:a16="http://schemas.microsoft.com/office/drawing/2014/main" id="{E4E0112C-37A8-44F3-8A5C-F197684DB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422" y="4484029"/>
            <a:ext cx="1374699" cy="1612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889B4C29-5C60-45C4-97DD-48E2E72E4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475" y="4831040"/>
            <a:ext cx="1374699" cy="16315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221D56B9-46AC-49AF-94C3-37FD156EA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140" y="2537197"/>
            <a:ext cx="1614322" cy="14270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ee the source image">
            <a:extLst>
              <a:ext uri="{FF2B5EF4-FFF2-40B4-BE49-F238E27FC236}">
                <a16:creationId xmlns:a16="http://schemas.microsoft.com/office/drawing/2014/main" id="{8AE6C547-87CF-47CC-A8C9-2CB53CEBCD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7558" y="4831040"/>
            <a:ext cx="1485955" cy="14859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e the source image">
            <a:extLst>
              <a:ext uri="{FF2B5EF4-FFF2-40B4-BE49-F238E27FC236}">
                <a16:creationId xmlns:a16="http://schemas.microsoft.com/office/drawing/2014/main" id="{F2C65BB5-1CD4-420F-8B63-696C0AFD6F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6498" y="2865735"/>
            <a:ext cx="1485955" cy="148595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ee the source image">
            <a:extLst>
              <a:ext uri="{FF2B5EF4-FFF2-40B4-BE49-F238E27FC236}">
                <a16:creationId xmlns:a16="http://schemas.microsoft.com/office/drawing/2014/main" id="{0FAC853F-E2ED-40E0-91CF-6A24B94AB8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5556" y="736739"/>
            <a:ext cx="1387302" cy="147978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ee the source image">
            <a:extLst>
              <a:ext uri="{FF2B5EF4-FFF2-40B4-BE49-F238E27FC236}">
                <a16:creationId xmlns:a16="http://schemas.microsoft.com/office/drawing/2014/main" id="{9D7783A6-D24B-4E44-A56C-7AA5512889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1002" y="2613298"/>
            <a:ext cx="1485955" cy="147978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See the source image">
            <a:extLst>
              <a:ext uri="{FF2B5EF4-FFF2-40B4-BE49-F238E27FC236}">
                <a16:creationId xmlns:a16="http://schemas.microsoft.com/office/drawing/2014/main" id="{6E53A96E-633A-4C9A-8AB7-91AA1BB0EB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00000">
            <a:off x="2301038" y="1951909"/>
            <a:ext cx="2597603" cy="259760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See the source image">
            <a:extLst>
              <a:ext uri="{FF2B5EF4-FFF2-40B4-BE49-F238E27FC236}">
                <a16:creationId xmlns:a16="http://schemas.microsoft.com/office/drawing/2014/main" id="{840E636E-C817-420B-B12C-DC791364C0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900000">
            <a:off x="468978" y="3105868"/>
            <a:ext cx="1641173" cy="2322415"/>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See the source image">
            <a:extLst>
              <a:ext uri="{FF2B5EF4-FFF2-40B4-BE49-F238E27FC236}">
                <a16:creationId xmlns:a16="http://schemas.microsoft.com/office/drawing/2014/main" id="{A2B82F5C-9C3E-4494-A205-39FE302491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914" y="546476"/>
            <a:ext cx="2051924" cy="205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71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94"/>
                                        </p:tgtEl>
                                        <p:attrNameLst>
                                          <p:attrName>style.visibility</p:attrName>
                                        </p:attrNameLst>
                                      </p:cBhvr>
                                      <p:to>
                                        <p:strVal val="visible"/>
                                      </p:to>
                                    </p:set>
                                    <p:anim calcmode="lin" valueType="num">
                                      <p:cBhvr additive="base">
                                        <p:cTn id="7" dur="500" fill="hold"/>
                                        <p:tgtEl>
                                          <p:spTgt spid="3094"/>
                                        </p:tgtEl>
                                        <p:attrNameLst>
                                          <p:attrName>ppt_x</p:attrName>
                                        </p:attrNameLst>
                                      </p:cBhvr>
                                      <p:tavLst>
                                        <p:tav tm="0">
                                          <p:val>
                                            <p:strVal val="1+#ppt_w/2"/>
                                          </p:val>
                                        </p:tav>
                                        <p:tav tm="100000">
                                          <p:val>
                                            <p:strVal val="#ppt_x"/>
                                          </p:val>
                                        </p:tav>
                                      </p:tavLst>
                                    </p:anim>
                                    <p:anim calcmode="lin" valueType="num">
                                      <p:cBhvr additive="base">
                                        <p:cTn id="8" dur="500" fill="hold"/>
                                        <p:tgtEl>
                                          <p:spTgt spid="30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092"/>
                                        </p:tgtEl>
                                        <p:attrNameLst>
                                          <p:attrName>style.visibility</p:attrName>
                                        </p:attrNameLst>
                                      </p:cBhvr>
                                      <p:to>
                                        <p:strVal val="visible"/>
                                      </p:to>
                                    </p:set>
                                    <p:anim calcmode="lin" valueType="num">
                                      <p:cBhvr additive="base">
                                        <p:cTn id="12" dur="500" fill="hold"/>
                                        <p:tgtEl>
                                          <p:spTgt spid="3092"/>
                                        </p:tgtEl>
                                        <p:attrNameLst>
                                          <p:attrName>ppt_x</p:attrName>
                                        </p:attrNameLst>
                                      </p:cBhvr>
                                      <p:tavLst>
                                        <p:tav tm="0">
                                          <p:val>
                                            <p:strVal val="1+#ppt_w/2"/>
                                          </p:val>
                                        </p:tav>
                                        <p:tav tm="100000">
                                          <p:val>
                                            <p:strVal val="#ppt_x"/>
                                          </p:val>
                                        </p:tav>
                                      </p:tavLst>
                                    </p:anim>
                                    <p:anim calcmode="lin" valueType="num">
                                      <p:cBhvr additive="base">
                                        <p:cTn id="13" dur="500" fill="hold"/>
                                        <p:tgtEl>
                                          <p:spTgt spid="309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090"/>
                                        </p:tgtEl>
                                        <p:attrNameLst>
                                          <p:attrName>style.visibility</p:attrName>
                                        </p:attrNameLst>
                                      </p:cBhvr>
                                      <p:to>
                                        <p:strVal val="visible"/>
                                      </p:to>
                                    </p:set>
                                    <p:anim calcmode="lin" valueType="num">
                                      <p:cBhvr additive="base">
                                        <p:cTn id="17" dur="500" fill="hold"/>
                                        <p:tgtEl>
                                          <p:spTgt spid="3090"/>
                                        </p:tgtEl>
                                        <p:attrNameLst>
                                          <p:attrName>ppt_x</p:attrName>
                                        </p:attrNameLst>
                                      </p:cBhvr>
                                      <p:tavLst>
                                        <p:tav tm="0">
                                          <p:val>
                                            <p:strVal val="1+#ppt_w/2"/>
                                          </p:val>
                                        </p:tav>
                                        <p:tav tm="100000">
                                          <p:val>
                                            <p:strVal val="#ppt_x"/>
                                          </p:val>
                                        </p:tav>
                                      </p:tavLst>
                                    </p:anim>
                                    <p:anim calcmode="lin" valueType="num">
                                      <p:cBhvr additive="base">
                                        <p:cTn id="18" dur="500" fill="hold"/>
                                        <p:tgtEl>
                                          <p:spTgt spid="309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anim calcmode="lin" valueType="num">
                                      <p:cBhvr additive="base">
                                        <p:cTn id="23" dur="500" fill="hold"/>
                                        <p:tgtEl>
                                          <p:spTgt spid="3078"/>
                                        </p:tgtEl>
                                        <p:attrNameLst>
                                          <p:attrName>ppt_x</p:attrName>
                                        </p:attrNameLst>
                                      </p:cBhvr>
                                      <p:tavLst>
                                        <p:tav tm="0">
                                          <p:val>
                                            <p:strVal val="1+#ppt_w/2"/>
                                          </p:val>
                                        </p:tav>
                                        <p:tav tm="100000">
                                          <p:val>
                                            <p:strVal val="#ppt_x"/>
                                          </p:val>
                                        </p:tav>
                                      </p:tavLst>
                                    </p:anim>
                                    <p:anim calcmode="lin" valueType="num">
                                      <p:cBhvr additive="base">
                                        <p:cTn id="24" dur="500" fill="hold"/>
                                        <p:tgtEl>
                                          <p:spTgt spid="3078"/>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3080"/>
                                        </p:tgtEl>
                                        <p:attrNameLst>
                                          <p:attrName>style.visibility</p:attrName>
                                        </p:attrNameLst>
                                      </p:cBhvr>
                                      <p:to>
                                        <p:strVal val="visible"/>
                                      </p:to>
                                    </p:set>
                                    <p:anim calcmode="lin" valueType="num">
                                      <p:cBhvr additive="base">
                                        <p:cTn id="28" dur="500" fill="hold"/>
                                        <p:tgtEl>
                                          <p:spTgt spid="3080"/>
                                        </p:tgtEl>
                                        <p:attrNameLst>
                                          <p:attrName>ppt_x</p:attrName>
                                        </p:attrNameLst>
                                      </p:cBhvr>
                                      <p:tavLst>
                                        <p:tav tm="0">
                                          <p:val>
                                            <p:strVal val="1+#ppt_w/2"/>
                                          </p:val>
                                        </p:tav>
                                        <p:tav tm="100000">
                                          <p:val>
                                            <p:strVal val="#ppt_x"/>
                                          </p:val>
                                        </p:tav>
                                      </p:tavLst>
                                    </p:anim>
                                    <p:anim calcmode="lin" valueType="num">
                                      <p:cBhvr additive="base">
                                        <p:cTn id="29" dur="500" fill="hold"/>
                                        <p:tgtEl>
                                          <p:spTgt spid="3080"/>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2" fill="hold" nodeType="afterEffect">
                                  <p:stCondLst>
                                    <p:cond delay="0"/>
                                  </p:stCondLst>
                                  <p:childTnLst>
                                    <p:set>
                                      <p:cBhvr>
                                        <p:cTn id="32" dur="1" fill="hold">
                                          <p:stCondLst>
                                            <p:cond delay="0"/>
                                          </p:stCondLst>
                                        </p:cTn>
                                        <p:tgtEl>
                                          <p:spTgt spid="3074"/>
                                        </p:tgtEl>
                                        <p:attrNameLst>
                                          <p:attrName>style.visibility</p:attrName>
                                        </p:attrNameLst>
                                      </p:cBhvr>
                                      <p:to>
                                        <p:strVal val="visible"/>
                                      </p:to>
                                    </p:set>
                                    <p:anim calcmode="lin" valueType="num">
                                      <p:cBhvr additive="base">
                                        <p:cTn id="33" dur="500" fill="hold"/>
                                        <p:tgtEl>
                                          <p:spTgt spid="3074"/>
                                        </p:tgtEl>
                                        <p:attrNameLst>
                                          <p:attrName>ppt_x</p:attrName>
                                        </p:attrNameLst>
                                      </p:cBhvr>
                                      <p:tavLst>
                                        <p:tav tm="0">
                                          <p:val>
                                            <p:strVal val="1+#ppt_w/2"/>
                                          </p:val>
                                        </p:tav>
                                        <p:tav tm="100000">
                                          <p:val>
                                            <p:strVal val="#ppt_x"/>
                                          </p:val>
                                        </p:tav>
                                      </p:tavLst>
                                    </p:anim>
                                    <p:anim calcmode="lin" valueType="num">
                                      <p:cBhvr additive="base">
                                        <p:cTn id="34"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3088"/>
                                        </p:tgtEl>
                                        <p:attrNameLst>
                                          <p:attrName>style.visibility</p:attrName>
                                        </p:attrNameLst>
                                      </p:cBhvr>
                                      <p:to>
                                        <p:strVal val="visible"/>
                                      </p:to>
                                    </p:set>
                                    <p:anim calcmode="lin" valueType="num">
                                      <p:cBhvr additive="base">
                                        <p:cTn id="39" dur="500" fill="hold"/>
                                        <p:tgtEl>
                                          <p:spTgt spid="3088"/>
                                        </p:tgtEl>
                                        <p:attrNameLst>
                                          <p:attrName>ppt_x</p:attrName>
                                        </p:attrNameLst>
                                      </p:cBhvr>
                                      <p:tavLst>
                                        <p:tav tm="0">
                                          <p:val>
                                            <p:strVal val="1+#ppt_w/2"/>
                                          </p:val>
                                        </p:tav>
                                        <p:tav tm="100000">
                                          <p:val>
                                            <p:strVal val="#ppt_x"/>
                                          </p:val>
                                        </p:tav>
                                      </p:tavLst>
                                    </p:anim>
                                    <p:anim calcmode="lin" valueType="num">
                                      <p:cBhvr additive="base">
                                        <p:cTn id="40" dur="500" fill="hold"/>
                                        <p:tgtEl>
                                          <p:spTgt spid="3088"/>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2" fill="hold" nodeType="afterEffect">
                                  <p:stCondLst>
                                    <p:cond delay="0"/>
                                  </p:stCondLst>
                                  <p:childTnLst>
                                    <p:set>
                                      <p:cBhvr>
                                        <p:cTn id="43" dur="1" fill="hold">
                                          <p:stCondLst>
                                            <p:cond delay="0"/>
                                          </p:stCondLst>
                                        </p:cTn>
                                        <p:tgtEl>
                                          <p:spTgt spid="3082"/>
                                        </p:tgtEl>
                                        <p:attrNameLst>
                                          <p:attrName>style.visibility</p:attrName>
                                        </p:attrNameLst>
                                      </p:cBhvr>
                                      <p:to>
                                        <p:strVal val="visible"/>
                                      </p:to>
                                    </p:set>
                                    <p:anim calcmode="lin" valueType="num">
                                      <p:cBhvr additive="base">
                                        <p:cTn id="44" dur="500" fill="hold"/>
                                        <p:tgtEl>
                                          <p:spTgt spid="3082"/>
                                        </p:tgtEl>
                                        <p:attrNameLst>
                                          <p:attrName>ppt_x</p:attrName>
                                        </p:attrNameLst>
                                      </p:cBhvr>
                                      <p:tavLst>
                                        <p:tav tm="0">
                                          <p:val>
                                            <p:strVal val="1+#ppt_w/2"/>
                                          </p:val>
                                        </p:tav>
                                        <p:tav tm="100000">
                                          <p:val>
                                            <p:strVal val="#ppt_x"/>
                                          </p:val>
                                        </p:tav>
                                      </p:tavLst>
                                    </p:anim>
                                    <p:anim calcmode="lin" valueType="num">
                                      <p:cBhvr additive="base">
                                        <p:cTn id="45" dur="500" fill="hold"/>
                                        <p:tgtEl>
                                          <p:spTgt spid="3082"/>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 presetClass="entr" presetSubtype="2" fill="hold" nodeType="afterEffect">
                                  <p:stCondLst>
                                    <p:cond delay="0"/>
                                  </p:stCondLst>
                                  <p:childTnLst>
                                    <p:set>
                                      <p:cBhvr>
                                        <p:cTn id="48" dur="1" fill="hold">
                                          <p:stCondLst>
                                            <p:cond delay="0"/>
                                          </p:stCondLst>
                                        </p:cTn>
                                        <p:tgtEl>
                                          <p:spTgt spid="3084"/>
                                        </p:tgtEl>
                                        <p:attrNameLst>
                                          <p:attrName>style.visibility</p:attrName>
                                        </p:attrNameLst>
                                      </p:cBhvr>
                                      <p:to>
                                        <p:strVal val="visible"/>
                                      </p:to>
                                    </p:set>
                                    <p:anim calcmode="lin" valueType="num">
                                      <p:cBhvr additive="base">
                                        <p:cTn id="49" dur="500" fill="hold"/>
                                        <p:tgtEl>
                                          <p:spTgt spid="3084"/>
                                        </p:tgtEl>
                                        <p:attrNameLst>
                                          <p:attrName>ppt_x</p:attrName>
                                        </p:attrNameLst>
                                      </p:cBhvr>
                                      <p:tavLst>
                                        <p:tav tm="0">
                                          <p:val>
                                            <p:strVal val="1+#ppt_w/2"/>
                                          </p:val>
                                        </p:tav>
                                        <p:tav tm="100000">
                                          <p:val>
                                            <p:strVal val="#ppt_x"/>
                                          </p:val>
                                        </p:tav>
                                      </p:tavLst>
                                    </p:anim>
                                    <p:anim calcmode="lin" valueType="num">
                                      <p:cBhvr additive="base">
                                        <p:cTn id="50" dur="500" fill="hold"/>
                                        <p:tgtEl>
                                          <p:spTgt spid="3084"/>
                                        </p:tgtEl>
                                        <p:attrNameLst>
                                          <p:attrName>ppt_y</p:attrName>
                                        </p:attrNameLst>
                                      </p:cBhvr>
                                      <p:tavLst>
                                        <p:tav tm="0">
                                          <p:val>
                                            <p:strVal val="#ppt_y"/>
                                          </p:val>
                                        </p:tav>
                                        <p:tav tm="100000">
                                          <p:val>
                                            <p:strVal val="#ppt_y"/>
                                          </p:val>
                                        </p:tav>
                                      </p:tavLst>
                                    </p:anim>
                                  </p:childTnLst>
                                </p:cTn>
                              </p:par>
                            </p:childTnLst>
                          </p:cTn>
                        </p:par>
                        <p:par>
                          <p:cTn id="51" fill="hold">
                            <p:stCondLst>
                              <p:cond delay="1500"/>
                            </p:stCondLst>
                            <p:childTnLst>
                              <p:par>
                                <p:cTn id="52" presetID="2" presetClass="entr" presetSubtype="2" fill="hold" nodeType="afterEffect">
                                  <p:stCondLst>
                                    <p:cond delay="500"/>
                                  </p:stCondLst>
                                  <p:childTnLst>
                                    <p:set>
                                      <p:cBhvr>
                                        <p:cTn id="53" dur="1" fill="hold">
                                          <p:stCondLst>
                                            <p:cond delay="0"/>
                                          </p:stCondLst>
                                        </p:cTn>
                                        <p:tgtEl>
                                          <p:spTgt spid="3086"/>
                                        </p:tgtEl>
                                        <p:attrNameLst>
                                          <p:attrName>style.visibility</p:attrName>
                                        </p:attrNameLst>
                                      </p:cBhvr>
                                      <p:to>
                                        <p:strVal val="visible"/>
                                      </p:to>
                                    </p:set>
                                    <p:anim calcmode="lin" valueType="num">
                                      <p:cBhvr additive="base">
                                        <p:cTn id="54" dur="500" fill="hold"/>
                                        <p:tgtEl>
                                          <p:spTgt spid="3086"/>
                                        </p:tgtEl>
                                        <p:attrNameLst>
                                          <p:attrName>ppt_x</p:attrName>
                                        </p:attrNameLst>
                                      </p:cBhvr>
                                      <p:tavLst>
                                        <p:tav tm="0">
                                          <p:val>
                                            <p:strVal val="1+#ppt_w/2"/>
                                          </p:val>
                                        </p:tav>
                                        <p:tav tm="100000">
                                          <p:val>
                                            <p:strVal val="#ppt_x"/>
                                          </p:val>
                                        </p:tav>
                                      </p:tavLst>
                                    </p:anim>
                                    <p:anim calcmode="lin" valueType="num">
                                      <p:cBhvr additive="base">
                                        <p:cTn id="55" dur="500" fill="hold"/>
                                        <p:tgtEl>
                                          <p:spTgt spid="3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919013-5F94-41A0-8996-F98F0146D07D}"/>
              </a:ext>
            </a:extLst>
          </p:cNvPr>
          <p:cNvSpPr>
            <a:spLocks noGrp="1"/>
          </p:cNvSpPr>
          <p:nvPr>
            <p:ph type="title"/>
          </p:nvPr>
        </p:nvSpPr>
        <p:spPr/>
        <p:txBody>
          <a:bodyPr/>
          <a:lstStyle/>
          <a:p>
            <a:r>
              <a:rPr lang="en-US" dirty="0"/>
              <a:t>The Personas</a:t>
            </a:r>
          </a:p>
        </p:txBody>
      </p:sp>
    </p:spTree>
    <p:extLst>
      <p:ext uri="{BB962C8B-B14F-4D97-AF65-F5344CB8AC3E}">
        <p14:creationId xmlns:p14="http://schemas.microsoft.com/office/powerpoint/2010/main" val="3073035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5626-0F9C-46BC-A4F0-C6D0E0FE62FD}"/>
              </a:ext>
            </a:extLst>
          </p:cNvPr>
          <p:cNvSpPr>
            <a:spLocks noGrp="1"/>
          </p:cNvSpPr>
          <p:nvPr>
            <p:ph type="title"/>
          </p:nvPr>
        </p:nvSpPr>
        <p:spPr/>
        <p:txBody>
          <a:bodyPr/>
          <a:lstStyle/>
          <a:p>
            <a:r>
              <a:rPr lang="en-US" dirty="0"/>
              <a:t>Hope</a:t>
            </a:r>
          </a:p>
        </p:txBody>
      </p:sp>
      <p:sp>
        <p:nvSpPr>
          <p:cNvPr id="6" name="Content Placeholder 5">
            <a:extLst>
              <a:ext uri="{FF2B5EF4-FFF2-40B4-BE49-F238E27FC236}">
                <a16:creationId xmlns:a16="http://schemas.microsoft.com/office/drawing/2014/main" id="{FBDC5500-98E1-45C9-934E-E59320196621}"/>
              </a:ext>
            </a:extLst>
          </p:cNvPr>
          <p:cNvSpPr>
            <a:spLocks noGrp="1"/>
          </p:cNvSpPr>
          <p:nvPr>
            <p:ph idx="1"/>
          </p:nvPr>
        </p:nvSpPr>
        <p:spPr/>
        <p:txBody>
          <a:bodyPr anchor="ctr"/>
          <a:lstStyle/>
          <a:p>
            <a:pPr marL="0" indent="0" algn="ctr">
              <a:spcBef>
                <a:spcPts val="1200"/>
              </a:spcBef>
              <a:buNone/>
            </a:pPr>
            <a:r>
              <a:rPr lang="en-US" dirty="0"/>
              <a:t>Lives in Honolulu, HI</a:t>
            </a:r>
          </a:p>
          <a:p>
            <a:pPr marL="0" indent="0" algn="ctr">
              <a:spcBef>
                <a:spcPts val="1200"/>
              </a:spcBef>
              <a:spcAft>
                <a:spcPts val="1800"/>
              </a:spcAft>
              <a:buNone/>
            </a:pPr>
            <a:r>
              <a:rPr lang="en-US" dirty="0"/>
              <a:t>Hawaii-Aleutian Time Zone</a:t>
            </a:r>
          </a:p>
          <a:p>
            <a:pPr marL="0" indent="0" algn="ctr">
              <a:spcBef>
                <a:spcPts val="1200"/>
              </a:spcBef>
              <a:buNone/>
            </a:pPr>
            <a:r>
              <a:rPr lang="en-US" dirty="0"/>
              <a:t>Uses a Google Pixel 3</a:t>
            </a:r>
          </a:p>
          <a:p>
            <a:pPr marL="0" indent="0" algn="ctr">
              <a:spcBef>
                <a:spcPts val="1200"/>
              </a:spcBef>
              <a:spcAft>
                <a:spcPts val="1800"/>
              </a:spcAft>
              <a:buNone/>
            </a:pPr>
            <a:r>
              <a:rPr lang="en-US" dirty="0"/>
              <a:t>Latest version of Android</a:t>
            </a:r>
          </a:p>
          <a:p>
            <a:pPr marL="0" indent="0" algn="ctr">
              <a:spcBef>
                <a:spcPts val="1200"/>
              </a:spcBef>
              <a:buNone/>
            </a:pPr>
            <a:r>
              <a:rPr lang="en-US" dirty="0"/>
              <a:t>2g connection</a:t>
            </a:r>
          </a:p>
          <a:p>
            <a:pPr marL="0" indent="0" algn="ctr">
              <a:spcBef>
                <a:spcPts val="2400"/>
              </a:spcBef>
              <a:buNone/>
            </a:pPr>
            <a:endParaRPr lang="en-US" dirty="0"/>
          </a:p>
        </p:txBody>
      </p:sp>
      <p:pic>
        <p:nvPicPr>
          <p:cNvPr id="8" name="Picture Placeholder 7">
            <a:extLst>
              <a:ext uri="{FF2B5EF4-FFF2-40B4-BE49-F238E27FC236}">
                <a16:creationId xmlns:a16="http://schemas.microsoft.com/office/drawing/2014/main" id="{D5208A18-C75C-4D4E-BC7A-2AF08C759A53}"/>
              </a:ext>
            </a:extLst>
          </p:cNvPr>
          <p:cNvPicPr>
            <a:picLocks noGrp="1" noChangeAspect="1"/>
          </p:cNvPicPr>
          <p:nvPr>
            <p:ph type="pic" sz="quarter" idx="10"/>
          </p:nvPr>
        </p:nvPicPr>
        <p:blipFill>
          <a:blip r:embed="rId3"/>
          <a:srcRect t="472" b="472"/>
          <a:stretch>
            <a:fillRect/>
          </a:stretch>
        </p:blipFill>
        <p:spPr>
          <a:xfrm>
            <a:off x="838200" y="1650206"/>
            <a:ext cx="3556000" cy="3557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77B7-70A4-4F40-AB4F-CA57ED329D67}"/>
              </a:ext>
            </a:extLst>
          </p:cNvPr>
          <p:cNvSpPr>
            <a:spLocks noGrp="1"/>
          </p:cNvSpPr>
          <p:nvPr>
            <p:ph type="title"/>
          </p:nvPr>
        </p:nvSpPr>
        <p:spPr/>
        <p:txBody>
          <a:bodyPr/>
          <a:lstStyle/>
          <a:p>
            <a:r>
              <a:rPr lang="en-US" dirty="0"/>
              <a:t>Lee</a:t>
            </a:r>
          </a:p>
        </p:txBody>
      </p:sp>
      <p:sp>
        <p:nvSpPr>
          <p:cNvPr id="6" name="Content Placeholder 5">
            <a:extLst>
              <a:ext uri="{FF2B5EF4-FFF2-40B4-BE49-F238E27FC236}">
                <a16:creationId xmlns:a16="http://schemas.microsoft.com/office/drawing/2014/main" id="{261F39EA-C786-486C-8A53-F12979160F3F}"/>
              </a:ext>
            </a:extLst>
          </p:cNvPr>
          <p:cNvSpPr>
            <a:spLocks noGrp="1"/>
          </p:cNvSpPr>
          <p:nvPr>
            <p:ph idx="1"/>
          </p:nvPr>
        </p:nvSpPr>
        <p:spPr/>
        <p:txBody>
          <a:bodyPr anchor="t"/>
          <a:lstStyle/>
          <a:p>
            <a:pPr marL="0" indent="0" algn="ctr">
              <a:spcBef>
                <a:spcPts val="2400"/>
              </a:spcBef>
              <a:buNone/>
            </a:pPr>
            <a:r>
              <a:rPr lang="en-US" dirty="0"/>
              <a:t>Lives in Los Angeles, CA</a:t>
            </a:r>
          </a:p>
          <a:p>
            <a:pPr marL="0" indent="0" algn="ctr">
              <a:spcBef>
                <a:spcPts val="1200"/>
              </a:spcBef>
              <a:spcAft>
                <a:spcPts val="1800"/>
              </a:spcAft>
              <a:buNone/>
            </a:pPr>
            <a:r>
              <a:rPr lang="en-US" dirty="0"/>
              <a:t>Pacific Time Zone</a:t>
            </a:r>
          </a:p>
          <a:p>
            <a:pPr marL="0" indent="0" algn="ctr">
              <a:spcBef>
                <a:spcPts val="1200"/>
              </a:spcBef>
              <a:buNone/>
            </a:pPr>
            <a:r>
              <a:rPr lang="en-US" dirty="0"/>
              <a:t>Uses an iPhone-XS Max</a:t>
            </a:r>
          </a:p>
          <a:p>
            <a:pPr marL="0" indent="0" algn="ctr">
              <a:spcBef>
                <a:spcPts val="1200"/>
              </a:spcBef>
              <a:spcAft>
                <a:spcPts val="1800"/>
              </a:spcAft>
              <a:buNone/>
            </a:pPr>
            <a:r>
              <a:rPr lang="en-US" dirty="0"/>
              <a:t>Previous version of iOS</a:t>
            </a:r>
          </a:p>
          <a:p>
            <a:pPr marL="0" indent="0" algn="ctr">
              <a:spcBef>
                <a:spcPts val="1200"/>
              </a:spcBef>
              <a:buNone/>
            </a:pPr>
            <a:r>
              <a:rPr lang="en-US" dirty="0"/>
              <a:t>4g connection</a:t>
            </a:r>
          </a:p>
          <a:p>
            <a:pPr marL="0" indent="0" algn="ctr">
              <a:spcBef>
                <a:spcPts val="1200"/>
              </a:spcBef>
              <a:buNone/>
            </a:pPr>
            <a:r>
              <a:rPr lang="en-US" dirty="0"/>
              <a:t>Uses Facebook, Instagram</a:t>
            </a:r>
          </a:p>
        </p:txBody>
      </p:sp>
      <p:pic>
        <p:nvPicPr>
          <p:cNvPr id="8" name="Picture Placeholder 7">
            <a:extLst>
              <a:ext uri="{FF2B5EF4-FFF2-40B4-BE49-F238E27FC236}">
                <a16:creationId xmlns:a16="http://schemas.microsoft.com/office/drawing/2014/main" id="{53A16E14-3459-4AD6-AA7D-538D634ED96E}"/>
              </a:ext>
            </a:extLst>
          </p:cNvPr>
          <p:cNvPicPr>
            <a:picLocks noGrp="1" noChangeAspect="1"/>
          </p:cNvPicPr>
          <p:nvPr>
            <p:ph type="pic" sz="quarter" idx="10"/>
          </p:nvPr>
        </p:nvPicPr>
        <p:blipFill>
          <a:blip r:embed="rId3"/>
          <a:srcRect t="2678" b="2678"/>
          <a:stretch>
            <a:fillRect/>
          </a:stretch>
        </p:blipFill>
        <p:spPr>
          <a:xfrm>
            <a:off x="841248" y="1655064"/>
            <a:ext cx="3556000" cy="3557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997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5C4C2-247D-42FB-AF8D-CF42C312AB65}"/>
              </a:ext>
            </a:extLst>
          </p:cNvPr>
          <p:cNvSpPr>
            <a:spLocks noGrp="1"/>
          </p:cNvSpPr>
          <p:nvPr>
            <p:ph type="title"/>
          </p:nvPr>
        </p:nvSpPr>
        <p:spPr/>
        <p:txBody>
          <a:bodyPr/>
          <a:lstStyle/>
          <a:p>
            <a:r>
              <a:rPr lang="en-US" dirty="0"/>
              <a:t>Cass</a:t>
            </a:r>
          </a:p>
        </p:txBody>
      </p:sp>
      <p:sp>
        <p:nvSpPr>
          <p:cNvPr id="6" name="Content Placeholder 5">
            <a:extLst>
              <a:ext uri="{FF2B5EF4-FFF2-40B4-BE49-F238E27FC236}">
                <a16:creationId xmlns:a16="http://schemas.microsoft.com/office/drawing/2014/main" id="{248EBF53-B338-4CDD-8423-E24E91057630}"/>
              </a:ext>
            </a:extLst>
          </p:cNvPr>
          <p:cNvSpPr>
            <a:spLocks noGrp="1"/>
          </p:cNvSpPr>
          <p:nvPr>
            <p:ph idx="1"/>
          </p:nvPr>
        </p:nvSpPr>
        <p:spPr/>
        <p:txBody>
          <a:bodyPr anchor="t"/>
          <a:lstStyle/>
          <a:p>
            <a:pPr marL="0" indent="0" algn="ctr">
              <a:spcBef>
                <a:spcPts val="2400"/>
              </a:spcBef>
              <a:buNone/>
            </a:pPr>
            <a:r>
              <a:rPr lang="en-US" dirty="0"/>
              <a:t>Lives in Chicago, IL</a:t>
            </a:r>
          </a:p>
          <a:p>
            <a:pPr marL="0" indent="0" algn="ctr">
              <a:spcBef>
                <a:spcPts val="1200"/>
              </a:spcBef>
              <a:spcAft>
                <a:spcPts val="1800"/>
              </a:spcAft>
              <a:buNone/>
            </a:pPr>
            <a:r>
              <a:rPr lang="en-US" dirty="0"/>
              <a:t>Central Time Zone</a:t>
            </a:r>
          </a:p>
          <a:p>
            <a:pPr marL="0" indent="0" algn="ctr">
              <a:spcBef>
                <a:spcPts val="1200"/>
              </a:spcBef>
              <a:buNone/>
            </a:pPr>
            <a:r>
              <a:rPr lang="en-US" dirty="0"/>
              <a:t>Uses a Samsung Galaxy Note 9</a:t>
            </a:r>
          </a:p>
          <a:p>
            <a:pPr marL="0" indent="0" algn="ctr">
              <a:spcBef>
                <a:spcPts val="1200"/>
              </a:spcBef>
              <a:spcAft>
                <a:spcPts val="1800"/>
              </a:spcAft>
              <a:buNone/>
            </a:pPr>
            <a:r>
              <a:rPr lang="en-US" dirty="0"/>
              <a:t>Previous version of Android</a:t>
            </a:r>
          </a:p>
          <a:p>
            <a:pPr marL="0" indent="0" algn="ctr">
              <a:spcBef>
                <a:spcPts val="1200"/>
              </a:spcBef>
              <a:buNone/>
            </a:pPr>
            <a:r>
              <a:rPr lang="en-US" dirty="0"/>
              <a:t>4g connection</a:t>
            </a:r>
          </a:p>
          <a:p>
            <a:pPr marL="0" indent="0" algn="ctr">
              <a:spcBef>
                <a:spcPts val="1200"/>
              </a:spcBef>
              <a:buNone/>
            </a:pPr>
            <a:r>
              <a:rPr lang="en-US" dirty="0"/>
              <a:t>Uses Uber, </a:t>
            </a:r>
            <a:r>
              <a:rPr lang="en-US" dirty="0" err="1"/>
              <a:t>Pokemon</a:t>
            </a:r>
            <a:r>
              <a:rPr lang="en-US" dirty="0"/>
              <a:t> GO</a:t>
            </a:r>
          </a:p>
        </p:txBody>
      </p:sp>
      <p:pic>
        <p:nvPicPr>
          <p:cNvPr id="8" name="Picture Placeholder 7">
            <a:extLst>
              <a:ext uri="{FF2B5EF4-FFF2-40B4-BE49-F238E27FC236}">
                <a16:creationId xmlns:a16="http://schemas.microsoft.com/office/drawing/2014/main" id="{F2BF6981-9F8D-4EA9-BB58-2DA573EE1C60}"/>
              </a:ext>
            </a:extLst>
          </p:cNvPr>
          <p:cNvPicPr>
            <a:picLocks noGrp="1" noChangeAspect="1"/>
          </p:cNvPicPr>
          <p:nvPr>
            <p:ph type="pic" sz="quarter" idx="10"/>
          </p:nvPr>
        </p:nvPicPr>
        <p:blipFill>
          <a:blip r:embed="rId3"/>
          <a:srcRect t="6131" b="6131"/>
          <a:stretch>
            <a:fillRect/>
          </a:stretch>
        </p:blipFill>
        <p:spPr>
          <a:xfrm>
            <a:off x="841248" y="1655064"/>
            <a:ext cx="3556000" cy="3557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6033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B0253D-0912-4220-A90C-E952CFE6FC77}"/>
              </a:ext>
            </a:extLst>
          </p:cNvPr>
          <p:cNvSpPr>
            <a:spLocks noGrp="1"/>
          </p:cNvSpPr>
          <p:nvPr>
            <p:ph type="title"/>
          </p:nvPr>
        </p:nvSpPr>
        <p:spPr>
          <a:xfrm>
            <a:off x="1527048" y="1124712"/>
            <a:ext cx="9144000" cy="1856232"/>
          </a:xfrm>
        </p:spPr>
        <p:txBody>
          <a:bodyPr/>
          <a:lstStyle/>
          <a:p>
            <a:r>
              <a:rPr lang="en-US" dirty="0"/>
              <a:t>Test Data Library</a:t>
            </a:r>
          </a:p>
        </p:txBody>
      </p:sp>
    </p:spTree>
    <p:extLst>
      <p:ext uri="{BB962C8B-B14F-4D97-AF65-F5344CB8AC3E}">
        <p14:creationId xmlns:p14="http://schemas.microsoft.com/office/powerpoint/2010/main" val="1347976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2E07D0-973D-4E7C-A2AD-F047D8501F2E}"/>
              </a:ext>
            </a:extLst>
          </p:cNvPr>
          <p:cNvSpPr>
            <a:spLocks noGrp="1"/>
          </p:cNvSpPr>
          <p:nvPr>
            <p:ph type="title"/>
          </p:nvPr>
        </p:nvSpPr>
        <p:spPr/>
        <p:txBody>
          <a:bodyPr/>
          <a:lstStyle/>
          <a:p>
            <a:r>
              <a:rPr lang="en-US" dirty="0"/>
              <a:t>Where can I find a user?</a:t>
            </a:r>
          </a:p>
        </p:txBody>
      </p:sp>
      <p:pic>
        <p:nvPicPr>
          <p:cNvPr id="5126" name="Picture 6" descr="See the source image">
            <a:extLst>
              <a:ext uri="{FF2B5EF4-FFF2-40B4-BE49-F238E27FC236}">
                <a16:creationId xmlns:a16="http://schemas.microsoft.com/office/drawing/2014/main" id="{88EE7089-C3AC-4ECC-910F-EC59627DA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17" y="290515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E62A985D-608B-4B21-9C55-08A36B71D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091" y="1983364"/>
            <a:ext cx="2220912" cy="202668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ee the source image">
            <a:extLst>
              <a:ext uri="{FF2B5EF4-FFF2-40B4-BE49-F238E27FC236}">
                <a16:creationId xmlns:a16="http://schemas.microsoft.com/office/drawing/2014/main" id="{F4BCB49C-0E77-4020-83A9-0B335F8034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9062"/>
          <a:stretch/>
        </p:blipFill>
        <p:spPr bwMode="auto">
          <a:xfrm>
            <a:off x="2742642" y="4605551"/>
            <a:ext cx="2925292" cy="160300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See the source image">
            <a:extLst>
              <a:ext uri="{FF2B5EF4-FFF2-40B4-BE49-F238E27FC236}">
                <a16:creationId xmlns:a16="http://schemas.microsoft.com/office/drawing/2014/main" id="{B4A9128B-5551-4F99-9DAD-308DBD37D2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9454" y="2714652"/>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69DC9A0-CFA4-4E95-A4CB-F60B9488A917}"/>
              </a:ext>
            </a:extLst>
          </p:cNvPr>
          <p:cNvSpPr/>
          <p:nvPr/>
        </p:nvSpPr>
        <p:spPr>
          <a:xfrm>
            <a:off x="6123408" y="2905152"/>
            <a:ext cx="1257075" cy="2215991"/>
          </a:xfrm>
          <a:prstGeom prst="rect">
            <a:avLst/>
          </a:prstGeom>
          <a:noFill/>
        </p:spPr>
        <p:txBody>
          <a:bodyPr wrap="none" lIns="91440" tIns="45720" rIns="91440" bIns="45720">
            <a:spAutoFit/>
          </a:bodyPr>
          <a:lstStyle/>
          <a:p>
            <a:pPr algn="ctr"/>
            <a:r>
              <a:rPr lang="en-US" sz="13800" b="0" cap="none" spc="0" dirty="0">
                <a:ln w="0"/>
                <a:solidFill>
                  <a:schemeClr val="tx1"/>
                </a:solidFill>
                <a:effectLst>
                  <a:outerShdw blurRad="38100" dist="19050" dir="2700000" algn="tl" rotWithShape="0">
                    <a:schemeClr val="dk1">
                      <a:alpha val="40000"/>
                    </a:schemeClr>
                  </a:outerShdw>
                </a:effectLst>
              </a:rPr>
              <a:t>&gt;</a:t>
            </a:r>
          </a:p>
        </p:txBody>
      </p:sp>
    </p:spTree>
    <p:extLst>
      <p:ext uri="{BB962C8B-B14F-4D97-AF65-F5344CB8AC3E}">
        <p14:creationId xmlns:p14="http://schemas.microsoft.com/office/powerpoint/2010/main" val="99220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12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1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B89C60-6514-42AE-B544-2ADB2E3FC48C}"/>
              </a:ext>
            </a:extLst>
          </p:cNvPr>
          <p:cNvSpPr>
            <a:spLocks noGrp="1"/>
          </p:cNvSpPr>
          <p:nvPr>
            <p:ph type="title"/>
          </p:nvPr>
        </p:nvSpPr>
        <p:spPr>
          <a:xfrm>
            <a:off x="838200" y="365125"/>
            <a:ext cx="10515600" cy="1325563"/>
          </a:xfrm>
        </p:spPr>
        <p:txBody>
          <a:bodyPr/>
          <a:lstStyle/>
          <a:p>
            <a:r>
              <a:rPr lang="en-US" dirty="0"/>
              <a:t>Clean It Up</a:t>
            </a:r>
          </a:p>
        </p:txBody>
      </p:sp>
      <p:sp>
        <p:nvSpPr>
          <p:cNvPr id="4" name="Content Placeholder 3">
            <a:extLst>
              <a:ext uri="{FF2B5EF4-FFF2-40B4-BE49-F238E27FC236}">
                <a16:creationId xmlns:a16="http://schemas.microsoft.com/office/drawing/2014/main" id="{C90AAAFF-5B22-43BA-9AB4-EAA632D8460C}"/>
              </a:ext>
            </a:extLst>
          </p:cNvPr>
          <p:cNvSpPr>
            <a:spLocks noGrp="1"/>
          </p:cNvSpPr>
          <p:nvPr>
            <p:ph idx="1"/>
          </p:nvPr>
        </p:nvSpPr>
        <p:spPr>
          <a:xfrm>
            <a:off x="1536700" y="1825625"/>
            <a:ext cx="9105900" cy="4351338"/>
          </a:xfrm>
        </p:spPr>
        <p:txBody>
          <a:bodyPr anchor="ctr"/>
          <a:lstStyle/>
          <a:p>
            <a:pPr marL="0" indent="0" algn="ctr">
              <a:spcBef>
                <a:spcPts val="2400"/>
              </a:spcBef>
              <a:buNone/>
            </a:pPr>
            <a:r>
              <a:rPr lang="en-US" dirty="0"/>
              <a:t>Remove irrelevant data</a:t>
            </a:r>
          </a:p>
          <a:p>
            <a:pPr marL="0" indent="0" algn="ctr">
              <a:spcBef>
                <a:spcPts val="2400"/>
              </a:spcBef>
              <a:buNone/>
            </a:pPr>
            <a:r>
              <a:rPr lang="en-US" dirty="0"/>
              <a:t>Remove duplicate data</a:t>
            </a:r>
          </a:p>
          <a:p>
            <a:pPr marL="0" indent="0" algn="ctr">
              <a:spcBef>
                <a:spcPts val="2400"/>
              </a:spcBef>
              <a:buNone/>
            </a:pPr>
            <a:r>
              <a:rPr lang="en-US" dirty="0"/>
              <a:t>Remove bad data</a:t>
            </a:r>
          </a:p>
          <a:p>
            <a:pPr marL="0" indent="0" algn="ctr">
              <a:spcBef>
                <a:spcPts val="2400"/>
              </a:spcBef>
              <a:buNone/>
            </a:pPr>
            <a:endParaRPr lang="en-US" dirty="0"/>
          </a:p>
        </p:txBody>
      </p:sp>
    </p:spTree>
    <p:extLst>
      <p:ext uri="{BB962C8B-B14F-4D97-AF65-F5344CB8AC3E}">
        <p14:creationId xmlns:p14="http://schemas.microsoft.com/office/powerpoint/2010/main" val="25172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8CA7-4595-416F-9C8B-E9DD2F214259}"/>
              </a:ext>
            </a:extLst>
          </p:cNvPr>
          <p:cNvSpPr>
            <a:spLocks noGrp="1"/>
          </p:cNvSpPr>
          <p:nvPr>
            <p:ph type="title"/>
          </p:nvPr>
        </p:nvSpPr>
        <p:spPr/>
        <p:txBody>
          <a:bodyPr/>
          <a:lstStyle/>
          <a:p>
            <a:r>
              <a:rPr lang="en-US" dirty="0"/>
              <a:t>Named Test Data </a:t>
            </a:r>
          </a:p>
        </p:txBody>
      </p:sp>
      <p:pic>
        <p:nvPicPr>
          <p:cNvPr id="4" name="Picture 3">
            <a:extLst>
              <a:ext uri="{FF2B5EF4-FFF2-40B4-BE49-F238E27FC236}">
                <a16:creationId xmlns:a16="http://schemas.microsoft.com/office/drawing/2014/main" id="{26C647F7-6665-45F0-860B-3BC17B6668A2}"/>
              </a:ext>
            </a:extLst>
          </p:cNvPr>
          <p:cNvPicPr>
            <a:picLocks noChangeAspect="1"/>
          </p:cNvPicPr>
          <p:nvPr/>
        </p:nvPicPr>
        <p:blipFill>
          <a:blip r:embed="rId3"/>
          <a:stretch>
            <a:fillRect/>
          </a:stretch>
        </p:blipFill>
        <p:spPr>
          <a:xfrm>
            <a:off x="2976127" y="4255936"/>
            <a:ext cx="6239746" cy="155279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0282B63-85FD-4EF6-BA08-9FF847BC8F58}"/>
              </a:ext>
            </a:extLst>
          </p:cNvPr>
          <p:cNvPicPr>
            <a:picLocks noChangeAspect="1"/>
          </p:cNvPicPr>
          <p:nvPr/>
        </p:nvPicPr>
        <p:blipFill>
          <a:blip r:embed="rId4"/>
          <a:stretch>
            <a:fillRect/>
          </a:stretch>
        </p:blipFill>
        <p:spPr>
          <a:xfrm>
            <a:off x="584548" y="2062968"/>
            <a:ext cx="11022904" cy="1670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698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B0BE3E-DF7D-4903-B072-451D69B58C3F}"/>
              </a:ext>
            </a:extLst>
          </p:cNvPr>
          <p:cNvPicPr>
            <a:picLocks noChangeAspect="1"/>
          </p:cNvPicPr>
          <p:nvPr/>
        </p:nvPicPr>
        <p:blipFill>
          <a:blip r:embed="rId3"/>
          <a:stretch>
            <a:fillRect/>
          </a:stretch>
        </p:blipFill>
        <p:spPr>
          <a:xfrm>
            <a:off x="4002146" y="1817153"/>
            <a:ext cx="4187707" cy="3223694"/>
          </a:xfrm>
          <a:prstGeom prst="rect">
            <a:avLst/>
          </a:prstGeom>
        </p:spPr>
      </p:pic>
    </p:spTree>
    <p:extLst>
      <p:ext uri="{BB962C8B-B14F-4D97-AF65-F5344CB8AC3E}">
        <p14:creationId xmlns:p14="http://schemas.microsoft.com/office/powerpoint/2010/main" val="1193501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B977-6518-429F-A138-1E15BFDCD386}"/>
              </a:ext>
            </a:extLst>
          </p:cNvPr>
          <p:cNvSpPr>
            <a:spLocks noGrp="1"/>
          </p:cNvSpPr>
          <p:nvPr>
            <p:ph type="title"/>
          </p:nvPr>
        </p:nvSpPr>
        <p:spPr>
          <a:xfrm>
            <a:off x="838200" y="365125"/>
            <a:ext cx="10515600" cy="1325563"/>
          </a:xfrm>
        </p:spPr>
        <p:txBody>
          <a:bodyPr/>
          <a:lstStyle/>
          <a:p>
            <a:r>
              <a:rPr lang="en-US" dirty="0"/>
              <a:t>Naming Conventions</a:t>
            </a:r>
          </a:p>
        </p:txBody>
      </p:sp>
      <p:sp>
        <p:nvSpPr>
          <p:cNvPr id="3" name="Content Placeholder 2">
            <a:extLst>
              <a:ext uri="{FF2B5EF4-FFF2-40B4-BE49-F238E27FC236}">
                <a16:creationId xmlns:a16="http://schemas.microsoft.com/office/drawing/2014/main" id="{8E1B1868-B09E-4134-969F-FB08F693A3EB}"/>
              </a:ext>
            </a:extLst>
          </p:cNvPr>
          <p:cNvSpPr>
            <a:spLocks noGrp="1"/>
          </p:cNvSpPr>
          <p:nvPr>
            <p:ph idx="1"/>
          </p:nvPr>
        </p:nvSpPr>
        <p:spPr>
          <a:xfrm>
            <a:off x="1536700" y="1825625"/>
            <a:ext cx="9105900" cy="4351338"/>
          </a:xfrm>
        </p:spPr>
        <p:txBody>
          <a:bodyPr anchor="ctr"/>
          <a:lstStyle/>
          <a:p>
            <a:pPr marL="0" indent="0" algn="ctr">
              <a:spcBef>
                <a:spcPts val="2400"/>
              </a:spcBef>
              <a:buNone/>
            </a:pPr>
            <a:r>
              <a:rPr lang="en-US" dirty="0"/>
              <a:t>Apply conventions to usernames</a:t>
            </a:r>
            <a:br>
              <a:rPr lang="en-US" dirty="0"/>
            </a:br>
            <a:r>
              <a:rPr lang="en-US" dirty="0"/>
              <a:t>and email addresses</a:t>
            </a:r>
          </a:p>
          <a:p>
            <a:pPr marL="0" indent="0" algn="ctr">
              <a:spcBef>
                <a:spcPts val="3000"/>
              </a:spcBef>
              <a:buNone/>
            </a:pPr>
            <a:r>
              <a:rPr lang="en-US" dirty="0"/>
              <a:t>Test Environment</a:t>
            </a:r>
          </a:p>
          <a:p>
            <a:pPr marL="0" indent="0" algn="ctr">
              <a:spcBef>
                <a:spcPts val="0"/>
              </a:spcBef>
              <a:buNone/>
            </a:pPr>
            <a:r>
              <a:rPr lang="en-US" dirty="0"/>
              <a:t>Account Types</a:t>
            </a:r>
          </a:p>
          <a:p>
            <a:pPr marL="0" indent="0" algn="ctr">
              <a:spcBef>
                <a:spcPts val="0"/>
              </a:spcBef>
              <a:buNone/>
            </a:pPr>
            <a:r>
              <a:rPr lang="en-US" dirty="0"/>
              <a:t>Geographical Location</a:t>
            </a:r>
          </a:p>
          <a:p>
            <a:pPr marL="0" indent="0" algn="ctr">
              <a:spcBef>
                <a:spcPts val="0"/>
              </a:spcBef>
              <a:buNone/>
            </a:pPr>
            <a:r>
              <a:rPr lang="en-US" dirty="0"/>
              <a:t>Transaction History</a:t>
            </a:r>
          </a:p>
          <a:p>
            <a:pPr marL="0" indent="0" algn="ctr">
              <a:spcBef>
                <a:spcPts val="0"/>
              </a:spcBef>
              <a:buNone/>
            </a:pPr>
            <a:endParaRPr lang="en-US" dirty="0"/>
          </a:p>
        </p:txBody>
      </p:sp>
    </p:spTree>
    <p:extLst>
      <p:ext uri="{BB962C8B-B14F-4D97-AF65-F5344CB8AC3E}">
        <p14:creationId xmlns:p14="http://schemas.microsoft.com/office/powerpoint/2010/main" val="426105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4275C-9FE1-48DF-B5E3-8CC06CF72443}"/>
              </a:ext>
            </a:extLst>
          </p:cNvPr>
          <p:cNvSpPr>
            <a:spLocks noGrp="1"/>
          </p:cNvSpPr>
          <p:nvPr>
            <p:ph type="title"/>
          </p:nvPr>
        </p:nvSpPr>
        <p:spPr>
          <a:xfrm>
            <a:off x="838200" y="365125"/>
            <a:ext cx="10515600" cy="1325563"/>
          </a:xfrm>
        </p:spPr>
        <p:txBody>
          <a:bodyPr/>
          <a:lstStyle/>
          <a:p>
            <a:r>
              <a:rPr lang="en-US" dirty="0"/>
              <a:t>Fungible Test Data</a:t>
            </a:r>
          </a:p>
        </p:txBody>
      </p:sp>
      <p:sp>
        <p:nvSpPr>
          <p:cNvPr id="3" name="Content Placeholder 2">
            <a:extLst>
              <a:ext uri="{FF2B5EF4-FFF2-40B4-BE49-F238E27FC236}">
                <a16:creationId xmlns:a16="http://schemas.microsoft.com/office/drawing/2014/main" id="{DDC26577-081A-422F-BF05-4D6C60A3E497}"/>
              </a:ext>
            </a:extLst>
          </p:cNvPr>
          <p:cNvSpPr>
            <a:spLocks noGrp="1"/>
          </p:cNvSpPr>
          <p:nvPr>
            <p:ph idx="1"/>
          </p:nvPr>
        </p:nvSpPr>
        <p:spPr>
          <a:xfrm>
            <a:off x="1536700" y="1825625"/>
            <a:ext cx="9105900" cy="4351338"/>
          </a:xfrm>
        </p:spPr>
        <p:txBody>
          <a:bodyPr anchor="ctr"/>
          <a:lstStyle/>
          <a:p>
            <a:pPr marL="0" indent="0" algn="ctr">
              <a:buNone/>
            </a:pPr>
            <a:r>
              <a:rPr lang="en-US" dirty="0"/>
              <a:t>Test data should be manipulated with ease</a:t>
            </a:r>
          </a:p>
          <a:p>
            <a:pPr marL="0" indent="0" algn="ctr">
              <a:spcAft>
                <a:spcPts val="1800"/>
              </a:spcAft>
              <a:buNone/>
            </a:pPr>
            <a:r>
              <a:rPr lang="en-US" dirty="0"/>
              <a:t>Create, change, and delete it as needed</a:t>
            </a:r>
          </a:p>
          <a:p>
            <a:pPr marL="0" indent="0" algn="ctr">
              <a:spcBef>
                <a:spcPts val="1800"/>
              </a:spcBef>
              <a:buNone/>
            </a:pPr>
            <a:r>
              <a:rPr lang="en-US" dirty="0"/>
              <a:t>A user can be replaced</a:t>
            </a:r>
          </a:p>
          <a:p>
            <a:pPr marL="0" indent="0" algn="ctr">
              <a:buNone/>
            </a:pPr>
            <a:r>
              <a:rPr lang="en-US" dirty="0"/>
              <a:t>but not the archetype  </a:t>
            </a:r>
          </a:p>
          <a:p>
            <a:pPr marL="0" indent="0" algn="ctr">
              <a:buNone/>
            </a:pPr>
            <a:endParaRPr lang="en-US" dirty="0"/>
          </a:p>
        </p:txBody>
      </p:sp>
    </p:spTree>
    <p:extLst>
      <p:ext uri="{BB962C8B-B14F-4D97-AF65-F5344CB8AC3E}">
        <p14:creationId xmlns:p14="http://schemas.microsoft.com/office/powerpoint/2010/main" val="12405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DD05B1-78EA-48AC-A66E-7B4ABD7BB154}"/>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03198148-5A41-4F6F-9083-F353E85E4398}"/>
              </a:ext>
            </a:extLst>
          </p:cNvPr>
          <p:cNvSpPr>
            <a:spLocks noGrp="1"/>
          </p:cNvSpPr>
          <p:nvPr>
            <p:ph idx="1"/>
          </p:nvPr>
        </p:nvSpPr>
        <p:spPr/>
        <p:txBody>
          <a:bodyPr anchor="ctr"/>
          <a:lstStyle/>
          <a:p>
            <a:pPr marL="0" indent="0" algn="ctr">
              <a:spcBef>
                <a:spcPts val="3000"/>
              </a:spcBef>
              <a:buNone/>
            </a:pPr>
            <a:r>
              <a:rPr lang="en-US" dirty="0"/>
              <a:t>Test data should be recognizable and memorable</a:t>
            </a:r>
          </a:p>
          <a:p>
            <a:pPr marL="0" indent="0" algn="ctr">
              <a:spcBef>
                <a:spcPts val="3000"/>
              </a:spcBef>
              <a:buNone/>
            </a:pPr>
            <a:r>
              <a:rPr lang="en-US" dirty="0"/>
              <a:t>Test data should be realistic and relatable</a:t>
            </a:r>
          </a:p>
          <a:p>
            <a:pPr marL="0" indent="0" algn="ctr">
              <a:spcBef>
                <a:spcPts val="3000"/>
              </a:spcBef>
              <a:buNone/>
            </a:pPr>
            <a:r>
              <a:rPr lang="en-US" dirty="0"/>
              <a:t>Test data should be curated and readily available</a:t>
            </a:r>
          </a:p>
          <a:p>
            <a:pPr marL="0" indent="0" algn="ctr">
              <a:spcBef>
                <a:spcPts val="3000"/>
              </a:spcBef>
              <a:buNone/>
            </a:pPr>
            <a:endParaRPr lang="en-US" dirty="0"/>
          </a:p>
        </p:txBody>
      </p:sp>
    </p:spTree>
    <p:extLst>
      <p:ext uri="{BB962C8B-B14F-4D97-AF65-F5344CB8AC3E}">
        <p14:creationId xmlns:p14="http://schemas.microsoft.com/office/powerpoint/2010/main" val="2175892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8DC4-B8E9-4D7C-A269-9380AA7B029B}"/>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27BF08B0-176A-424D-A3B6-52FC2F6185FA}"/>
              </a:ext>
            </a:extLst>
          </p:cNvPr>
          <p:cNvSpPr>
            <a:spLocks noGrp="1"/>
          </p:cNvSpPr>
          <p:nvPr>
            <p:ph idx="1"/>
          </p:nvPr>
        </p:nvSpPr>
        <p:spPr/>
        <p:txBody>
          <a:bodyPr/>
          <a:lstStyle/>
          <a:p>
            <a:pPr marL="0" indent="0">
              <a:buNone/>
            </a:pPr>
            <a:r>
              <a:rPr lang="en-US" dirty="0"/>
              <a:t>LinkedIn: </a:t>
            </a:r>
            <a:r>
              <a:rPr lang="en-US" dirty="0">
                <a:hlinkClick r:id="rId2"/>
              </a:rPr>
              <a:t>Joshua Russell</a:t>
            </a:r>
            <a:endParaRPr lang="en-US" dirty="0"/>
          </a:p>
          <a:p>
            <a:pPr marL="0" indent="0">
              <a:buNone/>
            </a:pPr>
            <a:r>
              <a:rPr lang="en-US" dirty="0"/>
              <a:t>Twitter: </a:t>
            </a:r>
            <a:r>
              <a:rPr lang="en-US" dirty="0">
                <a:hlinkClick r:id="rId3"/>
              </a:rPr>
              <a:t>@russelljoshuaa</a:t>
            </a:r>
            <a:endParaRPr lang="en-US" dirty="0"/>
          </a:p>
          <a:p>
            <a:pPr marL="0" indent="0">
              <a:buNone/>
            </a:pPr>
            <a:r>
              <a:rPr lang="en-US" dirty="0"/>
              <a:t>GitHub: </a:t>
            </a:r>
            <a:r>
              <a:rPr lang="en-US" dirty="0">
                <a:hlinkClick r:id="rId4"/>
              </a:rPr>
              <a:t>github.com/</a:t>
            </a:r>
            <a:r>
              <a:rPr lang="en-US" dirty="0" err="1">
                <a:hlinkClick r:id="rId4"/>
              </a:rPr>
              <a:t>russelljoshuaa</a:t>
            </a:r>
            <a:endParaRPr lang="en-US" dirty="0"/>
          </a:p>
          <a:p>
            <a:pPr marL="0" indent="0">
              <a:buNone/>
            </a:pPr>
            <a:endParaRPr lang="en-US" dirty="0"/>
          </a:p>
          <a:p>
            <a:pPr marL="0" indent="0">
              <a:buNone/>
            </a:pPr>
            <a:r>
              <a:rPr lang="en-US" dirty="0"/>
              <a:t>Multiple illustrations by </a:t>
            </a:r>
            <a:r>
              <a:rPr lang="en-US" dirty="0">
                <a:hlinkClick r:id="rId5"/>
              </a:rPr>
              <a:t>@natelovett</a:t>
            </a:r>
            <a:endParaRPr lang="en-US" dirty="0"/>
          </a:p>
        </p:txBody>
      </p:sp>
      <p:pic>
        <p:nvPicPr>
          <p:cNvPr id="5" name="Picture Placeholder 4">
            <a:extLst>
              <a:ext uri="{FF2B5EF4-FFF2-40B4-BE49-F238E27FC236}">
                <a16:creationId xmlns:a16="http://schemas.microsoft.com/office/drawing/2014/main" id="{33646F09-2355-483A-BC19-102686B37F2A}"/>
              </a:ext>
            </a:extLst>
          </p:cNvPr>
          <p:cNvPicPr>
            <a:picLocks noGrp="1" noChangeAspect="1"/>
          </p:cNvPicPr>
          <p:nvPr>
            <p:ph type="pic" sz="quarter" idx="10"/>
          </p:nvPr>
        </p:nvPicPr>
        <p:blipFill>
          <a:blip r:embed="rId6"/>
          <a:srcRect/>
          <a:stretch>
            <a:fillRect/>
          </a:stretch>
        </p:blipFill>
        <p:spPr>
          <a:xfrm>
            <a:off x="7315200" y="2006600"/>
            <a:ext cx="3557588" cy="3557588"/>
          </a:xfrm>
          <a:prstGeom prst="rect">
            <a:avLst/>
          </a:prstGeom>
        </p:spPr>
      </p:pic>
    </p:spTree>
    <p:extLst>
      <p:ext uri="{BB962C8B-B14F-4D97-AF65-F5344CB8AC3E}">
        <p14:creationId xmlns:p14="http://schemas.microsoft.com/office/powerpoint/2010/main" val="3778687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139F3B-8E3F-4FE8-89B5-7F5E8C68F48D}"/>
              </a:ext>
            </a:extLst>
          </p:cNvPr>
          <p:cNvSpPr>
            <a:spLocks noGrp="1"/>
          </p:cNvSpPr>
          <p:nvPr>
            <p:ph type="title"/>
          </p:nvPr>
        </p:nvSpPr>
        <p:spPr>
          <a:xfrm>
            <a:off x="1527048" y="1124712"/>
            <a:ext cx="9144000" cy="1856232"/>
          </a:xfrm>
        </p:spPr>
        <p:txBody>
          <a:bodyPr/>
          <a:lstStyle/>
          <a:p>
            <a:r>
              <a:rPr lang="en-US" dirty="0"/>
              <a:t>Epilogue</a:t>
            </a:r>
          </a:p>
        </p:txBody>
      </p:sp>
    </p:spTree>
    <p:extLst>
      <p:ext uri="{BB962C8B-B14F-4D97-AF65-F5344CB8AC3E}">
        <p14:creationId xmlns:p14="http://schemas.microsoft.com/office/powerpoint/2010/main" val="407465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9854A-68C6-44BA-849B-6F9AC926BBCF}"/>
              </a:ext>
            </a:extLst>
          </p:cNvPr>
          <p:cNvSpPr>
            <a:spLocks noGrp="1"/>
          </p:cNvSpPr>
          <p:nvPr>
            <p:ph type="title"/>
          </p:nvPr>
        </p:nvSpPr>
        <p:spPr>
          <a:xfrm>
            <a:off x="838200" y="365125"/>
            <a:ext cx="10515600" cy="1325563"/>
          </a:xfrm>
        </p:spPr>
        <p:txBody>
          <a:bodyPr/>
          <a:lstStyle/>
          <a:p>
            <a:r>
              <a:rPr lang="en-US" dirty="0"/>
              <a:t>Resources</a:t>
            </a:r>
          </a:p>
        </p:txBody>
      </p:sp>
      <p:sp>
        <p:nvSpPr>
          <p:cNvPr id="5" name="Content Placeholder 4">
            <a:extLst>
              <a:ext uri="{FF2B5EF4-FFF2-40B4-BE49-F238E27FC236}">
                <a16:creationId xmlns:a16="http://schemas.microsoft.com/office/drawing/2014/main" id="{3ACE4845-1464-48E8-B387-ACA2D2BE43F7}"/>
              </a:ext>
            </a:extLst>
          </p:cNvPr>
          <p:cNvSpPr>
            <a:spLocks noGrp="1"/>
          </p:cNvSpPr>
          <p:nvPr>
            <p:ph idx="1"/>
          </p:nvPr>
        </p:nvSpPr>
        <p:spPr>
          <a:xfrm>
            <a:off x="1536700" y="1825625"/>
            <a:ext cx="9105900" cy="4351338"/>
          </a:xfrm>
        </p:spPr>
        <p:txBody>
          <a:bodyPr/>
          <a:lstStyle/>
          <a:p>
            <a:r>
              <a:rPr lang="en-US" dirty="0"/>
              <a:t>The Inmates Are Running The Asylum, Alan Cooper</a:t>
            </a:r>
          </a:p>
          <a:p>
            <a:r>
              <a:rPr lang="en-US" dirty="0"/>
              <a:t>The Anatomy of Story, John </a:t>
            </a:r>
            <a:r>
              <a:rPr lang="en-US" dirty="0" err="1"/>
              <a:t>Truby</a:t>
            </a:r>
            <a:endParaRPr lang="en-US" dirty="0"/>
          </a:p>
        </p:txBody>
      </p:sp>
    </p:spTree>
    <p:extLst>
      <p:ext uri="{BB962C8B-B14F-4D97-AF65-F5344CB8AC3E}">
        <p14:creationId xmlns:p14="http://schemas.microsoft.com/office/powerpoint/2010/main" val="1217230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487C-8415-4A07-A083-418B92937FD2}"/>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FE173058-6D4A-4A81-9A42-EBD3F1D4A5ED}"/>
              </a:ext>
            </a:extLst>
          </p:cNvPr>
          <p:cNvSpPr>
            <a:spLocks noGrp="1"/>
          </p:cNvSpPr>
          <p:nvPr>
            <p:ph idx="1"/>
          </p:nvPr>
        </p:nvSpPr>
        <p:spPr/>
        <p:txBody>
          <a:bodyPr/>
          <a:lstStyle/>
          <a:p>
            <a:r>
              <a:rPr lang="en-US" dirty="0">
                <a:hlinkClick r:id="rId2"/>
              </a:rPr>
              <a:t>https://towardsdatascience.com/understanding-the-types-of-data-in-a-business-organization-67d7cb9914bd</a:t>
            </a:r>
            <a:endParaRPr lang="en-US" dirty="0"/>
          </a:p>
          <a:p>
            <a:r>
              <a:rPr lang="en-US" dirty="0">
                <a:hlinkClick r:id="rId3"/>
              </a:rPr>
              <a:t>http://bi-insider.com/posts/types-of-enterprise-data-transactional-analytical-master/</a:t>
            </a:r>
            <a:endParaRPr lang="en-US" dirty="0">
              <a:hlinkClick r:id="rId4"/>
            </a:endParaRPr>
          </a:p>
          <a:p>
            <a:r>
              <a:rPr lang="en-US" dirty="0">
                <a:hlinkClick r:id="rId4"/>
              </a:rPr>
              <a:t>https://en.wikipedia.org/wiki/Persona_(user_experience)</a:t>
            </a:r>
            <a:endParaRPr lang="en-US" dirty="0"/>
          </a:p>
        </p:txBody>
      </p:sp>
    </p:spTree>
    <p:extLst>
      <p:ext uri="{BB962C8B-B14F-4D97-AF65-F5344CB8AC3E}">
        <p14:creationId xmlns:p14="http://schemas.microsoft.com/office/powerpoint/2010/main" val="2381028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EC3E-CDC5-44ED-8731-02D4F28C7647}"/>
              </a:ext>
            </a:extLst>
          </p:cNvPr>
          <p:cNvSpPr>
            <a:spLocks noGrp="1"/>
          </p:cNvSpPr>
          <p:nvPr>
            <p:ph type="title"/>
          </p:nvPr>
        </p:nvSpPr>
        <p:spPr>
          <a:xfrm>
            <a:off x="838200" y="365125"/>
            <a:ext cx="10515600" cy="1325563"/>
          </a:xfrm>
        </p:spPr>
        <p:txBody>
          <a:bodyPr/>
          <a:lstStyle/>
          <a:p>
            <a:r>
              <a:rPr lang="en-US" dirty="0"/>
              <a:t>More Test Data Puns</a:t>
            </a:r>
          </a:p>
        </p:txBody>
      </p:sp>
      <p:sp>
        <p:nvSpPr>
          <p:cNvPr id="3" name="Content Placeholder 2">
            <a:extLst>
              <a:ext uri="{FF2B5EF4-FFF2-40B4-BE49-F238E27FC236}">
                <a16:creationId xmlns:a16="http://schemas.microsoft.com/office/drawing/2014/main" id="{03FBB27C-D3D7-4B8F-86AD-54F7860C7968}"/>
              </a:ext>
            </a:extLst>
          </p:cNvPr>
          <p:cNvSpPr>
            <a:spLocks noGrp="1"/>
          </p:cNvSpPr>
          <p:nvPr>
            <p:ph idx="1"/>
          </p:nvPr>
        </p:nvSpPr>
        <p:spPr>
          <a:xfrm>
            <a:off x="1536700" y="1825625"/>
            <a:ext cx="9105900" cy="4351338"/>
          </a:xfrm>
        </p:spPr>
        <p:txBody>
          <a:bodyPr/>
          <a:lstStyle/>
          <a:p>
            <a:r>
              <a:rPr lang="en-US" dirty="0"/>
              <a:t>Noah Count</a:t>
            </a:r>
          </a:p>
          <a:p>
            <a:pPr lvl="1"/>
            <a:r>
              <a:rPr lang="en-US" dirty="0"/>
              <a:t>This user never created an account, but checks out as a guest sometimes</a:t>
            </a:r>
          </a:p>
        </p:txBody>
      </p:sp>
    </p:spTree>
    <p:extLst>
      <p:ext uri="{BB962C8B-B14F-4D97-AF65-F5344CB8AC3E}">
        <p14:creationId xmlns:p14="http://schemas.microsoft.com/office/powerpoint/2010/main" val="3458752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8866A6C7-01C9-4398-B459-82B219F31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386" y="1592632"/>
            <a:ext cx="2381250"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6FD81051-304C-428A-A2E2-37C546851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73745"/>
            <a:ext cx="3332577" cy="34858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411380D-77AB-4A12-8CB0-B72D428771AC}"/>
              </a:ext>
            </a:extLst>
          </p:cNvPr>
          <p:cNvSpPr>
            <a:spLocks noGrp="1"/>
          </p:cNvSpPr>
          <p:nvPr>
            <p:ph type="title"/>
          </p:nvPr>
        </p:nvSpPr>
        <p:spPr/>
        <p:txBody>
          <a:bodyPr/>
          <a:lstStyle/>
          <a:p>
            <a:r>
              <a:rPr lang="en-US" dirty="0"/>
              <a:t>Accessibility is good</a:t>
            </a:r>
          </a:p>
        </p:txBody>
      </p:sp>
      <p:pic>
        <p:nvPicPr>
          <p:cNvPr id="1030" name="Picture 6" descr="See the source image">
            <a:extLst>
              <a:ext uri="{FF2B5EF4-FFF2-40B4-BE49-F238E27FC236}">
                <a16:creationId xmlns:a16="http://schemas.microsoft.com/office/drawing/2014/main" id="{0634643B-2D08-468A-9325-228F4CDFC6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9578" y="1688554"/>
            <a:ext cx="2583754" cy="36562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9143D87F-DBE8-48D2-88A3-A72C1C4C1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199" y="2163230"/>
            <a:ext cx="13655426" cy="729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24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anim calcmode="lin" valueType="num">
                                      <p:cBhvr additive="base">
                                        <p:cTn id="15" dur="500" fill="hold"/>
                                        <p:tgtEl>
                                          <p:spTgt spid="1032"/>
                                        </p:tgtEl>
                                        <p:attrNameLst>
                                          <p:attrName>ppt_x</p:attrName>
                                        </p:attrNameLst>
                                      </p:cBhvr>
                                      <p:tavLst>
                                        <p:tav tm="0">
                                          <p:val>
                                            <p:strVal val="#ppt_x"/>
                                          </p:val>
                                        </p:tav>
                                        <p:tav tm="100000">
                                          <p:val>
                                            <p:strVal val="#ppt_x"/>
                                          </p:val>
                                        </p:tav>
                                      </p:tavLst>
                                    </p:anim>
                                    <p:anim calcmode="lin" valueType="num">
                                      <p:cBhvr additive="base">
                                        <p:cTn id="16"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300F04-74C9-4792-99D6-C128C1B284BA}"/>
              </a:ext>
            </a:extLst>
          </p:cNvPr>
          <p:cNvSpPr>
            <a:spLocks noGrp="1"/>
          </p:cNvSpPr>
          <p:nvPr>
            <p:ph type="title"/>
          </p:nvPr>
        </p:nvSpPr>
        <p:spPr>
          <a:xfrm>
            <a:off x="1783159" y="1689100"/>
            <a:ext cx="8905082" cy="1995487"/>
          </a:xfrm>
        </p:spPr>
        <p:txBody>
          <a:bodyPr/>
          <a:lstStyle/>
          <a:p>
            <a:r>
              <a:rPr lang="en-US" dirty="0"/>
              <a:t>Everyone</a:t>
            </a:r>
            <a:br>
              <a:rPr lang="en-US" dirty="0"/>
            </a:br>
            <a:r>
              <a:rPr lang="en-US" dirty="0"/>
              <a:t>should understand your work</a:t>
            </a:r>
          </a:p>
        </p:txBody>
      </p:sp>
    </p:spTree>
    <p:extLst>
      <p:ext uri="{BB962C8B-B14F-4D97-AF65-F5344CB8AC3E}">
        <p14:creationId xmlns:p14="http://schemas.microsoft.com/office/powerpoint/2010/main" val="2727734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cucumber testing">
            <a:extLst>
              <a:ext uri="{FF2B5EF4-FFF2-40B4-BE49-F238E27FC236}">
                <a16:creationId xmlns:a16="http://schemas.microsoft.com/office/drawing/2014/main" id="{24B2BD8B-8D8F-4C6D-AA0D-55C4FE007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882" y="4537969"/>
            <a:ext cx="6530236" cy="22787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pecification by example">
            <a:extLst>
              <a:ext uri="{FF2B5EF4-FFF2-40B4-BE49-F238E27FC236}">
                <a16:creationId xmlns:a16="http://schemas.microsoft.com/office/drawing/2014/main" id="{435F2BC5-405C-4B60-9F98-848E7937C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026" y="424373"/>
            <a:ext cx="3372597" cy="4163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3A8A804-C0BA-4894-A2E6-3ABDB89AF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8378" y="424372"/>
            <a:ext cx="3172740" cy="4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503035-2D23-4CAF-A2B1-B9514DAB9893}"/>
              </a:ext>
            </a:extLst>
          </p:cNvPr>
          <p:cNvSpPr>
            <a:spLocks noGrp="1"/>
          </p:cNvSpPr>
          <p:nvPr>
            <p:ph type="title"/>
          </p:nvPr>
        </p:nvSpPr>
        <p:spPr>
          <a:xfrm>
            <a:off x="1527048" y="1124712"/>
            <a:ext cx="9144000" cy="1856232"/>
          </a:xfrm>
        </p:spPr>
        <p:txBody>
          <a:bodyPr/>
          <a:lstStyle/>
          <a:p>
            <a:r>
              <a:rPr lang="en-US" dirty="0"/>
              <a:t>Tell A Story</a:t>
            </a:r>
          </a:p>
        </p:txBody>
      </p:sp>
    </p:spTree>
    <p:extLst>
      <p:ext uri="{BB962C8B-B14F-4D97-AF65-F5344CB8AC3E}">
        <p14:creationId xmlns:p14="http://schemas.microsoft.com/office/powerpoint/2010/main" val="2096742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E4874-6F1A-46EA-B013-90EC9A4565E0}"/>
              </a:ext>
            </a:extLst>
          </p:cNvPr>
          <p:cNvSpPr>
            <a:spLocks noGrp="1"/>
          </p:cNvSpPr>
          <p:nvPr>
            <p:ph type="title"/>
          </p:nvPr>
        </p:nvSpPr>
        <p:spPr/>
        <p:txBody>
          <a:bodyPr/>
          <a:lstStyle/>
          <a:p>
            <a:r>
              <a:rPr lang="en-US" dirty="0"/>
              <a:t>What is Test Data?</a:t>
            </a:r>
          </a:p>
        </p:txBody>
      </p:sp>
      <p:graphicFrame>
        <p:nvGraphicFramePr>
          <p:cNvPr id="6" name="Content Placeholder 5">
            <a:extLst>
              <a:ext uri="{FF2B5EF4-FFF2-40B4-BE49-F238E27FC236}">
                <a16:creationId xmlns:a16="http://schemas.microsoft.com/office/drawing/2014/main" id="{BF37C79E-6002-4085-BE4D-2A371F6A6E02}"/>
              </a:ext>
            </a:extLst>
          </p:cNvPr>
          <p:cNvGraphicFramePr>
            <a:graphicFrameLocks noGrp="1"/>
          </p:cNvGraphicFramePr>
          <p:nvPr>
            <p:ph idx="1"/>
            <p:extLst>
              <p:ext uri="{D42A27DB-BD31-4B8C-83A1-F6EECF244321}">
                <p14:modId xmlns:p14="http://schemas.microsoft.com/office/powerpoint/2010/main" val="1892480372"/>
              </p:ext>
            </p:extLst>
          </p:nvPr>
        </p:nvGraphicFramePr>
        <p:xfrm>
          <a:off x="1536700" y="1825625"/>
          <a:ext cx="91059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5894-1246-4135-BD2C-84A66A41A9CC}"/>
              </a:ext>
            </a:extLst>
          </p:cNvPr>
          <p:cNvSpPr>
            <a:spLocks noGrp="1"/>
          </p:cNvSpPr>
          <p:nvPr>
            <p:ph type="title"/>
          </p:nvPr>
        </p:nvSpPr>
        <p:spPr/>
        <p:txBody>
          <a:bodyPr/>
          <a:lstStyle/>
          <a:p>
            <a:pPr algn="l"/>
            <a:r>
              <a:rPr lang="en-US" dirty="0"/>
              <a:t>Master Data</a:t>
            </a:r>
          </a:p>
        </p:txBody>
      </p:sp>
      <p:pic>
        <p:nvPicPr>
          <p:cNvPr id="4" name="Picture 3">
            <a:extLst>
              <a:ext uri="{FF2B5EF4-FFF2-40B4-BE49-F238E27FC236}">
                <a16:creationId xmlns:a16="http://schemas.microsoft.com/office/drawing/2014/main" id="{8C64991D-1FEF-45BE-B080-565A4592E7A5}"/>
              </a:ext>
            </a:extLst>
          </p:cNvPr>
          <p:cNvPicPr>
            <a:picLocks noChangeAspect="1"/>
          </p:cNvPicPr>
          <p:nvPr/>
        </p:nvPicPr>
        <p:blipFill>
          <a:blip r:embed="rId3"/>
          <a:stretch>
            <a:fillRect/>
          </a:stretch>
        </p:blipFill>
        <p:spPr>
          <a:xfrm>
            <a:off x="5119082" y="758016"/>
            <a:ext cx="6047263" cy="2080597"/>
          </a:xfrm>
          <a:prstGeom prst="rect">
            <a:avLst/>
          </a:prstGeom>
        </p:spPr>
      </p:pic>
      <p:pic>
        <p:nvPicPr>
          <p:cNvPr id="7" name="Picture 6">
            <a:extLst>
              <a:ext uri="{FF2B5EF4-FFF2-40B4-BE49-F238E27FC236}">
                <a16:creationId xmlns:a16="http://schemas.microsoft.com/office/drawing/2014/main" id="{1B426AD4-B41E-4FEB-80F1-84A8222B34DF}"/>
              </a:ext>
            </a:extLst>
          </p:cNvPr>
          <p:cNvPicPr>
            <a:picLocks noChangeAspect="1"/>
          </p:cNvPicPr>
          <p:nvPr/>
        </p:nvPicPr>
        <p:blipFill>
          <a:blip r:embed="rId4"/>
          <a:stretch>
            <a:fillRect/>
          </a:stretch>
        </p:blipFill>
        <p:spPr>
          <a:xfrm>
            <a:off x="5119082" y="2886650"/>
            <a:ext cx="6047263" cy="1387064"/>
          </a:xfrm>
          <a:prstGeom prst="rect">
            <a:avLst/>
          </a:prstGeom>
        </p:spPr>
      </p:pic>
      <p:pic>
        <p:nvPicPr>
          <p:cNvPr id="8" name="Picture 7">
            <a:extLst>
              <a:ext uri="{FF2B5EF4-FFF2-40B4-BE49-F238E27FC236}">
                <a16:creationId xmlns:a16="http://schemas.microsoft.com/office/drawing/2014/main" id="{F2194E82-5D94-46AB-9D60-FCD368EFB170}"/>
              </a:ext>
            </a:extLst>
          </p:cNvPr>
          <p:cNvPicPr>
            <a:picLocks noChangeAspect="1"/>
          </p:cNvPicPr>
          <p:nvPr/>
        </p:nvPicPr>
        <p:blipFill>
          <a:blip r:embed="rId5"/>
          <a:stretch>
            <a:fillRect/>
          </a:stretch>
        </p:blipFill>
        <p:spPr>
          <a:xfrm>
            <a:off x="5032491" y="4310034"/>
            <a:ext cx="6216417" cy="1471641"/>
          </a:xfrm>
          <a:prstGeom prst="rect">
            <a:avLst/>
          </a:prstGeom>
        </p:spPr>
      </p:pic>
      <p:pic>
        <p:nvPicPr>
          <p:cNvPr id="6146" name="Picture 2" descr="See the source image">
            <a:extLst>
              <a:ext uri="{FF2B5EF4-FFF2-40B4-BE49-F238E27FC236}">
                <a16:creationId xmlns:a16="http://schemas.microsoft.com/office/drawing/2014/main" id="{E60D728E-1F9F-473E-9370-59B17D51D1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400" y="2138320"/>
            <a:ext cx="3009900" cy="298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033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20424</TotalTime>
  <Words>2533</Words>
  <Application>Microsoft Office PowerPoint</Application>
  <PresentationFormat>Widescreen</PresentationFormat>
  <Paragraphs>180</Paragraphs>
  <Slides>37</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Book Antiqua</vt:lpstr>
      <vt:lpstr>Calibri</vt:lpstr>
      <vt:lpstr>Office Theme</vt:lpstr>
      <vt:lpstr>Fictional Test Data</vt:lpstr>
      <vt:lpstr>My Story</vt:lpstr>
      <vt:lpstr>PowerPoint Presentation</vt:lpstr>
      <vt:lpstr>Accessibility is good</vt:lpstr>
      <vt:lpstr>Everyone should understand your work</vt:lpstr>
      <vt:lpstr>PowerPoint Presentation</vt:lpstr>
      <vt:lpstr>Tell A Story</vt:lpstr>
      <vt:lpstr>What is Test Data?</vt:lpstr>
      <vt:lpstr>Master Data</vt:lpstr>
      <vt:lpstr>Transactional Data</vt:lpstr>
      <vt:lpstr>Analytical Data</vt:lpstr>
      <vt:lpstr>Illegible Data</vt:lpstr>
      <vt:lpstr>Dubious Claims to Fame</vt:lpstr>
      <vt:lpstr>The Wards Family</vt:lpstr>
      <vt:lpstr>Character Study</vt:lpstr>
      <vt:lpstr>Something Missing</vt:lpstr>
      <vt:lpstr>Personas</vt:lpstr>
      <vt:lpstr>PowerPoint Presentation</vt:lpstr>
      <vt:lpstr>Personality</vt:lpstr>
      <vt:lpstr>Location</vt:lpstr>
      <vt:lpstr>Technology</vt:lpstr>
      <vt:lpstr>The Personas</vt:lpstr>
      <vt:lpstr>Hope</vt:lpstr>
      <vt:lpstr>Lee</vt:lpstr>
      <vt:lpstr>Cass</vt:lpstr>
      <vt:lpstr>Test Data Library</vt:lpstr>
      <vt:lpstr>Where can I find a user?</vt:lpstr>
      <vt:lpstr>Clean It Up</vt:lpstr>
      <vt:lpstr>Named Test Data </vt:lpstr>
      <vt:lpstr>Naming Conventions</vt:lpstr>
      <vt:lpstr>Fungible Test Data</vt:lpstr>
      <vt:lpstr>Summary</vt:lpstr>
      <vt:lpstr>Thank You!</vt:lpstr>
      <vt:lpstr>Epilogue</vt:lpstr>
      <vt:lpstr>Resources</vt:lpstr>
      <vt:lpstr>Resources</vt:lpstr>
      <vt:lpstr>More Test Data Puns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Fictional Test Data</dc:title>
  <dc:creator>Joshua Russell</dc:creator>
  <cp:lastModifiedBy>Joshua Russell</cp:lastModifiedBy>
  <cp:revision>234</cp:revision>
  <dcterms:created xsi:type="dcterms:W3CDTF">2020-02-08T21:08:59Z</dcterms:created>
  <dcterms:modified xsi:type="dcterms:W3CDTF">2020-06-10T21:05:14Z</dcterms:modified>
</cp:coreProperties>
</file>