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75" r:id="rId1"/>
  </p:sldMasterIdLst>
  <p:notesMasterIdLst>
    <p:notesMasterId r:id="rId30"/>
  </p:notesMasterIdLst>
  <p:handoutMasterIdLst>
    <p:handoutMasterId r:id="rId31"/>
  </p:handoutMasterIdLst>
  <p:sldIdLst>
    <p:sldId id="256" r:id="rId2"/>
    <p:sldId id="297" r:id="rId3"/>
    <p:sldId id="296" r:id="rId4"/>
    <p:sldId id="276" r:id="rId5"/>
    <p:sldId id="259" r:id="rId6"/>
    <p:sldId id="257" r:id="rId7"/>
    <p:sldId id="281" r:id="rId8"/>
    <p:sldId id="278" r:id="rId9"/>
    <p:sldId id="266" r:id="rId10"/>
    <p:sldId id="301" r:id="rId11"/>
    <p:sldId id="267" r:id="rId12"/>
    <p:sldId id="282" r:id="rId13"/>
    <p:sldId id="283" r:id="rId14"/>
    <p:sldId id="258" r:id="rId15"/>
    <p:sldId id="270" r:id="rId16"/>
    <p:sldId id="264" r:id="rId17"/>
    <p:sldId id="263" r:id="rId18"/>
    <p:sldId id="262" r:id="rId19"/>
    <p:sldId id="303" r:id="rId20"/>
    <p:sldId id="272" r:id="rId21"/>
    <p:sldId id="284" r:id="rId22"/>
    <p:sldId id="302" r:id="rId23"/>
    <p:sldId id="294" r:id="rId24"/>
    <p:sldId id="285" r:id="rId25"/>
    <p:sldId id="273" r:id="rId26"/>
    <p:sldId id="298" r:id="rId27"/>
    <p:sldId id="295" r:id="rId28"/>
    <p:sldId id="261" r:id="rId29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4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8" autoAdjust="0"/>
    <p:restoredTop sz="73257" autoAdjust="0"/>
  </p:normalViewPr>
  <p:slideViewPr>
    <p:cSldViewPr>
      <p:cViewPr>
        <p:scale>
          <a:sx n="90" d="100"/>
          <a:sy n="90" d="100"/>
        </p:scale>
        <p:origin x="-1386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56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9" d="100"/>
        <a:sy n="89" d="100"/>
      </p:scale>
      <p:origin x="0" y="-9612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436A2C-4B0F-4067-AA97-63C20737D149}" type="doc">
      <dgm:prSet loTypeId="urn:microsoft.com/office/officeart/2005/8/layout/hProcess9" loCatId="process" qsTypeId="urn:microsoft.com/office/officeart/2005/8/quickstyle/simple5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187D6B0B-ED83-4C29-908B-EB8F46AC25AB}">
      <dgm:prSet/>
      <dgm:spPr/>
      <dgm:t>
        <a:bodyPr/>
        <a:lstStyle/>
        <a:p>
          <a:pPr rtl="0"/>
          <a:r>
            <a:rPr lang="en-US" dirty="0"/>
            <a:t>Positive Requirement 1</a:t>
          </a:r>
        </a:p>
      </dgm:t>
    </dgm:pt>
    <dgm:pt modelId="{2AFBA3E4-7F9D-4840-8175-A032F792A7EB}" type="parTrans" cxnId="{1D9C8033-9B44-45DA-A32F-786CAD903E4A}">
      <dgm:prSet/>
      <dgm:spPr/>
      <dgm:t>
        <a:bodyPr/>
        <a:lstStyle/>
        <a:p>
          <a:endParaRPr lang="en-US"/>
        </a:p>
      </dgm:t>
    </dgm:pt>
    <dgm:pt modelId="{150F8551-08C3-477D-9D6D-6AA7B0FEC86D}" type="sibTrans" cxnId="{1D9C8033-9B44-45DA-A32F-786CAD903E4A}">
      <dgm:prSet/>
      <dgm:spPr/>
      <dgm:t>
        <a:bodyPr/>
        <a:lstStyle/>
        <a:p>
          <a:endParaRPr lang="en-US"/>
        </a:p>
      </dgm:t>
    </dgm:pt>
    <dgm:pt modelId="{017E1BBE-AB4B-499E-9B91-EF936C72D063}">
      <dgm:prSet/>
      <dgm:spPr/>
      <dgm:t>
        <a:bodyPr/>
        <a:lstStyle/>
        <a:p>
          <a:pPr rtl="0"/>
          <a:r>
            <a:rPr lang="en-US" dirty="0"/>
            <a:t>Positive Requirement 2</a:t>
          </a:r>
        </a:p>
      </dgm:t>
    </dgm:pt>
    <dgm:pt modelId="{CAA9FF91-6B62-4D70-A8FF-9B3550E75622}" type="parTrans" cxnId="{1FDC6AA2-88BE-4998-8ED8-13719A6B7CE6}">
      <dgm:prSet/>
      <dgm:spPr/>
      <dgm:t>
        <a:bodyPr/>
        <a:lstStyle/>
        <a:p>
          <a:endParaRPr lang="en-US"/>
        </a:p>
      </dgm:t>
    </dgm:pt>
    <dgm:pt modelId="{5B7BB1E6-B2AD-4746-B18A-B1EF86F6E8DF}" type="sibTrans" cxnId="{1FDC6AA2-88BE-4998-8ED8-13719A6B7CE6}">
      <dgm:prSet/>
      <dgm:spPr/>
      <dgm:t>
        <a:bodyPr/>
        <a:lstStyle/>
        <a:p>
          <a:endParaRPr lang="en-US"/>
        </a:p>
      </dgm:t>
    </dgm:pt>
    <dgm:pt modelId="{921D0755-B09D-4D61-BC79-9D44E094B300}">
      <dgm:prSet/>
      <dgm:spPr/>
      <dgm:t>
        <a:bodyPr/>
        <a:lstStyle/>
        <a:p>
          <a:pPr rtl="0"/>
          <a:r>
            <a:rPr lang="en-US" dirty="0"/>
            <a:t>Positive Requirement 3</a:t>
          </a:r>
        </a:p>
      </dgm:t>
    </dgm:pt>
    <dgm:pt modelId="{5768F28D-6758-4F5D-8FEF-E7375388F692}" type="parTrans" cxnId="{4C64A928-EF0B-46C5-A1F8-FD3C1DD4E5EB}">
      <dgm:prSet/>
      <dgm:spPr/>
      <dgm:t>
        <a:bodyPr/>
        <a:lstStyle/>
        <a:p>
          <a:endParaRPr lang="en-US"/>
        </a:p>
      </dgm:t>
    </dgm:pt>
    <dgm:pt modelId="{15807FF9-B52A-4C09-A31B-3D755279D70B}" type="sibTrans" cxnId="{4C64A928-EF0B-46C5-A1F8-FD3C1DD4E5EB}">
      <dgm:prSet/>
      <dgm:spPr/>
      <dgm:t>
        <a:bodyPr/>
        <a:lstStyle/>
        <a:p>
          <a:endParaRPr lang="en-US"/>
        </a:p>
      </dgm:t>
    </dgm:pt>
    <dgm:pt modelId="{50C995CA-557F-420D-90B5-AE370657AC04}">
      <dgm:prSet/>
      <dgm:spPr/>
      <dgm:t>
        <a:bodyPr/>
        <a:lstStyle/>
        <a:p>
          <a:pPr rtl="0"/>
          <a:r>
            <a:rPr lang="en-US" dirty="0"/>
            <a:t>Positive Requirement 4</a:t>
          </a:r>
        </a:p>
      </dgm:t>
    </dgm:pt>
    <dgm:pt modelId="{0D7B0FA7-FD96-439E-8483-C81A0DF93BA7}" type="parTrans" cxnId="{7A9E2F63-F95E-4640-AF40-04ADDEBD9F7E}">
      <dgm:prSet/>
      <dgm:spPr/>
      <dgm:t>
        <a:bodyPr/>
        <a:lstStyle/>
        <a:p>
          <a:endParaRPr lang="en-US"/>
        </a:p>
      </dgm:t>
    </dgm:pt>
    <dgm:pt modelId="{92713E97-3889-4B9B-ADAD-3EB89EDC7362}" type="sibTrans" cxnId="{7A9E2F63-F95E-4640-AF40-04ADDEBD9F7E}">
      <dgm:prSet/>
      <dgm:spPr/>
      <dgm:t>
        <a:bodyPr/>
        <a:lstStyle/>
        <a:p>
          <a:endParaRPr lang="en-US"/>
        </a:p>
      </dgm:t>
    </dgm:pt>
    <dgm:pt modelId="{3BF37409-A814-46AB-91D7-4D9D11452F70}">
      <dgm:prSet/>
      <dgm:spPr/>
      <dgm:t>
        <a:bodyPr/>
        <a:lstStyle/>
        <a:p>
          <a:pPr rtl="0"/>
          <a:r>
            <a:rPr lang="en-US" dirty="0"/>
            <a:t>Positive Requirement 5</a:t>
          </a:r>
        </a:p>
      </dgm:t>
    </dgm:pt>
    <dgm:pt modelId="{4D3B637B-6259-4833-A38D-9A1DCDD5F7C7}" type="parTrans" cxnId="{64044F25-4A3E-4499-884D-2CD03F57C8C6}">
      <dgm:prSet/>
      <dgm:spPr/>
      <dgm:t>
        <a:bodyPr/>
        <a:lstStyle/>
        <a:p>
          <a:endParaRPr lang="en-US"/>
        </a:p>
      </dgm:t>
    </dgm:pt>
    <dgm:pt modelId="{EB446B2B-8F27-46A7-96FA-EBEDDD3FA097}" type="sibTrans" cxnId="{64044F25-4A3E-4499-884D-2CD03F57C8C6}">
      <dgm:prSet/>
      <dgm:spPr/>
      <dgm:t>
        <a:bodyPr/>
        <a:lstStyle/>
        <a:p>
          <a:endParaRPr lang="en-US"/>
        </a:p>
      </dgm:t>
    </dgm:pt>
    <dgm:pt modelId="{AE33CE12-2C09-41F0-B87B-9E98D376FD43}">
      <dgm:prSet/>
      <dgm:spPr/>
      <dgm:t>
        <a:bodyPr/>
        <a:lstStyle/>
        <a:p>
          <a:pPr rtl="0"/>
          <a:r>
            <a:rPr lang="en-US" dirty="0"/>
            <a:t>Positive Requirement 6</a:t>
          </a:r>
        </a:p>
      </dgm:t>
    </dgm:pt>
    <dgm:pt modelId="{29892D3B-C43A-44CF-92A0-0B66B48372FA}" type="parTrans" cxnId="{A9617437-B724-4C68-9BEB-7A04409B58B9}">
      <dgm:prSet/>
      <dgm:spPr/>
      <dgm:t>
        <a:bodyPr/>
        <a:lstStyle/>
        <a:p>
          <a:endParaRPr lang="en-US"/>
        </a:p>
      </dgm:t>
    </dgm:pt>
    <dgm:pt modelId="{5BD637BA-E384-48CD-8BBF-C6EBD718D022}" type="sibTrans" cxnId="{A9617437-B724-4C68-9BEB-7A04409B58B9}">
      <dgm:prSet/>
      <dgm:spPr/>
      <dgm:t>
        <a:bodyPr/>
        <a:lstStyle/>
        <a:p>
          <a:endParaRPr lang="en-US"/>
        </a:p>
      </dgm:t>
    </dgm:pt>
    <dgm:pt modelId="{FADF4D44-085F-4F35-BF5B-F5BEB6E8C9C0}" type="pres">
      <dgm:prSet presAssocID="{38436A2C-4B0F-4067-AA97-63C20737D149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CC27F3-A9FE-45FA-B201-094C63913119}" type="pres">
      <dgm:prSet presAssocID="{38436A2C-4B0F-4067-AA97-63C20737D149}" presName="arrow" presStyleLbl="bgShp" presStyleIdx="0" presStyleCnt="1"/>
      <dgm:spPr/>
    </dgm:pt>
    <dgm:pt modelId="{959C574C-1F5C-40A1-9F12-4BAF4509AB04}" type="pres">
      <dgm:prSet presAssocID="{38436A2C-4B0F-4067-AA97-63C20737D149}" presName="linearProcess" presStyleCnt="0"/>
      <dgm:spPr/>
    </dgm:pt>
    <dgm:pt modelId="{38696D02-3333-4268-ACCE-CD12CD6FFFFD}" type="pres">
      <dgm:prSet presAssocID="{187D6B0B-ED83-4C29-908B-EB8F46AC25AB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000716-7C04-4F50-A717-B32DC2A6BAA0}" type="pres">
      <dgm:prSet presAssocID="{150F8551-08C3-477D-9D6D-6AA7B0FEC86D}" presName="sibTrans" presStyleCnt="0"/>
      <dgm:spPr/>
    </dgm:pt>
    <dgm:pt modelId="{8E50CBF7-5CEC-4DF3-A135-527C0F56629E}" type="pres">
      <dgm:prSet presAssocID="{017E1BBE-AB4B-499E-9B91-EF936C72D063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6F9CBE-F062-41DA-8286-F6EED2000668}" type="pres">
      <dgm:prSet presAssocID="{5B7BB1E6-B2AD-4746-B18A-B1EF86F6E8DF}" presName="sibTrans" presStyleCnt="0"/>
      <dgm:spPr/>
    </dgm:pt>
    <dgm:pt modelId="{C81DED17-8B83-4B4A-8FBA-441C111FE93E}" type="pres">
      <dgm:prSet presAssocID="{921D0755-B09D-4D61-BC79-9D44E094B300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0CE49D-8A16-4FF8-A810-6D3637C35E5A}" type="pres">
      <dgm:prSet presAssocID="{15807FF9-B52A-4C09-A31B-3D755279D70B}" presName="sibTrans" presStyleCnt="0"/>
      <dgm:spPr/>
    </dgm:pt>
    <dgm:pt modelId="{4BA6DBC2-702D-4440-8BC9-BB687E0D80D7}" type="pres">
      <dgm:prSet presAssocID="{50C995CA-557F-420D-90B5-AE370657AC04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509716-3C96-41C1-8CBF-17E6205E90B2}" type="pres">
      <dgm:prSet presAssocID="{92713E97-3889-4B9B-ADAD-3EB89EDC7362}" presName="sibTrans" presStyleCnt="0"/>
      <dgm:spPr/>
    </dgm:pt>
    <dgm:pt modelId="{F01AB3B4-5CEA-4421-A091-445581443FFB}" type="pres">
      <dgm:prSet presAssocID="{3BF37409-A814-46AB-91D7-4D9D11452F70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A4B969-C260-4F4E-B4E7-DD4976CD5060}" type="pres">
      <dgm:prSet presAssocID="{EB446B2B-8F27-46A7-96FA-EBEDDD3FA097}" presName="sibTrans" presStyleCnt="0"/>
      <dgm:spPr/>
    </dgm:pt>
    <dgm:pt modelId="{68C36DE8-F3EA-46FF-94CC-EA566B7242EC}" type="pres">
      <dgm:prSet presAssocID="{AE33CE12-2C09-41F0-B87B-9E98D376FD43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2FD245-0126-42B6-8442-BACAAD0E69D3}" type="presOf" srcId="{AE33CE12-2C09-41F0-B87B-9E98D376FD43}" destId="{68C36DE8-F3EA-46FF-94CC-EA566B7242EC}" srcOrd="0" destOrd="0" presId="urn:microsoft.com/office/officeart/2005/8/layout/hProcess9"/>
    <dgm:cxn modelId="{7A9E2F63-F95E-4640-AF40-04ADDEBD9F7E}" srcId="{38436A2C-4B0F-4067-AA97-63C20737D149}" destId="{50C995CA-557F-420D-90B5-AE370657AC04}" srcOrd="3" destOrd="0" parTransId="{0D7B0FA7-FD96-439E-8483-C81A0DF93BA7}" sibTransId="{92713E97-3889-4B9B-ADAD-3EB89EDC7362}"/>
    <dgm:cxn modelId="{0004D926-BE03-4862-8E56-B7210FABD7F9}" type="presOf" srcId="{3BF37409-A814-46AB-91D7-4D9D11452F70}" destId="{F01AB3B4-5CEA-4421-A091-445581443FFB}" srcOrd="0" destOrd="0" presId="urn:microsoft.com/office/officeart/2005/8/layout/hProcess9"/>
    <dgm:cxn modelId="{4C64A928-EF0B-46C5-A1F8-FD3C1DD4E5EB}" srcId="{38436A2C-4B0F-4067-AA97-63C20737D149}" destId="{921D0755-B09D-4D61-BC79-9D44E094B300}" srcOrd="2" destOrd="0" parTransId="{5768F28D-6758-4F5D-8FEF-E7375388F692}" sibTransId="{15807FF9-B52A-4C09-A31B-3D755279D70B}"/>
    <dgm:cxn modelId="{9D0607E5-B15F-462C-B0C9-ADEF50959C80}" type="presOf" srcId="{921D0755-B09D-4D61-BC79-9D44E094B300}" destId="{C81DED17-8B83-4B4A-8FBA-441C111FE93E}" srcOrd="0" destOrd="0" presId="urn:microsoft.com/office/officeart/2005/8/layout/hProcess9"/>
    <dgm:cxn modelId="{1D9C8033-9B44-45DA-A32F-786CAD903E4A}" srcId="{38436A2C-4B0F-4067-AA97-63C20737D149}" destId="{187D6B0B-ED83-4C29-908B-EB8F46AC25AB}" srcOrd="0" destOrd="0" parTransId="{2AFBA3E4-7F9D-4840-8175-A032F792A7EB}" sibTransId="{150F8551-08C3-477D-9D6D-6AA7B0FEC86D}"/>
    <dgm:cxn modelId="{A9617437-B724-4C68-9BEB-7A04409B58B9}" srcId="{38436A2C-4B0F-4067-AA97-63C20737D149}" destId="{AE33CE12-2C09-41F0-B87B-9E98D376FD43}" srcOrd="5" destOrd="0" parTransId="{29892D3B-C43A-44CF-92A0-0B66B48372FA}" sibTransId="{5BD637BA-E384-48CD-8BBF-C6EBD718D022}"/>
    <dgm:cxn modelId="{089449C6-BAA5-4599-BE2F-95CD2820598D}" type="presOf" srcId="{017E1BBE-AB4B-499E-9B91-EF936C72D063}" destId="{8E50CBF7-5CEC-4DF3-A135-527C0F56629E}" srcOrd="0" destOrd="0" presId="urn:microsoft.com/office/officeart/2005/8/layout/hProcess9"/>
    <dgm:cxn modelId="{1FDC6AA2-88BE-4998-8ED8-13719A6B7CE6}" srcId="{38436A2C-4B0F-4067-AA97-63C20737D149}" destId="{017E1BBE-AB4B-499E-9B91-EF936C72D063}" srcOrd="1" destOrd="0" parTransId="{CAA9FF91-6B62-4D70-A8FF-9B3550E75622}" sibTransId="{5B7BB1E6-B2AD-4746-B18A-B1EF86F6E8DF}"/>
    <dgm:cxn modelId="{5B093E47-531D-4E46-A5F7-06A2CEC3652A}" type="presOf" srcId="{50C995CA-557F-420D-90B5-AE370657AC04}" destId="{4BA6DBC2-702D-4440-8BC9-BB687E0D80D7}" srcOrd="0" destOrd="0" presId="urn:microsoft.com/office/officeart/2005/8/layout/hProcess9"/>
    <dgm:cxn modelId="{D4081AA5-E4D3-42C3-9A25-04FEEB6001DD}" type="presOf" srcId="{187D6B0B-ED83-4C29-908B-EB8F46AC25AB}" destId="{38696D02-3333-4268-ACCE-CD12CD6FFFFD}" srcOrd="0" destOrd="0" presId="urn:microsoft.com/office/officeart/2005/8/layout/hProcess9"/>
    <dgm:cxn modelId="{64044F25-4A3E-4499-884D-2CD03F57C8C6}" srcId="{38436A2C-4B0F-4067-AA97-63C20737D149}" destId="{3BF37409-A814-46AB-91D7-4D9D11452F70}" srcOrd="4" destOrd="0" parTransId="{4D3B637B-6259-4833-A38D-9A1DCDD5F7C7}" sibTransId="{EB446B2B-8F27-46A7-96FA-EBEDDD3FA097}"/>
    <dgm:cxn modelId="{62100CB7-E685-4FFE-8E22-B185DE82734F}" type="presOf" srcId="{38436A2C-4B0F-4067-AA97-63C20737D149}" destId="{FADF4D44-085F-4F35-BF5B-F5BEB6E8C9C0}" srcOrd="0" destOrd="0" presId="urn:microsoft.com/office/officeart/2005/8/layout/hProcess9"/>
    <dgm:cxn modelId="{BF444E6F-1336-4FDF-926D-32E1974899F0}" type="presParOf" srcId="{FADF4D44-085F-4F35-BF5B-F5BEB6E8C9C0}" destId="{C8CC27F3-A9FE-45FA-B201-094C63913119}" srcOrd="0" destOrd="0" presId="urn:microsoft.com/office/officeart/2005/8/layout/hProcess9"/>
    <dgm:cxn modelId="{69A7AF56-804B-4336-BDC8-0B74EA237CD4}" type="presParOf" srcId="{FADF4D44-085F-4F35-BF5B-F5BEB6E8C9C0}" destId="{959C574C-1F5C-40A1-9F12-4BAF4509AB04}" srcOrd="1" destOrd="0" presId="urn:microsoft.com/office/officeart/2005/8/layout/hProcess9"/>
    <dgm:cxn modelId="{C107207C-3CC1-4E60-8E5C-E264E233B454}" type="presParOf" srcId="{959C574C-1F5C-40A1-9F12-4BAF4509AB04}" destId="{38696D02-3333-4268-ACCE-CD12CD6FFFFD}" srcOrd="0" destOrd="0" presId="urn:microsoft.com/office/officeart/2005/8/layout/hProcess9"/>
    <dgm:cxn modelId="{637A1BF0-96FA-4759-9ED4-CED2ABEE499B}" type="presParOf" srcId="{959C574C-1F5C-40A1-9F12-4BAF4509AB04}" destId="{07000716-7C04-4F50-A717-B32DC2A6BAA0}" srcOrd="1" destOrd="0" presId="urn:microsoft.com/office/officeart/2005/8/layout/hProcess9"/>
    <dgm:cxn modelId="{417806CE-B91F-49D5-9372-44F63242E5FA}" type="presParOf" srcId="{959C574C-1F5C-40A1-9F12-4BAF4509AB04}" destId="{8E50CBF7-5CEC-4DF3-A135-527C0F56629E}" srcOrd="2" destOrd="0" presId="urn:microsoft.com/office/officeart/2005/8/layout/hProcess9"/>
    <dgm:cxn modelId="{EC1A485F-651D-49D0-87D7-AB0D9E15E9C3}" type="presParOf" srcId="{959C574C-1F5C-40A1-9F12-4BAF4509AB04}" destId="{396F9CBE-F062-41DA-8286-F6EED2000668}" srcOrd="3" destOrd="0" presId="urn:microsoft.com/office/officeart/2005/8/layout/hProcess9"/>
    <dgm:cxn modelId="{54005934-4ECE-438F-9C24-868A592CD0C9}" type="presParOf" srcId="{959C574C-1F5C-40A1-9F12-4BAF4509AB04}" destId="{C81DED17-8B83-4B4A-8FBA-441C111FE93E}" srcOrd="4" destOrd="0" presId="urn:microsoft.com/office/officeart/2005/8/layout/hProcess9"/>
    <dgm:cxn modelId="{49504B25-F098-4147-8DE7-677C6763FADC}" type="presParOf" srcId="{959C574C-1F5C-40A1-9F12-4BAF4509AB04}" destId="{BB0CE49D-8A16-4FF8-A810-6D3637C35E5A}" srcOrd="5" destOrd="0" presId="urn:microsoft.com/office/officeart/2005/8/layout/hProcess9"/>
    <dgm:cxn modelId="{1F0D83F5-947F-402A-8C07-2E8015A3C1B9}" type="presParOf" srcId="{959C574C-1F5C-40A1-9F12-4BAF4509AB04}" destId="{4BA6DBC2-702D-4440-8BC9-BB687E0D80D7}" srcOrd="6" destOrd="0" presId="urn:microsoft.com/office/officeart/2005/8/layout/hProcess9"/>
    <dgm:cxn modelId="{EE3B4EB6-375B-42DB-9AE6-448E7F30DAC4}" type="presParOf" srcId="{959C574C-1F5C-40A1-9F12-4BAF4509AB04}" destId="{FD509716-3C96-41C1-8CBF-17E6205E90B2}" srcOrd="7" destOrd="0" presId="urn:microsoft.com/office/officeart/2005/8/layout/hProcess9"/>
    <dgm:cxn modelId="{31749249-2C39-4799-8DE4-850F4CDF3C07}" type="presParOf" srcId="{959C574C-1F5C-40A1-9F12-4BAF4509AB04}" destId="{F01AB3B4-5CEA-4421-A091-445581443FFB}" srcOrd="8" destOrd="0" presId="urn:microsoft.com/office/officeart/2005/8/layout/hProcess9"/>
    <dgm:cxn modelId="{F27F1EAA-8625-4FFE-8BF1-1042C453E002}" type="presParOf" srcId="{959C574C-1F5C-40A1-9F12-4BAF4509AB04}" destId="{64A4B969-C260-4F4E-B4E7-DD4976CD5060}" srcOrd="9" destOrd="0" presId="urn:microsoft.com/office/officeart/2005/8/layout/hProcess9"/>
    <dgm:cxn modelId="{A7D029AA-193A-43CC-8848-2E409800DCAE}" type="presParOf" srcId="{959C574C-1F5C-40A1-9F12-4BAF4509AB04}" destId="{68C36DE8-F3EA-46FF-94CC-EA566B7242EC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436A2C-4B0F-4067-AA97-63C20737D149}" type="doc">
      <dgm:prSet loTypeId="urn:microsoft.com/office/officeart/2005/8/layout/hProcess9" loCatId="process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187D6B0B-ED83-4C29-908B-EB8F46AC25AB}">
      <dgm:prSet/>
      <dgm:spPr/>
      <dgm:t>
        <a:bodyPr/>
        <a:lstStyle/>
        <a:p>
          <a:pPr rtl="0"/>
          <a:r>
            <a:rPr lang="en-US" dirty="0"/>
            <a:t>Positive Requirement</a:t>
          </a:r>
        </a:p>
      </dgm:t>
    </dgm:pt>
    <dgm:pt modelId="{2AFBA3E4-7F9D-4840-8175-A032F792A7EB}" type="parTrans" cxnId="{1D9C8033-9B44-45DA-A32F-786CAD903E4A}">
      <dgm:prSet/>
      <dgm:spPr/>
      <dgm:t>
        <a:bodyPr/>
        <a:lstStyle/>
        <a:p>
          <a:endParaRPr lang="en-US"/>
        </a:p>
      </dgm:t>
    </dgm:pt>
    <dgm:pt modelId="{150F8551-08C3-477D-9D6D-6AA7B0FEC86D}" type="sibTrans" cxnId="{1D9C8033-9B44-45DA-A32F-786CAD903E4A}">
      <dgm:prSet/>
      <dgm:spPr/>
      <dgm:t>
        <a:bodyPr/>
        <a:lstStyle/>
        <a:p>
          <a:endParaRPr lang="en-US"/>
        </a:p>
      </dgm:t>
    </dgm:pt>
    <dgm:pt modelId="{017E1BBE-AB4B-499E-9B91-EF936C72D063}">
      <dgm:prSet/>
      <dgm:spPr/>
      <dgm:t>
        <a:bodyPr/>
        <a:lstStyle/>
        <a:p>
          <a:pPr rtl="0"/>
          <a:r>
            <a:rPr lang="en-US" dirty="0"/>
            <a:t>Positive Requirement</a:t>
          </a:r>
        </a:p>
      </dgm:t>
    </dgm:pt>
    <dgm:pt modelId="{CAA9FF91-6B62-4D70-A8FF-9B3550E75622}" type="parTrans" cxnId="{1FDC6AA2-88BE-4998-8ED8-13719A6B7CE6}">
      <dgm:prSet/>
      <dgm:spPr/>
      <dgm:t>
        <a:bodyPr/>
        <a:lstStyle/>
        <a:p>
          <a:endParaRPr lang="en-US"/>
        </a:p>
      </dgm:t>
    </dgm:pt>
    <dgm:pt modelId="{5B7BB1E6-B2AD-4746-B18A-B1EF86F6E8DF}" type="sibTrans" cxnId="{1FDC6AA2-88BE-4998-8ED8-13719A6B7CE6}">
      <dgm:prSet/>
      <dgm:spPr/>
      <dgm:t>
        <a:bodyPr/>
        <a:lstStyle/>
        <a:p>
          <a:endParaRPr lang="en-US"/>
        </a:p>
      </dgm:t>
    </dgm:pt>
    <dgm:pt modelId="{921D0755-B09D-4D61-BC79-9D44E094B300}">
      <dgm:prSet/>
      <dgm:spPr/>
      <dgm:t>
        <a:bodyPr/>
        <a:lstStyle/>
        <a:p>
          <a:pPr rtl="0"/>
          <a:r>
            <a:rPr lang="en-US" dirty="0"/>
            <a:t>Positive Requirement</a:t>
          </a:r>
        </a:p>
      </dgm:t>
    </dgm:pt>
    <dgm:pt modelId="{5768F28D-6758-4F5D-8FEF-E7375388F692}" type="parTrans" cxnId="{4C64A928-EF0B-46C5-A1F8-FD3C1DD4E5EB}">
      <dgm:prSet/>
      <dgm:spPr/>
      <dgm:t>
        <a:bodyPr/>
        <a:lstStyle/>
        <a:p>
          <a:endParaRPr lang="en-US"/>
        </a:p>
      </dgm:t>
    </dgm:pt>
    <dgm:pt modelId="{15807FF9-B52A-4C09-A31B-3D755279D70B}" type="sibTrans" cxnId="{4C64A928-EF0B-46C5-A1F8-FD3C1DD4E5EB}">
      <dgm:prSet/>
      <dgm:spPr/>
      <dgm:t>
        <a:bodyPr/>
        <a:lstStyle/>
        <a:p>
          <a:endParaRPr lang="en-US"/>
        </a:p>
      </dgm:t>
    </dgm:pt>
    <dgm:pt modelId="{50C995CA-557F-420D-90B5-AE370657AC04}">
      <dgm:prSet/>
      <dgm:spPr/>
      <dgm:t>
        <a:bodyPr/>
        <a:lstStyle/>
        <a:p>
          <a:pPr rtl="0"/>
          <a:r>
            <a:rPr lang="en-US" dirty="0"/>
            <a:t>Positive Requirement </a:t>
          </a:r>
        </a:p>
      </dgm:t>
    </dgm:pt>
    <dgm:pt modelId="{0D7B0FA7-FD96-439E-8483-C81A0DF93BA7}" type="parTrans" cxnId="{7A9E2F63-F95E-4640-AF40-04ADDEBD9F7E}">
      <dgm:prSet/>
      <dgm:spPr/>
      <dgm:t>
        <a:bodyPr/>
        <a:lstStyle/>
        <a:p>
          <a:endParaRPr lang="en-US"/>
        </a:p>
      </dgm:t>
    </dgm:pt>
    <dgm:pt modelId="{92713E97-3889-4B9B-ADAD-3EB89EDC7362}" type="sibTrans" cxnId="{7A9E2F63-F95E-4640-AF40-04ADDEBD9F7E}">
      <dgm:prSet/>
      <dgm:spPr/>
      <dgm:t>
        <a:bodyPr/>
        <a:lstStyle/>
        <a:p>
          <a:endParaRPr lang="en-US"/>
        </a:p>
      </dgm:t>
    </dgm:pt>
    <dgm:pt modelId="{3BF37409-A814-46AB-91D7-4D9D11452F70}">
      <dgm:prSet/>
      <dgm:spPr/>
      <dgm:t>
        <a:bodyPr/>
        <a:lstStyle/>
        <a:p>
          <a:pPr rtl="0"/>
          <a:r>
            <a:rPr lang="en-US" dirty="0"/>
            <a:t>Positive Requirement </a:t>
          </a:r>
        </a:p>
      </dgm:t>
    </dgm:pt>
    <dgm:pt modelId="{4D3B637B-6259-4833-A38D-9A1DCDD5F7C7}" type="parTrans" cxnId="{64044F25-4A3E-4499-884D-2CD03F57C8C6}">
      <dgm:prSet/>
      <dgm:spPr/>
      <dgm:t>
        <a:bodyPr/>
        <a:lstStyle/>
        <a:p>
          <a:endParaRPr lang="en-US"/>
        </a:p>
      </dgm:t>
    </dgm:pt>
    <dgm:pt modelId="{EB446B2B-8F27-46A7-96FA-EBEDDD3FA097}" type="sibTrans" cxnId="{64044F25-4A3E-4499-884D-2CD03F57C8C6}">
      <dgm:prSet/>
      <dgm:spPr/>
      <dgm:t>
        <a:bodyPr/>
        <a:lstStyle/>
        <a:p>
          <a:endParaRPr lang="en-US"/>
        </a:p>
      </dgm:t>
    </dgm:pt>
    <dgm:pt modelId="{AE33CE12-2C09-41F0-B87B-9E98D376FD43}">
      <dgm:prSet/>
      <dgm:spPr/>
      <dgm:t>
        <a:bodyPr/>
        <a:lstStyle/>
        <a:p>
          <a:pPr rtl="0"/>
          <a:r>
            <a:rPr lang="en-US" dirty="0"/>
            <a:t>Positive Requirement </a:t>
          </a:r>
        </a:p>
      </dgm:t>
    </dgm:pt>
    <dgm:pt modelId="{29892D3B-C43A-44CF-92A0-0B66B48372FA}" type="parTrans" cxnId="{A9617437-B724-4C68-9BEB-7A04409B58B9}">
      <dgm:prSet/>
      <dgm:spPr/>
      <dgm:t>
        <a:bodyPr/>
        <a:lstStyle/>
        <a:p>
          <a:endParaRPr lang="en-US"/>
        </a:p>
      </dgm:t>
    </dgm:pt>
    <dgm:pt modelId="{5BD637BA-E384-48CD-8BBF-C6EBD718D022}" type="sibTrans" cxnId="{A9617437-B724-4C68-9BEB-7A04409B58B9}">
      <dgm:prSet/>
      <dgm:spPr/>
      <dgm:t>
        <a:bodyPr/>
        <a:lstStyle/>
        <a:p>
          <a:endParaRPr lang="en-US"/>
        </a:p>
      </dgm:t>
    </dgm:pt>
    <dgm:pt modelId="{FADF4D44-085F-4F35-BF5B-F5BEB6E8C9C0}" type="pres">
      <dgm:prSet presAssocID="{38436A2C-4B0F-4067-AA97-63C20737D149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CC27F3-A9FE-45FA-B201-094C63913119}" type="pres">
      <dgm:prSet presAssocID="{38436A2C-4B0F-4067-AA97-63C20737D149}" presName="arrow" presStyleLbl="bgShp" presStyleIdx="0" presStyleCnt="1"/>
      <dgm:spPr/>
    </dgm:pt>
    <dgm:pt modelId="{959C574C-1F5C-40A1-9F12-4BAF4509AB04}" type="pres">
      <dgm:prSet presAssocID="{38436A2C-4B0F-4067-AA97-63C20737D149}" presName="linearProcess" presStyleCnt="0"/>
      <dgm:spPr/>
    </dgm:pt>
    <dgm:pt modelId="{38696D02-3333-4268-ACCE-CD12CD6FFFFD}" type="pres">
      <dgm:prSet presAssocID="{187D6B0B-ED83-4C29-908B-EB8F46AC25AB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000716-7C04-4F50-A717-B32DC2A6BAA0}" type="pres">
      <dgm:prSet presAssocID="{150F8551-08C3-477D-9D6D-6AA7B0FEC86D}" presName="sibTrans" presStyleCnt="0"/>
      <dgm:spPr/>
    </dgm:pt>
    <dgm:pt modelId="{8E50CBF7-5CEC-4DF3-A135-527C0F56629E}" type="pres">
      <dgm:prSet presAssocID="{017E1BBE-AB4B-499E-9B91-EF936C72D063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6F9CBE-F062-41DA-8286-F6EED2000668}" type="pres">
      <dgm:prSet presAssocID="{5B7BB1E6-B2AD-4746-B18A-B1EF86F6E8DF}" presName="sibTrans" presStyleCnt="0"/>
      <dgm:spPr/>
    </dgm:pt>
    <dgm:pt modelId="{C81DED17-8B83-4B4A-8FBA-441C111FE93E}" type="pres">
      <dgm:prSet presAssocID="{921D0755-B09D-4D61-BC79-9D44E094B300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0CE49D-8A16-4FF8-A810-6D3637C35E5A}" type="pres">
      <dgm:prSet presAssocID="{15807FF9-B52A-4C09-A31B-3D755279D70B}" presName="sibTrans" presStyleCnt="0"/>
      <dgm:spPr/>
    </dgm:pt>
    <dgm:pt modelId="{4BA6DBC2-702D-4440-8BC9-BB687E0D80D7}" type="pres">
      <dgm:prSet presAssocID="{50C995CA-557F-420D-90B5-AE370657AC04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509716-3C96-41C1-8CBF-17E6205E90B2}" type="pres">
      <dgm:prSet presAssocID="{92713E97-3889-4B9B-ADAD-3EB89EDC7362}" presName="sibTrans" presStyleCnt="0"/>
      <dgm:spPr/>
    </dgm:pt>
    <dgm:pt modelId="{F01AB3B4-5CEA-4421-A091-445581443FFB}" type="pres">
      <dgm:prSet presAssocID="{3BF37409-A814-46AB-91D7-4D9D11452F70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A4B969-C260-4F4E-B4E7-DD4976CD5060}" type="pres">
      <dgm:prSet presAssocID="{EB446B2B-8F27-46A7-96FA-EBEDDD3FA097}" presName="sibTrans" presStyleCnt="0"/>
      <dgm:spPr/>
    </dgm:pt>
    <dgm:pt modelId="{68C36DE8-F3EA-46FF-94CC-EA566B7242EC}" type="pres">
      <dgm:prSet presAssocID="{AE33CE12-2C09-41F0-B87B-9E98D376FD43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2FD245-0126-42B6-8442-BACAAD0E69D3}" type="presOf" srcId="{AE33CE12-2C09-41F0-B87B-9E98D376FD43}" destId="{68C36DE8-F3EA-46FF-94CC-EA566B7242EC}" srcOrd="0" destOrd="0" presId="urn:microsoft.com/office/officeart/2005/8/layout/hProcess9"/>
    <dgm:cxn modelId="{7A9E2F63-F95E-4640-AF40-04ADDEBD9F7E}" srcId="{38436A2C-4B0F-4067-AA97-63C20737D149}" destId="{50C995CA-557F-420D-90B5-AE370657AC04}" srcOrd="3" destOrd="0" parTransId="{0D7B0FA7-FD96-439E-8483-C81A0DF93BA7}" sibTransId="{92713E97-3889-4B9B-ADAD-3EB89EDC7362}"/>
    <dgm:cxn modelId="{0004D926-BE03-4862-8E56-B7210FABD7F9}" type="presOf" srcId="{3BF37409-A814-46AB-91D7-4D9D11452F70}" destId="{F01AB3B4-5CEA-4421-A091-445581443FFB}" srcOrd="0" destOrd="0" presId="urn:microsoft.com/office/officeart/2005/8/layout/hProcess9"/>
    <dgm:cxn modelId="{4C64A928-EF0B-46C5-A1F8-FD3C1DD4E5EB}" srcId="{38436A2C-4B0F-4067-AA97-63C20737D149}" destId="{921D0755-B09D-4D61-BC79-9D44E094B300}" srcOrd="2" destOrd="0" parTransId="{5768F28D-6758-4F5D-8FEF-E7375388F692}" sibTransId="{15807FF9-B52A-4C09-A31B-3D755279D70B}"/>
    <dgm:cxn modelId="{9D0607E5-B15F-462C-B0C9-ADEF50959C80}" type="presOf" srcId="{921D0755-B09D-4D61-BC79-9D44E094B300}" destId="{C81DED17-8B83-4B4A-8FBA-441C111FE93E}" srcOrd="0" destOrd="0" presId="urn:microsoft.com/office/officeart/2005/8/layout/hProcess9"/>
    <dgm:cxn modelId="{1D9C8033-9B44-45DA-A32F-786CAD903E4A}" srcId="{38436A2C-4B0F-4067-AA97-63C20737D149}" destId="{187D6B0B-ED83-4C29-908B-EB8F46AC25AB}" srcOrd="0" destOrd="0" parTransId="{2AFBA3E4-7F9D-4840-8175-A032F792A7EB}" sibTransId="{150F8551-08C3-477D-9D6D-6AA7B0FEC86D}"/>
    <dgm:cxn modelId="{A9617437-B724-4C68-9BEB-7A04409B58B9}" srcId="{38436A2C-4B0F-4067-AA97-63C20737D149}" destId="{AE33CE12-2C09-41F0-B87B-9E98D376FD43}" srcOrd="5" destOrd="0" parTransId="{29892D3B-C43A-44CF-92A0-0B66B48372FA}" sibTransId="{5BD637BA-E384-48CD-8BBF-C6EBD718D022}"/>
    <dgm:cxn modelId="{089449C6-BAA5-4599-BE2F-95CD2820598D}" type="presOf" srcId="{017E1BBE-AB4B-499E-9B91-EF936C72D063}" destId="{8E50CBF7-5CEC-4DF3-A135-527C0F56629E}" srcOrd="0" destOrd="0" presId="urn:microsoft.com/office/officeart/2005/8/layout/hProcess9"/>
    <dgm:cxn modelId="{1FDC6AA2-88BE-4998-8ED8-13719A6B7CE6}" srcId="{38436A2C-4B0F-4067-AA97-63C20737D149}" destId="{017E1BBE-AB4B-499E-9B91-EF936C72D063}" srcOrd="1" destOrd="0" parTransId="{CAA9FF91-6B62-4D70-A8FF-9B3550E75622}" sibTransId="{5B7BB1E6-B2AD-4746-B18A-B1EF86F6E8DF}"/>
    <dgm:cxn modelId="{5B093E47-531D-4E46-A5F7-06A2CEC3652A}" type="presOf" srcId="{50C995CA-557F-420D-90B5-AE370657AC04}" destId="{4BA6DBC2-702D-4440-8BC9-BB687E0D80D7}" srcOrd="0" destOrd="0" presId="urn:microsoft.com/office/officeart/2005/8/layout/hProcess9"/>
    <dgm:cxn modelId="{D4081AA5-E4D3-42C3-9A25-04FEEB6001DD}" type="presOf" srcId="{187D6B0B-ED83-4C29-908B-EB8F46AC25AB}" destId="{38696D02-3333-4268-ACCE-CD12CD6FFFFD}" srcOrd="0" destOrd="0" presId="urn:microsoft.com/office/officeart/2005/8/layout/hProcess9"/>
    <dgm:cxn modelId="{64044F25-4A3E-4499-884D-2CD03F57C8C6}" srcId="{38436A2C-4B0F-4067-AA97-63C20737D149}" destId="{3BF37409-A814-46AB-91D7-4D9D11452F70}" srcOrd="4" destOrd="0" parTransId="{4D3B637B-6259-4833-A38D-9A1DCDD5F7C7}" sibTransId="{EB446B2B-8F27-46A7-96FA-EBEDDD3FA097}"/>
    <dgm:cxn modelId="{62100CB7-E685-4FFE-8E22-B185DE82734F}" type="presOf" srcId="{38436A2C-4B0F-4067-AA97-63C20737D149}" destId="{FADF4D44-085F-4F35-BF5B-F5BEB6E8C9C0}" srcOrd="0" destOrd="0" presId="urn:microsoft.com/office/officeart/2005/8/layout/hProcess9"/>
    <dgm:cxn modelId="{BF444E6F-1336-4FDF-926D-32E1974899F0}" type="presParOf" srcId="{FADF4D44-085F-4F35-BF5B-F5BEB6E8C9C0}" destId="{C8CC27F3-A9FE-45FA-B201-094C63913119}" srcOrd="0" destOrd="0" presId="urn:microsoft.com/office/officeart/2005/8/layout/hProcess9"/>
    <dgm:cxn modelId="{69A7AF56-804B-4336-BDC8-0B74EA237CD4}" type="presParOf" srcId="{FADF4D44-085F-4F35-BF5B-F5BEB6E8C9C0}" destId="{959C574C-1F5C-40A1-9F12-4BAF4509AB04}" srcOrd="1" destOrd="0" presId="urn:microsoft.com/office/officeart/2005/8/layout/hProcess9"/>
    <dgm:cxn modelId="{C107207C-3CC1-4E60-8E5C-E264E233B454}" type="presParOf" srcId="{959C574C-1F5C-40A1-9F12-4BAF4509AB04}" destId="{38696D02-3333-4268-ACCE-CD12CD6FFFFD}" srcOrd="0" destOrd="0" presId="urn:microsoft.com/office/officeart/2005/8/layout/hProcess9"/>
    <dgm:cxn modelId="{637A1BF0-96FA-4759-9ED4-CED2ABEE499B}" type="presParOf" srcId="{959C574C-1F5C-40A1-9F12-4BAF4509AB04}" destId="{07000716-7C04-4F50-A717-B32DC2A6BAA0}" srcOrd="1" destOrd="0" presId="urn:microsoft.com/office/officeart/2005/8/layout/hProcess9"/>
    <dgm:cxn modelId="{417806CE-B91F-49D5-9372-44F63242E5FA}" type="presParOf" srcId="{959C574C-1F5C-40A1-9F12-4BAF4509AB04}" destId="{8E50CBF7-5CEC-4DF3-A135-527C0F56629E}" srcOrd="2" destOrd="0" presId="urn:microsoft.com/office/officeart/2005/8/layout/hProcess9"/>
    <dgm:cxn modelId="{EC1A485F-651D-49D0-87D7-AB0D9E15E9C3}" type="presParOf" srcId="{959C574C-1F5C-40A1-9F12-4BAF4509AB04}" destId="{396F9CBE-F062-41DA-8286-F6EED2000668}" srcOrd="3" destOrd="0" presId="urn:microsoft.com/office/officeart/2005/8/layout/hProcess9"/>
    <dgm:cxn modelId="{54005934-4ECE-438F-9C24-868A592CD0C9}" type="presParOf" srcId="{959C574C-1F5C-40A1-9F12-4BAF4509AB04}" destId="{C81DED17-8B83-4B4A-8FBA-441C111FE93E}" srcOrd="4" destOrd="0" presId="urn:microsoft.com/office/officeart/2005/8/layout/hProcess9"/>
    <dgm:cxn modelId="{49504B25-F098-4147-8DE7-677C6763FADC}" type="presParOf" srcId="{959C574C-1F5C-40A1-9F12-4BAF4509AB04}" destId="{BB0CE49D-8A16-4FF8-A810-6D3637C35E5A}" srcOrd="5" destOrd="0" presId="urn:microsoft.com/office/officeart/2005/8/layout/hProcess9"/>
    <dgm:cxn modelId="{1F0D83F5-947F-402A-8C07-2E8015A3C1B9}" type="presParOf" srcId="{959C574C-1F5C-40A1-9F12-4BAF4509AB04}" destId="{4BA6DBC2-702D-4440-8BC9-BB687E0D80D7}" srcOrd="6" destOrd="0" presId="urn:microsoft.com/office/officeart/2005/8/layout/hProcess9"/>
    <dgm:cxn modelId="{EE3B4EB6-375B-42DB-9AE6-448E7F30DAC4}" type="presParOf" srcId="{959C574C-1F5C-40A1-9F12-4BAF4509AB04}" destId="{FD509716-3C96-41C1-8CBF-17E6205E90B2}" srcOrd="7" destOrd="0" presId="urn:microsoft.com/office/officeart/2005/8/layout/hProcess9"/>
    <dgm:cxn modelId="{31749249-2C39-4799-8DE4-850F4CDF3C07}" type="presParOf" srcId="{959C574C-1F5C-40A1-9F12-4BAF4509AB04}" destId="{F01AB3B4-5CEA-4421-A091-445581443FFB}" srcOrd="8" destOrd="0" presId="urn:microsoft.com/office/officeart/2005/8/layout/hProcess9"/>
    <dgm:cxn modelId="{F27F1EAA-8625-4FFE-8BF1-1042C453E002}" type="presParOf" srcId="{959C574C-1F5C-40A1-9F12-4BAF4509AB04}" destId="{64A4B969-C260-4F4E-B4E7-DD4976CD5060}" srcOrd="9" destOrd="0" presId="urn:microsoft.com/office/officeart/2005/8/layout/hProcess9"/>
    <dgm:cxn modelId="{A7D029AA-193A-43CC-8848-2E409800DCAE}" type="presParOf" srcId="{959C574C-1F5C-40A1-9F12-4BAF4509AB04}" destId="{68C36DE8-F3EA-46FF-94CC-EA566B7242EC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CC27F3-A9FE-45FA-B201-094C63913119}">
      <dsp:nvSpPr>
        <dsp:cNvPr id="0" name=""/>
        <dsp:cNvSpPr/>
      </dsp:nvSpPr>
      <dsp:spPr>
        <a:xfrm>
          <a:off x="720328" y="0"/>
          <a:ext cx="8163718" cy="3449638"/>
        </a:xfrm>
        <a:prstGeom prst="right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696D02-3333-4268-ACCE-CD12CD6FFFFD}">
      <dsp:nvSpPr>
        <dsp:cNvPr id="0" name=""/>
        <dsp:cNvSpPr/>
      </dsp:nvSpPr>
      <dsp:spPr>
        <a:xfrm>
          <a:off x="1612" y="1034891"/>
          <a:ext cx="1528674" cy="137985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Positive Requirement 1</a:t>
          </a:r>
        </a:p>
      </dsp:txBody>
      <dsp:txXfrm>
        <a:off x="68971" y="1102250"/>
        <a:ext cx="1393956" cy="1245137"/>
      </dsp:txXfrm>
    </dsp:sp>
    <dsp:sp modelId="{8E50CBF7-5CEC-4DF3-A135-527C0F56629E}">
      <dsp:nvSpPr>
        <dsp:cNvPr id="0" name=""/>
        <dsp:cNvSpPr/>
      </dsp:nvSpPr>
      <dsp:spPr>
        <a:xfrm>
          <a:off x="1616107" y="1034891"/>
          <a:ext cx="1528674" cy="137985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Positive Requirement 2</a:t>
          </a:r>
        </a:p>
      </dsp:txBody>
      <dsp:txXfrm>
        <a:off x="1683466" y="1102250"/>
        <a:ext cx="1393956" cy="1245137"/>
      </dsp:txXfrm>
    </dsp:sp>
    <dsp:sp modelId="{C81DED17-8B83-4B4A-8FBA-441C111FE93E}">
      <dsp:nvSpPr>
        <dsp:cNvPr id="0" name=""/>
        <dsp:cNvSpPr/>
      </dsp:nvSpPr>
      <dsp:spPr>
        <a:xfrm>
          <a:off x="3230602" y="1034891"/>
          <a:ext cx="1528674" cy="137985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Positive Requirement 3</a:t>
          </a:r>
        </a:p>
      </dsp:txBody>
      <dsp:txXfrm>
        <a:off x="3297961" y="1102250"/>
        <a:ext cx="1393956" cy="1245137"/>
      </dsp:txXfrm>
    </dsp:sp>
    <dsp:sp modelId="{4BA6DBC2-702D-4440-8BC9-BB687E0D80D7}">
      <dsp:nvSpPr>
        <dsp:cNvPr id="0" name=""/>
        <dsp:cNvSpPr/>
      </dsp:nvSpPr>
      <dsp:spPr>
        <a:xfrm>
          <a:off x="4845097" y="1034891"/>
          <a:ext cx="1528674" cy="137985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Positive Requirement 4</a:t>
          </a:r>
        </a:p>
      </dsp:txBody>
      <dsp:txXfrm>
        <a:off x="4912456" y="1102250"/>
        <a:ext cx="1393956" cy="1245137"/>
      </dsp:txXfrm>
    </dsp:sp>
    <dsp:sp modelId="{F01AB3B4-5CEA-4421-A091-445581443FFB}">
      <dsp:nvSpPr>
        <dsp:cNvPr id="0" name=""/>
        <dsp:cNvSpPr/>
      </dsp:nvSpPr>
      <dsp:spPr>
        <a:xfrm>
          <a:off x="6459592" y="1034891"/>
          <a:ext cx="1528674" cy="137985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Positive Requirement 5</a:t>
          </a:r>
        </a:p>
      </dsp:txBody>
      <dsp:txXfrm>
        <a:off x="6526951" y="1102250"/>
        <a:ext cx="1393956" cy="1245137"/>
      </dsp:txXfrm>
    </dsp:sp>
    <dsp:sp modelId="{68C36DE8-F3EA-46FF-94CC-EA566B7242EC}">
      <dsp:nvSpPr>
        <dsp:cNvPr id="0" name=""/>
        <dsp:cNvSpPr/>
      </dsp:nvSpPr>
      <dsp:spPr>
        <a:xfrm>
          <a:off x="8074088" y="1034891"/>
          <a:ext cx="1528674" cy="137985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Positive Requirement 6</a:t>
          </a:r>
        </a:p>
      </dsp:txBody>
      <dsp:txXfrm>
        <a:off x="8141447" y="1102250"/>
        <a:ext cx="1393956" cy="12451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CC27F3-A9FE-45FA-B201-094C63913119}">
      <dsp:nvSpPr>
        <dsp:cNvPr id="0" name=""/>
        <dsp:cNvSpPr/>
      </dsp:nvSpPr>
      <dsp:spPr>
        <a:xfrm>
          <a:off x="720328" y="0"/>
          <a:ext cx="8163718" cy="3449638"/>
        </a:xfrm>
        <a:prstGeom prst="right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696D02-3333-4268-ACCE-CD12CD6FFFFD}">
      <dsp:nvSpPr>
        <dsp:cNvPr id="0" name=""/>
        <dsp:cNvSpPr/>
      </dsp:nvSpPr>
      <dsp:spPr>
        <a:xfrm>
          <a:off x="4220" y="1034891"/>
          <a:ext cx="1522431" cy="137985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Positive Requirement</a:t>
          </a:r>
        </a:p>
      </dsp:txBody>
      <dsp:txXfrm>
        <a:off x="71579" y="1102250"/>
        <a:ext cx="1387713" cy="1245137"/>
      </dsp:txXfrm>
    </dsp:sp>
    <dsp:sp modelId="{8E50CBF7-5CEC-4DF3-A135-527C0F56629E}">
      <dsp:nvSpPr>
        <dsp:cNvPr id="0" name=""/>
        <dsp:cNvSpPr/>
      </dsp:nvSpPr>
      <dsp:spPr>
        <a:xfrm>
          <a:off x="1618921" y="1034891"/>
          <a:ext cx="1522431" cy="137985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Positive Requirement</a:t>
          </a:r>
        </a:p>
      </dsp:txBody>
      <dsp:txXfrm>
        <a:off x="1686280" y="1102250"/>
        <a:ext cx="1387713" cy="1245137"/>
      </dsp:txXfrm>
    </dsp:sp>
    <dsp:sp modelId="{C81DED17-8B83-4B4A-8FBA-441C111FE93E}">
      <dsp:nvSpPr>
        <dsp:cNvPr id="0" name=""/>
        <dsp:cNvSpPr/>
      </dsp:nvSpPr>
      <dsp:spPr>
        <a:xfrm>
          <a:off x="3233621" y="1034891"/>
          <a:ext cx="1522431" cy="137985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Positive Requirement</a:t>
          </a:r>
        </a:p>
      </dsp:txBody>
      <dsp:txXfrm>
        <a:off x="3300980" y="1102250"/>
        <a:ext cx="1387713" cy="1245137"/>
      </dsp:txXfrm>
    </dsp:sp>
    <dsp:sp modelId="{4BA6DBC2-702D-4440-8BC9-BB687E0D80D7}">
      <dsp:nvSpPr>
        <dsp:cNvPr id="0" name=""/>
        <dsp:cNvSpPr/>
      </dsp:nvSpPr>
      <dsp:spPr>
        <a:xfrm>
          <a:off x="4848321" y="1034891"/>
          <a:ext cx="1522431" cy="137985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Positive Requirement </a:t>
          </a:r>
        </a:p>
      </dsp:txBody>
      <dsp:txXfrm>
        <a:off x="4915680" y="1102250"/>
        <a:ext cx="1387713" cy="1245137"/>
      </dsp:txXfrm>
    </dsp:sp>
    <dsp:sp modelId="{F01AB3B4-5CEA-4421-A091-445581443FFB}">
      <dsp:nvSpPr>
        <dsp:cNvPr id="0" name=""/>
        <dsp:cNvSpPr/>
      </dsp:nvSpPr>
      <dsp:spPr>
        <a:xfrm>
          <a:off x="6463022" y="1034891"/>
          <a:ext cx="1522431" cy="137985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Positive Requirement </a:t>
          </a:r>
        </a:p>
      </dsp:txBody>
      <dsp:txXfrm>
        <a:off x="6530381" y="1102250"/>
        <a:ext cx="1387713" cy="1245137"/>
      </dsp:txXfrm>
    </dsp:sp>
    <dsp:sp modelId="{68C36DE8-F3EA-46FF-94CC-EA566B7242EC}">
      <dsp:nvSpPr>
        <dsp:cNvPr id="0" name=""/>
        <dsp:cNvSpPr/>
      </dsp:nvSpPr>
      <dsp:spPr>
        <a:xfrm>
          <a:off x="8077722" y="1034891"/>
          <a:ext cx="1522431" cy="137985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Positive Requirement </a:t>
          </a:r>
        </a:p>
      </dsp:txBody>
      <dsp:txXfrm>
        <a:off x="8145081" y="1102250"/>
        <a:ext cx="1387713" cy="12451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DFC48067-484D-4B75-BDB3-AE8BF7A2F3C0}" type="datetimeFigureOut">
              <a:rPr lang="en-US" smtClean="0"/>
              <a:t>8/20/2019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B886C68B-4D8E-4521-B253-9D52E68C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1317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671C7A46-B8D6-42DF-A8DC-CC0CD8AC514D}" type="datetimeFigureOut">
              <a:rPr lang="en-US" smtClean="0"/>
              <a:t>8/20/2019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78835EAF-DA67-43B8-8D10-69F5B012AB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729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35EAF-DA67-43B8-8D10-69F5B012AB4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454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Ideal process</a:t>
            </a:r>
            <a:r>
              <a:rPr lang="en-US" baseline="0" dirty="0"/>
              <a:t> Positive experience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35EAF-DA67-43B8-8D10-69F5B012AB4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293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35EAF-DA67-43B8-8D10-69F5B012AB4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248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35EAF-DA67-43B8-8D10-69F5B012AB4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155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35EAF-DA67-43B8-8D10-69F5B012AB4B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076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9B654-A4AC-40E7-80E1-EFC4ABE63116}" type="datetimeFigureOut">
              <a:rPr lang="en-US" smtClean="0"/>
              <a:t>8/20/2019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701D4BED-DA52-4A46-B0F7-E2AA80FBF98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930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9B654-A4AC-40E7-80E1-EFC4ABE63116}" type="datetimeFigureOut">
              <a:rPr lang="en-US" smtClean="0"/>
              <a:t>8/20/2019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D4BED-DA52-4A46-B0F7-E2AA80FBF98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0743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9B654-A4AC-40E7-80E1-EFC4ABE63116}" type="datetimeFigureOut">
              <a:rPr lang="en-US" smtClean="0"/>
              <a:t>8/20/2019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D4BED-DA52-4A46-B0F7-E2AA80FBF98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16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9B654-A4AC-40E7-80E1-EFC4ABE63116}" type="datetimeFigureOut">
              <a:rPr lang="en-US" smtClean="0"/>
              <a:t>8/20/2019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D4BED-DA52-4A46-B0F7-E2AA80FBF98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8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9B654-A4AC-40E7-80E1-EFC4ABE63116}" type="datetimeFigureOut">
              <a:rPr lang="en-US" smtClean="0"/>
              <a:t>8/20/2019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D4BED-DA52-4A46-B0F7-E2AA80FBF98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6324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9B654-A4AC-40E7-80E1-EFC4ABE63116}" type="datetimeFigureOut">
              <a:rPr lang="en-US" smtClean="0"/>
              <a:t>8/20/2019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D4BED-DA52-4A46-B0F7-E2AA80FBF98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851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9B654-A4AC-40E7-80E1-EFC4ABE63116}" type="datetimeFigureOut">
              <a:rPr lang="en-US" smtClean="0"/>
              <a:t>8/20/2019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D4BED-DA52-4A46-B0F7-E2AA80FBF98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73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9B654-A4AC-40E7-80E1-EFC4ABE63116}" type="datetimeFigureOut">
              <a:rPr lang="en-US" smtClean="0"/>
              <a:t>8/20/2019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D4BED-DA52-4A46-B0F7-E2AA80FBF98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768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9B654-A4AC-40E7-80E1-EFC4ABE63116}" type="datetimeFigureOut">
              <a:rPr lang="en-US" smtClean="0"/>
              <a:t>8/20/2019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D4BED-DA52-4A46-B0F7-E2AA80FBF9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940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9B654-A4AC-40E7-80E1-EFC4ABE63116}" type="datetimeFigureOut">
              <a:rPr lang="en-US" smtClean="0"/>
              <a:t>8/20/2019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D4BED-DA52-4A46-B0F7-E2AA80FBF98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92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1759B654-A4AC-40E7-80E1-EFC4ABE63116}" type="datetimeFigureOut">
              <a:rPr lang="en-US" smtClean="0"/>
              <a:t>8/20/2019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D4BED-DA52-4A46-B0F7-E2AA80FBF98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417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9B654-A4AC-40E7-80E1-EFC4ABE63116}" type="datetimeFigureOut">
              <a:rPr lang="en-US" smtClean="0"/>
              <a:t>8/20/2019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01D4BED-DA52-4A46-B0F7-E2AA80FBF98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853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76" r:id="rId1"/>
    <p:sldLayoutId id="2147484977" r:id="rId2"/>
    <p:sldLayoutId id="2147484978" r:id="rId3"/>
    <p:sldLayoutId id="2147484979" r:id="rId4"/>
    <p:sldLayoutId id="2147484980" r:id="rId5"/>
    <p:sldLayoutId id="2147484981" r:id="rId6"/>
    <p:sldLayoutId id="2147484982" r:id="rId7"/>
    <p:sldLayoutId id="2147484983" r:id="rId8"/>
    <p:sldLayoutId id="2147484984" r:id="rId9"/>
    <p:sldLayoutId id="2147484985" r:id="rId10"/>
    <p:sldLayoutId id="21474849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mtimes.com/" TargetMode="External"/><Relationship Id="rId2" Type="http://schemas.openxmlformats.org/officeDocument/2006/relationships/hyperlink" Target="https://www.techwell.com/techwell-insights/2012/08/debate-danger-negative-requirement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idalshift.ca/" TargetMode="External"/><Relationship Id="rId5" Type="http://schemas.openxmlformats.org/officeDocument/2006/relationships/hyperlink" Target="https://humanizing.tech/what-is-a-happy-path-2c62959b6d21" TargetMode="External"/><Relationship Id="rId4" Type="http://schemas.openxmlformats.org/officeDocument/2006/relationships/hyperlink" Target="http://www.devjoy.com/2014/02/the-happy-path-model-of-software-development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Off the Happy Path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Looking at requirements from </a:t>
            </a:r>
            <a:r>
              <a:rPr lang="en-US" dirty="0" smtClean="0"/>
              <a:t>a tester’s </a:t>
            </a:r>
            <a:r>
              <a:rPr lang="en-US" dirty="0"/>
              <a:t>point of view </a:t>
            </a:r>
          </a:p>
        </p:txBody>
      </p:sp>
    </p:spTree>
    <p:extLst>
      <p:ext uri="{BB962C8B-B14F-4D97-AF65-F5344CB8AC3E}">
        <p14:creationId xmlns:p14="http://schemas.microsoft.com/office/powerpoint/2010/main" val="1910895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="" xmlns:a16="http://schemas.microsoft.com/office/drawing/2014/main" id="{1B6FE1E6-1155-46CD-9113-BC03DDD53D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F80DFCE9-814C-46CF-8B54-3DF7C405D5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81" y="5008500"/>
            <a:ext cx="9603272" cy="960755"/>
          </a:xfrm>
        </p:spPr>
        <p:txBody>
          <a:bodyPr anchor="t">
            <a:normAutofit/>
          </a:bodyPr>
          <a:lstStyle/>
          <a:p>
            <a:r>
              <a:rPr lang="en-US" dirty="0"/>
              <a:t>Negative Requirements and the Happy Path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34EA8DE4-CCC2-431B-8C80-EA90145DB8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451579" y="4826256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4CB4C886-8576-4974-AB93-DE953D2439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15050"/>
            <a:ext cx="12192000" cy="742950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9F386762-7F04-4308-9C63-5F9B6DD5152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4052897"/>
              </p:ext>
            </p:extLst>
          </p:nvPr>
        </p:nvGraphicFramePr>
        <p:xfrm>
          <a:off x="1450975" y="933450"/>
          <a:ext cx="9604375" cy="344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AB6706DF-0225-4C73-B952-9543C33251C0}"/>
              </a:ext>
            </a:extLst>
          </p:cNvPr>
          <p:cNvGrpSpPr/>
          <p:nvPr/>
        </p:nvGrpSpPr>
        <p:grpSpPr>
          <a:xfrm>
            <a:off x="1469760" y="3351067"/>
            <a:ext cx="9604181" cy="1134851"/>
            <a:chOff x="360347" y="3943886"/>
            <a:chExt cx="8258800" cy="46859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7" name="Rounded Rectangle 19">
              <a:extLst>
                <a:ext uri="{FF2B5EF4-FFF2-40B4-BE49-F238E27FC236}">
                  <a16:creationId xmlns="" xmlns:a16="http://schemas.microsoft.com/office/drawing/2014/main" id="{0E4348DA-0F09-4D32-99A6-B5D65FDC823D}"/>
                </a:ext>
              </a:extLst>
            </p:cNvPr>
            <p:cNvSpPr/>
            <p:nvPr/>
          </p:nvSpPr>
          <p:spPr>
            <a:xfrm>
              <a:off x="360347" y="3943886"/>
              <a:ext cx="1371600" cy="4572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Negative Requirement</a:t>
              </a:r>
            </a:p>
          </p:txBody>
        </p:sp>
        <p:sp>
          <p:nvSpPr>
            <p:cNvPr id="18" name="Rounded Rectangle 20">
              <a:extLst>
                <a:ext uri="{FF2B5EF4-FFF2-40B4-BE49-F238E27FC236}">
                  <a16:creationId xmlns="" xmlns:a16="http://schemas.microsoft.com/office/drawing/2014/main" id="{EAB86396-C9FF-42B2-AC08-67B08E45AD43}"/>
                </a:ext>
              </a:extLst>
            </p:cNvPr>
            <p:cNvSpPr/>
            <p:nvPr/>
          </p:nvSpPr>
          <p:spPr>
            <a:xfrm>
              <a:off x="1731947" y="3955279"/>
              <a:ext cx="1371600" cy="4572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Negative Requirement</a:t>
              </a:r>
            </a:p>
          </p:txBody>
        </p:sp>
        <p:sp>
          <p:nvSpPr>
            <p:cNvPr id="19" name="Rounded Rectangle 21">
              <a:extLst>
                <a:ext uri="{FF2B5EF4-FFF2-40B4-BE49-F238E27FC236}">
                  <a16:creationId xmlns="" xmlns:a16="http://schemas.microsoft.com/office/drawing/2014/main" id="{6A08F670-3F98-4FAA-993B-4EF08B3254DE}"/>
                </a:ext>
              </a:extLst>
            </p:cNvPr>
            <p:cNvSpPr/>
            <p:nvPr/>
          </p:nvSpPr>
          <p:spPr>
            <a:xfrm>
              <a:off x="3106396" y="3955279"/>
              <a:ext cx="1371600" cy="4572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Negative Requirement </a:t>
              </a:r>
            </a:p>
          </p:txBody>
        </p:sp>
        <p:sp>
          <p:nvSpPr>
            <p:cNvPr id="20" name="Rounded Rectangle 22">
              <a:extLst>
                <a:ext uri="{FF2B5EF4-FFF2-40B4-BE49-F238E27FC236}">
                  <a16:creationId xmlns="" xmlns:a16="http://schemas.microsoft.com/office/drawing/2014/main" id="{E9B2BAED-8D15-46C4-A0E2-FEDB725E7654}"/>
                </a:ext>
              </a:extLst>
            </p:cNvPr>
            <p:cNvSpPr/>
            <p:nvPr/>
          </p:nvSpPr>
          <p:spPr>
            <a:xfrm>
              <a:off x="4492239" y="3955279"/>
              <a:ext cx="1371600" cy="4572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Negative Requirement</a:t>
              </a:r>
            </a:p>
          </p:txBody>
        </p:sp>
        <p:sp>
          <p:nvSpPr>
            <p:cNvPr id="21" name="Rounded Rectangle 23">
              <a:extLst>
                <a:ext uri="{FF2B5EF4-FFF2-40B4-BE49-F238E27FC236}">
                  <a16:creationId xmlns="" xmlns:a16="http://schemas.microsoft.com/office/drawing/2014/main" id="{4191DD6F-9150-45DB-9BD0-4392AFD76755}"/>
                </a:ext>
              </a:extLst>
            </p:cNvPr>
            <p:cNvSpPr/>
            <p:nvPr/>
          </p:nvSpPr>
          <p:spPr>
            <a:xfrm>
              <a:off x="5875947" y="3955278"/>
              <a:ext cx="1371600" cy="438685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Negative Requirement</a:t>
              </a:r>
            </a:p>
          </p:txBody>
        </p:sp>
        <p:sp>
          <p:nvSpPr>
            <p:cNvPr id="22" name="Rounded Rectangle 24">
              <a:extLst>
                <a:ext uri="{FF2B5EF4-FFF2-40B4-BE49-F238E27FC236}">
                  <a16:creationId xmlns="" xmlns:a16="http://schemas.microsoft.com/office/drawing/2014/main" id="{97A08D3C-1E89-4501-9F76-A590DE23015A}"/>
                </a:ext>
              </a:extLst>
            </p:cNvPr>
            <p:cNvSpPr/>
            <p:nvPr/>
          </p:nvSpPr>
          <p:spPr>
            <a:xfrm>
              <a:off x="7247547" y="3943886"/>
              <a:ext cx="1371600" cy="4572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Negative Requirement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3853FEA6-2FF2-4477-BD30-5640F4163978}"/>
              </a:ext>
            </a:extLst>
          </p:cNvPr>
          <p:cNvGrpSpPr/>
          <p:nvPr/>
        </p:nvGrpSpPr>
        <p:grpSpPr>
          <a:xfrm>
            <a:off x="1432384" y="826638"/>
            <a:ext cx="9604181" cy="1134851"/>
            <a:chOff x="360347" y="3943886"/>
            <a:chExt cx="8258800" cy="46859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4" name="Rounded Rectangle 19">
              <a:extLst>
                <a:ext uri="{FF2B5EF4-FFF2-40B4-BE49-F238E27FC236}">
                  <a16:creationId xmlns="" xmlns:a16="http://schemas.microsoft.com/office/drawing/2014/main" id="{0F4EF8F7-6778-4D9B-BD2D-45515897254C}"/>
                </a:ext>
              </a:extLst>
            </p:cNvPr>
            <p:cNvSpPr/>
            <p:nvPr/>
          </p:nvSpPr>
          <p:spPr>
            <a:xfrm>
              <a:off x="360347" y="3943886"/>
              <a:ext cx="1371600" cy="4572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Negative Requirement</a:t>
              </a:r>
            </a:p>
          </p:txBody>
        </p:sp>
        <p:sp>
          <p:nvSpPr>
            <p:cNvPr id="25" name="Rounded Rectangle 20">
              <a:extLst>
                <a:ext uri="{FF2B5EF4-FFF2-40B4-BE49-F238E27FC236}">
                  <a16:creationId xmlns="" xmlns:a16="http://schemas.microsoft.com/office/drawing/2014/main" id="{9895F959-3F45-460A-85EB-288637B87EE8}"/>
                </a:ext>
              </a:extLst>
            </p:cNvPr>
            <p:cNvSpPr/>
            <p:nvPr/>
          </p:nvSpPr>
          <p:spPr>
            <a:xfrm>
              <a:off x="1731947" y="3955279"/>
              <a:ext cx="1371600" cy="4572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Negative Requirement</a:t>
              </a:r>
            </a:p>
          </p:txBody>
        </p:sp>
        <p:sp>
          <p:nvSpPr>
            <p:cNvPr id="27" name="Rounded Rectangle 21">
              <a:extLst>
                <a:ext uri="{FF2B5EF4-FFF2-40B4-BE49-F238E27FC236}">
                  <a16:creationId xmlns="" xmlns:a16="http://schemas.microsoft.com/office/drawing/2014/main" id="{F302BE8D-F639-4041-A651-F47B4E1F893A}"/>
                </a:ext>
              </a:extLst>
            </p:cNvPr>
            <p:cNvSpPr/>
            <p:nvPr/>
          </p:nvSpPr>
          <p:spPr>
            <a:xfrm>
              <a:off x="3106396" y="3955279"/>
              <a:ext cx="1371600" cy="4572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Negative Requirement </a:t>
              </a:r>
            </a:p>
          </p:txBody>
        </p:sp>
        <p:sp>
          <p:nvSpPr>
            <p:cNvPr id="29" name="Rounded Rectangle 22">
              <a:extLst>
                <a:ext uri="{FF2B5EF4-FFF2-40B4-BE49-F238E27FC236}">
                  <a16:creationId xmlns="" xmlns:a16="http://schemas.microsoft.com/office/drawing/2014/main" id="{229138B2-D6B1-449B-853A-2952C3CF7C39}"/>
                </a:ext>
              </a:extLst>
            </p:cNvPr>
            <p:cNvSpPr/>
            <p:nvPr/>
          </p:nvSpPr>
          <p:spPr>
            <a:xfrm>
              <a:off x="4492239" y="3955279"/>
              <a:ext cx="1371600" cy="4572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Negative Requirement</a:t>
              </a:r>
            </a:p>
          </p:txBody>
        </p:sp>
        <p:sp>
          <p:nvSpPr>
            <p:cNvPr id="31" name="Rounded Rectangle 23">
              <a:extLst>
                <a:ext uri="{FF2B5EF4-FFF2-40B4-BE49-F238E27FC236}">
                  <a16:creationId xmlns="" xmlns:a16="http://schemas.microsoft.com/office/drawing/2014/main" id="{44D1F55D-82F6-40DD-A8FF-91B165F5C6C6}"/>
                </a:ext>
              </a:extLst>
            </p:cNvPr>
            <p:cNvSpPr/>
            <p:nvPr/>
          </p:nvSpPr>
          <p:spPr>
            <a:xfrm>
              <a:off x="5875947" y="3955278"/>
              <a:ext cx="1371600" cy="438685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Negative Requirement</a:t>
              </a:r>
            </a:p>
          </p:txBody>
        </p:sp>
        <p:sp>
          <p:nvSpPr>
            <p:cNvPr id="33" name="Rounded Rectangle 24">
              <a:extLst>
                <a:ext uri="{FF2B5EF4-FFF2-40B4-BE49-F238E27FC236}">
                  <a16:creationId xmlns="" xmlns:a16="http://schemas.microsoft.com/office/drawing/2014/main" id="{ECCED30D-7721-4B0D-AD6B-114BA23E7B54}"/>
                </a:ext>
              </a:extLst>
            </p:cNvPr>
            <p:cNvSpPr/>
            <p:nvPr/>
          </p:nvSpPr>
          <p:spPr>
            <a:xfrm>
              <a:off x="7247547" y="3943886"/>
              <a:ext cx="1371600" cy="4572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Negative Requirement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2614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“The principle objective of software testing is to give confidence in the software.” </a:t>
            </a:r>
            <a:r>
              <a:rPr lang="en-US" sz="1600" dirty="0"/>
              <a:t>– Anonymous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9C4EC5D-2F65-48CC-B98F-BADD4C028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199" y="2031871"/>
            <a:ext cx="4725602" cy="341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790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9648" y="804520"/>
            <a:ext cx="4158749" cy="1049235"/>
          </a:xfrm>
        </p:spPr>
        <p:txBody>
          <a:bodyPr>
            <a:normAutofit/>
          </a:bodyPr>
          <a:lstStyle/>
          <a:p>
            <a:r>
              <a:rPr lang="en-US" dirty="0"/>
              <a:t>Positive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9647" y="2015732"/>
            <a:ext cx="4158750" cy="345061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200" dirty="0"/>
              <a:t>Verify that the application does what is expected. </a:t>
            </a:r>
          </a:p>
          <a:p>
            <a:endParaRPr lang="en-US" dirty="0"/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="" xmlns:a16="http://schemas.microsoft.com/office/drawing/2014/main" id="{904DB427-2445-4C07-9A93-2F4A23EAB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708" y="805583"/>
            <a:ext cx="4547084" cy="466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962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5200" y="967167"/>
            <a:ext cx="4151306" cy="633033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dirty="0"/>
              <a:t>Negative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9647" y="2209800"/>
            <a:ext cx="4162489" cy="2925935"/>
          </a:xfrm>
        </p:spPr>
        <p:txBody>
          <a:bodyPr vert="horz" lIns="91440" tIns="91440" rIns="91440" bIns="91440" rtlCol="0">
            <a:noAutofit/>
          </a:bodyPr>
          <a:lstStyle/>
          <a:p>
            <a:pPr marL="0" indent="0">
              <a:buNone/>
            </a:pPr>
            <a:r>
              <a:rPr lang="en-US" sz="2800" dirty="0"/>
              <a:t>Verify That The Application Doesn’t  Do Anything Unexpected.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9C252C0-2CF1-4EF7-8838-06B61C301D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489" b="-1"/>
          <a:stretch/>
        </p:blipFill>
        <p:spPr>
          <a:xfrm>
            <a:off x="2029787" y="805583"/>
            <a:ext cx="3160925" cy="466076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AFB4DB0-E239-4538-AC51-A2C6ADCDB026}"/>
              </a:ext>
            </a:extLst>
          </p:cNvPr>
          <p:cNvSpPr/>
          <p:nvPr/>
        </p:nvSpPr>
        <p:spPr>
          <a:xfrm>
            <a:off x="-301" y="5890833"/>
            <a:ext cx="7086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https://archuletavenue.files.wordpress.com/2011/09/cartoon_woman_at_work_with_her_computer_on_fire_royalty_free_clipart_picture_090604-161121-837042.jpg</a:t>
            </a:r>
          </a:p>
        </p:txBody>
      </p:sp>
    </p:spTree>
    <p:extLst>
      <p:ext uri="{BB962C8B-B14F-4D97-AF65-F5344CB8AC3E}">
        <p14:creationId xmlns:p14="http://schemas.microsoft.com/office/powerpoint/2010/main" val="2156494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1143000"/>
            <a:ext cx="9603275" cy="710754"/>
          </a:xfrm>
        </p:spPr>
        <p:txBody>
          <a:bodyPr/>
          <a:lstStyle/>
          <a:p>
            <a:r>
              <a:rPr lang="en-US" dirty="0"/>
              <a:t> Scripted Test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Definition: </a:t>
            </a:r>
            <a:r>
              <a:rPr lang="en-US" sz="2400" dirty="0"/>
              <a:t>Tests that are created based on requirements/standards where documentation is completed before testing begins.</a:t>
            </a:r>
          </a:p>
          <a:p>
            <a:pPr marL="0" indent="0">
              <a:buNone/>
            </a:pPr>
            <a:r>
              <a:rPr lang="en-US" sz="2400" b="1" dirty="0"/>
              <a:t>Purpose: </a:t>
            </a:r>
            <a:r>
              <a:rPr lang="en-US" sz="2400" dirty="0"/>
              <a:t>Test the known</a:t>
            </a:r>
          </a:p>
          <a:p>
            <a:pPr lvl="1"/>
            <a:r>
              <a:rPr lang="en-US" sz="2400" dirty="0"/>
              <a:t>Test positive requirements</a:t>
            </a:r>
          </a:p>
          <a:p>
            <a:pPr lvl="1"/>
            <a:r>
              <a:rPr lang="en-US" sz="2400" dirty="0"/>
              <a:t>Test negative requirements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Execution</a:t>
            </a:r>
            <a:r>
              <a:rPr lang="en-US" sz="2400" dirty="0"/>
              <a:t>: Manual or Automated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136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1142999"/>
            <a:ext cx="9603275" cy="710755"/>
          </a:xfrm>
        </p:spPr>
        <p:txBody>
          <a:bodyPr>
            <a:normAutofit/>
          </a:bodyPr>
          <a:lstStyle/>
          <a:p>
            <a:r>
              <a:rPr lang="en-US" dirty="0"/>
              <a:t>Scripted Test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53755"/>
            <a:ext cx="11658599" cy="41997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Positive Requirement:</a:t>
            </a:r>
          </a:p>
          <a:p>
            <a:pPr marL="0" indent="0">
              <a:buNone/>
            </a:pPr>
            <a:r>
              <a:rPr lang="en-US" dirty="0"/>
              <a:t>As a Manager, I want to be able to reassign a work item to the department director I report to, so that it can be escalated.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Positive Scripted Test:</a:t>
            </a:r>
          </a:p>
          <a:p>
            <a:pPr marL="0" indent="0">
              <a:buNone/>
            </a:pPr>
            <a:r>
              <a:rPr lang="en-US" dirty="0"/>
              <a:t>Logged in as a manager, I </a:t>
            </a:r>
            <a:r>
              <a:rPr lang="en-US" b="1" dirty="0"/>
              <a:t>can</a:t>
            </a:r>
            <a:r>
              <a:rPr lang="en-US" dirty="0"/>
              <a:t> reassign a work item to my department director. 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Negative Scripted Test:</a:t>
            </a:r>
          </a:p>
          <a:p>
            <a:pPr lvl="1"/>
            <a:r>
              <a:rPr lang="en-US" dirty="0"/>
              <a:t>Logged in as a manager, I </a:t>
            </a:r>
            <a:r>
              <a:rPr lang="en-US" b="1" dirty="0"/>
              <a:t>can not </a:t>
            </a:r>
            <a:r>
              <a:rPr lang="en-US" dirty="0"/>
              <a:t>reassign a work item to a department director that I do not directly report to.</a:t>
            </a:r>
          </a:p>
          <a:p>
            <a:pPr lvl="1"/>
            <a:r>
              <a:rPr lang="en-US" dirty="0"/>
              <a:t>Logged in as a manager, I </a:t>
            </a:r>
            <a:r>
              <a:rPr lang="en-US" b="1" dirty="0"/>
              <a:t>can not </a:t>
            </a:r>
            <a:r>
              <a:rPr lang="en-US" dirty="0"/>
              <a:t>reassign all my work items to my department director. </a:t>
            </a:r>
          </a:p>
          <a:p>
            <a:pPr lvl="1"/>
            <a:r>
              <a:rPr lang="en-US" dirty="0"/>
              <a:t>Logged in as a manager, I </a:t>
            </a:r>
            <a:r>
              <a:rPr lang="en-US" b="1" dirty="0"/>
              <a:t>can not </a:t>
            </a:r>
            <a:r>
              <a:rPr lang="en-US" dirty="0"/>
              <a:t>reassign a work item to a manager.</a:t>
            </a:r>
          </a:p>
          <a:p>
            <a:pPr lvl="1"/>
            <a:r>
              <a:rPr lang="en-US" dirty="0"/>
              <a:t>Logged in as a customer service rep, I </a:t>
            </a:r>
            <a:r>
              <a:rPr lang="en-US" b="1" dirty="0"/>
              <a:t>can not </a:t>
            </a:r>
            <a:r>
              <a:rPr lang="en-US" dirty="0"/>
              <a:t>reassign a work item to my department director.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08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="" xmlns:a16="http://schemas.microsoft.com/office/drawing/2014/main" id="{62C9703D-C8F9-44AD-A7C0-C2F3871F8C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160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CCCF637-151C-46DB-9966-56E8E46FC7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755" b="1"/>
          <a:stretch/>
        </p:blipFill>
        <p:spPr>
          <a:xfrm>
            <a:off x="821617" y="697832"/>
            <a:ext cx="4237929" cy="487323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Content Placeholder 2"/>
          <p:cNvSpPr>
            <a:spLocks noGrp="1"/>
          </p:cNvSpPr>
          <p:nvPr>
            <p:ph type="body" sz="half" idx="4294967295"/>
          </p:nvPr>
        </p:nvSpPr>
        <p:spPr>
          <a:xfrm>
            <a:off x="5936027" y="697832"/>
            <a:ext cx="4984750" cy="487323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400" dirty="0"/>
              <a:t>“More than the act of testing, the act of designing tests is one of the best bug preventers known. The thinking that must be done to create a useful test can discover and eliminate bugs before they are coded – indeed, test-design thinking can discover and eliminate bugs at every stage in the creation of software, from conception to specification, to design, coding and the rest.” </a:t>
            </a:r>
            <a:r>
              <a:rPr lang="en-US" sz="1900" dirty="0"/>
              <a:t>– Boris Beizer</a:t>
            </a:r>
          </a:p>
        </p:txBody>
      </p:sp>
    </p:spTree>
    <p:extLst>
      <p:ext uri="{BB962C8B-B14F-4D97-AF65-F5344CB8AC3E}">
        <p14:creationId xmlns:p14="http://schemas.microsoft.com/office/powerpoint/2010/main" val="3972937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Exploratory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1853754"/>
            <a:ext cx="9603275" cy="46232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Definition: </a:t>
            </a:r>
            <a:r>
              <a:rPr lang="en-US" sz="2400" dirty="0"/>
              <a:t>Manual testing that </a:t>
            </a:r>
            <a:r>
              <a:rPr lang="en-US" sz="2400" u="sng" dirty="0"/>
              <a:t>systematically</a:t>
            </a:r>
            <a:r>
              <a:rPr lang="en-US" sz="2400" dirty="0"/>
              <a:t> explores the application to gain a deeper understanding of the functionality of the application around the boundaries of requirements/standards.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Purpose: </a:t>
            </a:r>
            <a:r>
              <a:rPr lang="en-US" sz="2400" dirty="0"/>
              <a:t>Test the “space” between and around the positive and negative requirements/scripted test. </a:t>
            </a:r>
          </a:p>
          <a:p>
            <a:pPr lvl="1"/>
            <a:r>
              <a:rPr lang="en-US" sz="2000" dirty="0"/>
              <a:t>Find less obvious tests that need documented.</a:t>
            </a:r>
          </a:p>
          <a:p>
            <a:pPr lvl="1"/>
            <a:r>
              <a:rPr lang="en-US" sz="2000" dirty="0"/>
              <a:t>Identify missing requirements, creative interpretations of requirements or inconsistencies in functionalities. </a:t>
            </a:r>
            <a:endParaRPr lang="en-US" sz="2000" b="1" dirty="0"/>
          </a:p>
          <a:p>
            <a:pPr marL="0" indent="0">
              <a:buNone/>
            </a:pPr>
            <a:r>
              <a:rPr lang="en-US" sz="2400" b="1" dirty="0"/>
              <a:t>Execution</a:t>
            </a:r>
            <a:r>
              <a:rPr lang="en-US" sz="2400" dirty="0"/>
              <a:t>: Manual</a:t>
            </a:r>
          </a:p>
        </p:txBody>
      </p:sp>
    </p:spTree>
    <p:extLst>
      <p:ext uri="{BB962C8B-B14F-4D97-AF65-F5344CB8AC3E}">
        <p14:creationId xmlns:p14="http://schemas.microsoft.com/office/powerpoint/2010/main" val="2045212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/>
              <a:t>Adhoc Testing (Bug Hunting)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451579" y="2015734"/>
            <a:ext cx="4162555" cy="385166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b="1" dirty="0"/>
              <a:t>Definition: </a:t>
            </a:r>
            <a:r>
              <a:rPr lang="en-US" sz="2800" dirty="0"/>
              <a:t>Free flowing manual testing that explores the application outside of the boundaries of requirements/standards.</a:t>
            </a:r>
          </a:p>
          <a:p>
            <a:pPr marL="0" indent="0">
              <a:buNone/>
            </a:pPr>
            <a:r>
              <a:rPr lang="en-US" sz="2800" b="1" dirty="0"/>
              <a:t>Purpose:  </a:t>
            </a:r>
            <a:r>
              <a:rPr lang="en-US" sz="2800" dirty="0"/>
              <a:t>Identify fringe cases and bugs that are off the expected user paths.</a:t>
            </a: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Execution</a:t>
            </a:r>
            <a:r>
              <a:rPr lang="en-US" sz="2800" dirty="0"/>
              <a:t>: Manual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2286000"/>
            <a:ext cx="5562600" cy="33182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7144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AB6706DF-0225-4C73-B952-9543C33251C0}"/>
              </a:ext>
            </a:extLst>
          </p:cNvPr>
          <p:cNvGrpSpPr/>
          <p:nvPr/>
        </p:nvGrpSpPr>
        <p:grpSpPr>
          <a:xfrm>
            <a:off x="1497192" y="2313922"/>
            <a:ext cx="9604181" cy="800485"/>
            <a:chOff x="360347" y="3943886"/>
            <a:chExt cx="8258800" cy="339753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7" name="Rounded Rectangle 19">
              <a:extLst>
                <a:ext uri="{FF2B5EF4-FFF2-40B4-BE49-F238E27FC236}">
                  <a16:creationId xmlns="" xmlns:a16="http://schemas.microsoft.com/office/drawing/2014/main" id="{0E4348DA-0F09-4D32-99A6-B5D65FDC823D}"/>
                </a:ext>
              </a:extLst>
            </p:cNvPr>
            <p:cNvSpPr/>
            <p:nvPr/>
          </p:nvSpPr>
          <p:spPr>
            <a:xfrm>
              <a:off x="360347" y="3943886"/>
              <a:ext cx="1371600" cy="29143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Negative Scripted Test</a:t>
              </a:r>
            </a:p>
          </p:txBody>
        </p:sp>
        <p:sp>
          <p:nvSpPr>
            <p:cNvPr id="18" name="Rounded Rectangle 20">
              <a:extLst>
                <a:ext uri="{FF2B5EF4-FFF2-40B4-BE49-F238E27FC236}">
                  <a16:creationId xmlns="" xmlns:a16="http://schemas.microsoft.com/office/drawing/2014/main" id="{EAB86396-C9FF-42B2-AC08-67B08E45AD43}"/>
                </a:ext>
              </a:extLst>
            </p:cNvPr>
            <p:cNvSpPr/>
            <p:nvPr/>
          </p:nvSpPr>
          <p:spPr>
            <a:xfrm>
              <a:off x="1731947" y="3955279"/>
              <a:ext cx="1371600" cy="27030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Negative Scripted Test</a:t>
              </a:r>
            </a:p>
          </p:txBody>
        </p:sp>
        <p:sp>
          <p:nvSpPr>
            <p:cNvPr id="19" name="Rounded Rectangle 21">
              <a:extLst>
                <a:ext uri="{FF2B5EF4-FFF2-40B4-BE49-F238E27FC236}">
                  <a16:creationId xmlns="" xmlns:a16="http://schemas.microsoft.com/office/drawing/2014/main" id="{6A08F670-3F98-4FAA-993B-4EF08B3254DE}"/>
                </a:ext>
              </a:extLst>
            </p:cNvPr>
            <p:cNvSpPr/>
            <p:nvPr/>
          </p:nvSpPr>
          <p:spPr>
            <a:xfrm>
              <a:off x="3106396" y="3955280"/>
              <a:ext cx="1371600" cy="29143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Negative Scripted Test</a:t>
              </a:r>
            </a:p>
          </p:txBody>
        </p:sp>
        <p:sp>
          <p:nvSpPr>
            <p:cNvPr id="20" name="Rounded Rectangle 22">
              <a:extLst>
                <a:ext uri="{FF2B5EF4-FFF2-40B4-BE49-F238E27FC236}">
                  <a16:creationId xmlns="" xmlns:a16="http://schemas.microsoft.com/office/drawing/2014/main" id="{E9B2BAED-8D15-46C4-A0E2-FEDB725E7654}"/>
                </a:ext>
              </a:extLst>
            </p:cNvPr>
            <p:cNvSpPr/>
            <p:nvPr/>
          </p:nvSpPr>
          <p:spPr>
            <a:xfrm>
              <a:off x="4492239" y="3955279"/>
              <a:ext cx="1371600" cy="29143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Negative Scripted Test</a:t>
              </a:r>
            </a:p>
          </p:txBody>
        </p:sp>
        <p:sp>
          <p:nvSpPr>
            <p:cNvPr id="21" name="Rounded Rectangle 23">
              <a:extLst>
                <a:ext uri="{FF2B5EF4-FFF2-40B4-BE49-F238E27FC236}">
                  <a16:creationId xmlns="" xmlns:a16="http://schemas.microsoft.com/office/drawing/2014/main" id="{4191DD6F-9150-45DB-9BD0-4392AFD76755}"/>
                </a:ext>
              </a:extLst>
            </p:cNvPr>
            <p:cNvSpPr/>
            <p:nvPr/>
          </p:nvSpPr>
          <p:spPr>
            <a:xfrm>
              <a:off x="5875947" y="3955278"/>
              <a:ext cx="1371600" cy="30380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Negative Scripted Test</a:t>
              </a:r>
            </a:p>
          </p:txBody>
        </p:sp>
        <p:sp>
          <p:nvSpPr>
            <p:cNvPr id="22" name="Rounded Rectangle 24">
              <a:extLst>
                <a:ext uri="{FF2B5EF4-FFF2-40B4-BE49-F238E27FC236}">
                  <a16:creationId xmlns="" xmlns:a16="http://schemas.microsoft.com/office/drawing/2014/main" id="{97A08D3C-1E89-4501-9F76-A590DE23015A}"/>
                </a:ext>
              </a:extLst>
            </p:cNvPr>
            <p:cNvSpPr/>
            <p:nvPr/>
          </p:nvSpPr>
          <p:spPr>
            <a:xfrm>
              <a:off x="7247547" y="3943886"/>
              <a:ext cx="1371600" cy="339753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Negative Scripted Test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3853FEA6-2FF2-4477-BD30-5640F4163978}"/>
              </a:ext>
            </a:extLst>
          </p:cNvPr>
          <p:cNvGrpSpPr/>
          <p:nvPr/>
        </p:nvGrpSpPr>
        <p:grpSpPr>
          <a:xfrm>
            <a:off x="1472657" y="134431"/>
            <a:ext cx="9604181" cy="737750"/>
            <a:chOff x="360347" y="3943886"/>
            <a:chExt cx="8258800" cy="46859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4" name="Rounded Rectangle 19">
              <a:extLst>
                <a:ext uri="{FF2B5EF4-FFF2-40B4-BE49-F238E27FC236}">
                  <a16:creationId xmlns="" xmlns:a16="http://schemas.microsoft.com/office/drawing/2014/main" id="{0F4EF8F7-6778-4D9B-BD2D-45515897254C}"/>
                </a:ext>
              </a:extLst>
            </p:cNvPr>
            <p:cNvSpPr/>
            <p:nvPr/>
          </p:nvSpPr>
          <p:spPr>
            <a:xfrm>
              <a:off x="360347" y="3956923"/>
              <a:ext cx="1371600" cy="444163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Positive Scripted Test</a:t>
              </a:r>
            </a:p>
          </p:txBody>
        </p:sp>
        <p:sp>
          <p:nvSpPr>
            <p:cNvPr id="25" name="Rounded Rectangle 20">
              <a:extLst>
                <a:ext uri="{FF2B5EF4-FFF2-40B4-BE49-F238E27FC236}">
                  <a16:creationId xmlns="" xmlns:a16="http://schemas.microsoft.com/office/drawing/2014/main" id="{9895F959-3F45-460A-85EB-288637B87EE8}"/>
                </a:ext>
              </a:extLst>
            </p:cNvPr>
            <p:cNvSpPr/>
            <p:nvPr/>
          </p:nvSpPr>
          <p:spPr>
            <a:xfrm>
              <a:off x="1731947" y="3955279"/>
              <a:ext cx="1371600" cy="4572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Positive Scripted Test</a:t>
              </a:r>
            </a:p>
          </p:txBody>
        </p:sp>
        <p:sp>
          <p:nvSpPr>
            <p:cNvPr id="27" name="Rounded Rectangle 21">
              <a:extLst>
                <a:ext uri="{FF2B5EF4-FFF2-40B4-BE49-F238E27FC236}">
                  <a16:creationId xmlns="" xmlns:a16="http://schemas.microsoft.com/office/drawing/2014/main" id="{F302BE8D-F639-4041-A651-F47B4E1F893A}"/>
                </a:ext>
              </a:extLst>
            </p:cNvPr>
            <p:cNvSpPr/>
            <p:nvPr/>
          </p:nvSpPr>
          <p:spPr>
            <a:xfrm>
              <a:off x="3106396" y="3955279"/>
              <a:ext cx="1371600" cy="4572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Positive Scripted Test</a:t>
              </a:r>
            </a:p>
          </p:txBody>
        </p:sp>
        <p:sp>
          <p:nvSpPr>
            <p:cNvPr id="29" name="Rounded Rectangle 22">
              <a:extLst>
                <a:ext uri="{FF2B5EF4-FFF2-40B4-BE49-F238E27FC236}">
                  <a16:creationId xmlns="" xmlns:a16="http://schemas.microsoft.com/office/drawing/2014/main" id="{229138B2-D6B1-449B-853A-2952C3CF7C39}"/>
                </a:ext>
              </a:extLst>
            </p:cNvPr>
            <p:cNvSpPr/>
            <p:nvPr/>
          </p:nvSpPr>
          <p:spPr>
            <a:xfrm>
              <a:off x="4492239" y="3955279"/>
              <a:ext cx="1371600" cy="4572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Positive Scripted Test</a:t>
              </a:r>
            </a:p>
          </p:txBody>
        </p:sp>
        <p:sp>
          <p:nvSpPr>
            <p:cNvPr id="31" name="Rounded Rectangle 23">
              <a:extLst>
                <a:ext uri="{FF2B5EF4-FFF2-40B4-BE49-F238E27FC236}">
                  <a16:creationId xmlns="" xmlns:a16="http://schemas.microsoft.com/office/drawing/2014/main" id="{44D1F55D-82F6-40DD-A8FF-91B165F5C6C6}"/>
                </a:ext>
              </a:extLst>
            </p:cNvPr>
            <p:cNvSpPr/>
            <p:nvPr/>
          </p:nvSpPr>
          <p:spPr>
            <a:xfrm>
              <a:off x="5875947" y="3955278"/>
              <a:ext cx="1371600" cy="438685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Positive Scripted Test</a:t>
              </a:r>
            </a:p>
          </p:txBody>
        </p:sp>
        <p:sp>
          <p:nvSpPr>
            <p:cNvPr id="33" name="Rounded Rectangle 24">
              <a:extLst>
                <a:ext uri="{FF2B5EF4-FFF2-40B4-BE49-F238E27FC236}">
                  <a16:creationId xmlns="" xmlns:a16="http://schemas.microsoft.com/office/drawing/2014/main" id="{ECCED30D-7721-4B0D-AD6B-114BA23E7B54}"/>
                </a:ext>
              </a:extLst>
            </p:cNvPr>
            <p:cNvSpPr/>
            <p:nvPr/>
          </p:nvSpPr>
          <p:spPr>
            <a:xfrm>
              <a:off x="7247547" y="3943886"/>
              <a:ext cx="1371600" cy="4572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Positive Scripted Test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39F70341-C52E-4C77-BAFB-D49A512F9AAE}"/>
              </a:ext>
            </a:extLst>
          </p:cNvPr>
          <p:cNvGrpSpPr/>
          <p:nvPr/>
        </p:nvGrpSpPr>
        <p:grpSpPr>
          <a:xfrm>
            <a:off x="1463664" y="815058"/>
            <a:ext cx="9604181" cy="741242"/>
            <a:chOff x="1463664" y="1017975"/>
            <a:chExt cx="9604181" cy="921323"/>
          </a:xfrm>
        </p:grpSpPr>
        <p:sp>
          <p:nvSpPr>
            <p:cNvPr id="36" name="Rounded Rectangle 19">
              <a:extLst>
                <a:ext uri="{FF2B5EF4-FFF2-40B4-BE49-F238E27FC236}">
                  <a16:creationId xmlns="" xmlns:a16="http://schemas.microsoft.com/office/drawing/2014/main" id="{5EDA1CBC-245B-4AEB-9D9F-3D3829D6D818}"/>
                </a:ext>
              </a:extLst>
            </p:cNvPr>
            <p:cNvSpPr/>
            <p:nvPr/>
          </p:nvSpPr>
          <p:spPr>
            <a:xfrm>
              <a:off x="1463664" y="1042867"/>
              <a:ext cx="1595037" cy="848045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  <a:latin typeface="Gill Sans MT" panose="020B0502020104020203"/>
                </a:rPr>
                <a:t>Positive</a:t>
              </a:r>
              <a:r>
                <a:rPr lang="en-US" sz="1600" b="1" dirty="0">
                  <a:solidFill>
                    <a:schemeClr val="tx1"/>
                  </a:solidFill>
                </a:rPr>
                <a:t> </a:t>
              </a:r>
              <a:r>
                <a:rPr lang="en-US" sz="1600" b="1" dirty="0">
                  <a:solidFill>
                    <a:schemeClr val="bg1"/>
                  </a:solidFill>
                </a:rPr>
                <a:t>Requirement</a:t>
              </a:r>
            </a:p>
          </p:txBody>
        </p:sp>
        <p:sp>
          <p:nvSpPr>
            <p:cNvPr id="37" name="Rounded Rectangle 20">
              <a:extLst>
                <a:ext uri="{FF2B5EF4-FFF2-40B4-BE49-F238E27FC236}">
                  <a16:creationId xmlns="" xmlns:a16="http://schemas.microsoft.com/office/drawing/2014/main" id="{D1CA2EC0-DDEC-44E9-A4A1-81CC269B3F9C}"/>
                </a:ext>
              </a:extLst>
            </p:cNvPr>
            <p:cNvSpPr/>
            <p:nvPr/>
          </p:nvSpPr>
          <p:spPr>
            <a:xfrm>
              <a:off x="3058701" y="1039728"/>
              <a:ext cx="1595037" cy="872936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Positive</a:t>
              </a:r>
              <a:r>
                <a:rPr lang="en-US" sz="1600" b="1" dirty="0">
                  <a:solidFill>
                    <a:schemeClr val="tx1"/>
                  </a:solidFill>
                </a:rPr>
                <a:t> </a:t>
              </a:r>
              <a:r>
                <a:rPr lang="en-US" sz="1600" b="1" dirty="0">
                  <a:solidFill>
                    <a:schemeClr val="bg1"/>
                  </a:solidFill>
                </a:rPr>
                <a:t>Requirement</a:t>
              </a:r>
            </a:p>
          </p:txBody>
        </p:sp>
        <p:sp>
          <p:nvSpPr>
            <p:cNvPr id="38" name="Rounded Rectangle 21">
              <a:extLst>
                <a:ext uri="{FF2B5EF4-FFF2-40B4-BE49-F238E27FC236}">
                  <a16:creationId xmlns="" xmlns:a16="http://schemas.microsoft.com/office/drawing/2014/main" id="{04840125-9437-406B-9F8E-2B5DAAED2107}"/>
                </a:ext>
              </a:extLst>
            </p:cNvPr>
            <p:cNvSpPr/>
            <p:nvPr/>
          </p:nvSpPr>
          <p:spPr>
            <a:xfrm>
              <a:off x="4657052" y="1039728"/>
              <a:ext cx="1595037" cy="872936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Positive Requirement</a:t>
              </a:r>
            </a:p>
          </p:txBody>
        </p:sp>
        <p:sp>
          <p:nvSpPr>
            <p:cNvPr id="39" name="Rounded Rectangle 22">
              <a:extLst>
                <a:ext uri="{FF2B5EF4-FFF2-40B4-BE49-F238E27FC236}">
                  <a16:creationId xmlns="" xmlns:a16="http://schemas.microsoft.com/office/drawing/2014/main" id="{ADF8AB2D-5BF8-4475-97A7-9FC464C2BE25}"/>
                </a:ext>
              </a:extLst>
            </p:cNvPr>
            <p:cNvSpPr/>
            <p:nvPr/>
          </p:nvSpPr>
          <p:spPr>
            <a:xfrm>
              <a:off x="6268652" y="1039728"/>
              <a:ext cx="1595037" cy="872936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Positive Requirement</a:t>
              </a:r>
            </a:p>
          </p:txBody>
        </p:sp>
        <p:sp>
          <p:nvSpPr>
            <p:cNvPr id="40" name="Rounded Rectangle 23">
              <a:extLst>
                <a:ext uri="{FF2B5EF4-FFF2-40B4-BE49-F238E27FC236}">
                  <a16:creationId xmlns="" xmlns:a16="http://schemas.microsoft.com/office/drawing/2014/main" id="{67631A7D-C87D-4306-AF30-A827FCA670AE}"/>
                </a:ext>
              </a:extLst>
            </p:cNvPr>
            <p:cNvSpPr/>
            <p:nvPr/>
          </p:nvSpPr>
          <p:spPr>
            <a:xfrm>
              <a:off x="7877770" y="1039727"/>
              <a:ext cx="1595037" cy="899571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Positive Requirement</a:t>
              </a:r>
            </a:p>
          </p:txBody>
        </p:sp>
        <p:sp>
          <p:nvSpPr>
            <p:cNvPr id="41" name="Rounded Rectangle 24">
              <a:extLst>
                <a:ext uri="{FF2B5EF4-FFF2-40B4-BE49-F238E27FC236}">
                  <a16:creationId xmlns="" xmlns:a16="http://schemas.microsoft.com/office/drawing/2014/main" id="{66478660-873C-4E06-B52C-B75DFAC16CFE}"/>
                </a:ext>
              </a:extLst>
            </p:cNvPr>
            <p:cNvSpPr/>
            <p:nvPr/>
          </p:nvSpPr>
          <p:spPr>
            <a:xfrm>
              <a:off x="9472808" y="1017975"/>
              <a:ext cx="1595037" cy="872936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Positive Requirement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225062A1-E083-4DE0-89D3-1AF9C13B6A2C}"/>
              </a:ext>
            </a:extLst>
          </p:cNvPr>
          <p:cNvGrpSpPr/>
          <p:nvPr/>
        </p:nvGrpSpPr>
        <p:grpSpPr>
          <a:xfrm>
            <a:off x="1475554" y="1542770"/>
            <a:ext cx="9604181" cy="794996"/>
            <a:chOff x="360347" y="3943886"/>
            <a:chExt cx="8258800" cy="475736"/>
          </a:xfrm>
          <a:solidFill>
            <a:schemeClr val="accent1">
              <a:lumMod val="75000"/>
            </a:schemeClr>
          </a:solidFill>
        </p:grpSpPr>
        <p:sp>
          <p:nvSpPr>
            <p:cNvPr id="43" name="Rounded Rectangle 19">
              <a:extLst>
                <a:ext uri="{FF2B5EF4-FFF2-40B4-BE49-F238E27FC236}">
                  <a16:creationId xmlns="" xmlns:a16="http://schemas.microsoft.com/office/drawing/2014/main" id="{0C4244E0-83B6-49BF-A834-40C76DCD65E1}"/>
                </a:ext>
              </a:extLst>
            </p:cNvPr>
            <p:cNvSpPr/>
            <p:nvPr/>
          </p:nvSpPr>
          <p:spPr>
            <a:xfrm>
              <a:off x="360347" y="3943886"/>
              <a:ext cx="1371600" cy="4572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Negative Requirement</a:t>
              </a:r>
            </a:p>
          </p:txBody>
        </p:sp>
        <p:sp>
          <p:nvSpPr>
            <p:cNvPr id="44" name="Rounded Rectangle 20">
              <a:extLst>
                <a:ext uri="{FF2B5EF4-FFF2-40B4-BE49-F238E27FC236}">
                  <a16:creationId xmlns="" xmlns:a16="http://schemas.microsoft.com/office/drawing/2014/main" id="{497E08CA-62E4-4F4B-94CC-EA2B13D61E94}"/>
                </a:ext>
              </a:extLst>
            </p:cNvPr>
            <p:cNvSpPr/>
            <p:nvPr/>
          </p:nvSpPr>
          <p:spPr>
            <a:xfrm>
              <a:off x="1731947" y="3955279"/>
              <a:ext cx="1371600" cy="4572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Negative Requirement</a:t>
              </a:r>
            </a:p>
          </p:txBody>
        </p:sp>
        <p:sp>
          <p:nvSpPr>
            <p:cNvPr id="45" name="Rounded Rectangle 21">
              <a:extLst>
                <a:ext uri="{FF2B5EF4-FFF2-40B4-BE49-F238E27FC236}">
                  <a16:creationId xmlns="" xmlns:a16="http://schemas.microsoft.com/office/drawing/2014/main" id="{AF250720-D19D-4078-B13B-9E772FF8EB6C}"/>
                </a:ext>
              </a:extLst>
            </p:cNvPr>
            <p:cNvSpPr/>
            <p:nvPr/>
          </p:nvSpPr>
          <p:spPr>
            <a:xfrm>
              <a:off x="3106396" y="3955279"/>
              <a:ext cx="1371600" cy="4572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Negative Requirement </a:t>
              </a:r>
            </a:p>
          </p:txBody>
        </p:sp>
        <p:sp>
          <p:nvSpPr>
            <p:cNvPr id="46" name="Rounded Rectangle 22">
              <a:extLst>
                <a:ext uri="{FF2B5EF4-FFF2-40B4-BE49-F238E27FC236}">
                  <a16:creationId xmlns="" xmlns:a16="http://schemas.microsoft.com/office/drawing/2014/main" id="{A824B96D-5094-495F-B6CB-DB516044DC2D}"/>
                </a:ext>
              </a:extLst>
            </p:cNvPr>
            <p:cNvSpPr/>
            <p:nvPr/>
          </p:nvSpPr>
          <p:spPr>
            <a:xfrm>
              <a:off x="4492239" y="3955279"/>
              <a:ext cx="1371600" cy="4572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Negative Requirement</a:t>
              </a:r>
            </a:p>
          </p:txBody>
        </p:sp>
        <p:sp>
          <p:nvSpPr>
            <p:cNvPr id="47" name="Rounded Rectangle 23">
              <a:extLst>
                <a:ext uri="{FF2B5EF4-FFF2-40B4-BE49-F238E27FC236}">
                  <a16:creationId xmlns="" xmlns:a16="http://schemas.microsoft.com/office/drawing/2014/main" id="{ABFF348E-DB27-4F72-917A-0DCD1D6C0CD4}"/>
                </a:ext>
              </a:extLst>
            </p:cNvPr>
            <p:cNvSpPr/>
            <p:nvPr/>
          </p:nvSpPr>
          <p:spPr>
            <a:xfrm>
              <a:off x="5875947" y="3955277"/>
              <a:ext cx="1371600" cy="464345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Negative Requirement</a:t>
              </a:r>
            </a:p>
          </p:txBody>
        </p:sp>
        <p:sp>
          <p:nvSpPr>
            <p:cNvPr id="48" name="Rounded Rectangle 24">
              <a:extLst>
                <a:ext uri="{FF2B5EF4-FFF2-40B4-BE49-F238E27FC236}">
                  <a16:creationId xmlns="" xmlns:a16="http://schemas.microsoft.com/office/drawing/2014/main" id="{6EA23F2E-9E80-4F0B-85C9-66691BF77C16}"/>
                </a:ext>
              </a:extLst>
            </p:cNvPr>
            <p:cNvSpPr/>
            <p:nvPr/>
          </p:nvSpPr>
          <p:spPr>
            <a:xfrm>
              <a:off x="7247547" y="3943886"/>
              <a:ext cx="1371600" cy="4572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Negative Requirement</a:t>
              </a:r>
            </a:p>
          </p:txBody>
        </p:sp>
      </p:grpSp>
      <p:sp>
        <p:nvSpPr>
          <p:cNvPr id="49" name="Rounded Rectangle 19">
            <a:extLst>
              <a:ext uri="{FF2B5EF4-FFF2-40B4-BE49-F238E27FC236}">
                <a16:creationId xmlns="" xmlns:a16="http://schemas.microsoft.com/office/drawing/2014/main" id="{D958EE50-1F53-4866-8443-0977526089A5}"/>
              </a:ext>
            </a:extLst>
          </p:cNvPr>
          <p:cNvSpPr/>
          <p:nvPr/>
        </p:nvSpPr>
        <p:spPr>
          <a:xfrm>
            <a:off x="1504232" y="2947867"/>
            <a:ext cx="1595037" cy="58898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Negative Scripted Test</a:t>
            </a:r>
          </a:p>
        </p:txBody>
      </p:sp>
      <p:sp>
        <p:nvSpPr>
          <p:cNvPr id="50" name="Rounded Rectangle 19">
            <a:extLst>
              <a:ext uri="{FF2B5EF4-FFF2-40B4-BE49-F238E27FC236}">
                <a16:creationId xmlns="" xmlns:a16="http://schemas.microsoft.com/office/drawing/2014/main" id="{FF1D85C8-F8C1-4557-AFD7-E16DD7941F6E}"/>
              </a:ext>
            </a:extLst>
          </p:cNvPr>
          <p:cNvSpPr/>
          <p:nvPr/>
        </p:nvSpPr>
        <p:spPr>
          <a:xfrm>
            <a:off x="1504232" y="3554348"/>
            <a:ext cx="1595037" cy="71206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Negative Scripted Test</a:t>
            </a:r>
          </a:p>
        </p:txBody>
      </p:sp>
      <p:sp>
        <p:nvSpPr>
          <p:cNvPr id="51" name="Rounded Rectangle 19">
            <a:extLst>
              <a:ext uri="{FF2B5EF4-FFF2-40B4-BE49-F238E27FC236}">
                <a16:creationId xmlns="" xmlns:a16="http://schemas.microsoft.com/office/drawing/2014/main" id="{D2280ADB-2822-4F2D-9F54-AFD403DDD343}"/>
              </a:ext>
            </a:extLst>
          </p:cNvPr>
          <p:cNvSpPr/>
          <p:nvPr/>
        </p:nvSpPr>
        <p:spPr>
          <a:xfrm>
            <a:off x="9506335" y="3709546"/>
            <a:ext cx="1595037" cy="6146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Negative Scripted Test</a:t>
            </a:r>
          </a:p>
        </p:txBody>
      </p:sp>
      <p:sp>
        <p:nvSpPr>
          <p:cNvPr id="52" name="Rounded Rectangle 19">
            <a:extLst>
              <a:ext uri="{FF2B5EF4-FFF2-40B4-BE49-F238E27FC236}">
                <a16:creationId xmlns="" xmlns:a16="http://schemas.microsoft.com/office/drawing/2014/main" id="{C1FCCDF8-D244-4D52-BFD6-CC694810A520}"/>
              </a:ext>
            </a:extLst>
          </p:cNvPr>
          <p:cNvSpPr/>
          <p:nvPr/>
        </p:nvSpPr>
        <p:spPr>
          <a:xfrm>
            <a:off x="4680333" y="3053271"/>
            <a:ext cx="1595037" cy="58043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Negative Scripted Test</a:t>
            </a:r>
          </a:p>
        </p:txBody>
      </p:sp>
      <p:sp>
        <p:nvSpPr>
          <p:cNvPr id="53" name="Rounded Rectangle 19">
            <a:extLst>
              <a:ext uri="{FF2B5EF4-FFF2-40B4-BE49-F238E27FC236}">
                <a16:creationId xmlns="" xmlns:a16="http://schemas.microsoft.com/office/drawing/2014/main" id="{439EFBA1-8EB8-45D9-ABC0-8C173F741EB5}"/>
              </a:ext>
            </a:extLst>
          </p:cNvPr>
          <p:cNvSpPr/>
          <p:nvPr/>
        </p:nvSpPr>
        <p:spPr>
          <a:xfrm>
            <a:off x="9506335" y="3123661"/>
            <a:ext cx="1595037" cy="55922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Negative Scripted Test</a:t>
            </a:r>
          </a:p>
        </p:txBody>
      </p:sp>
      <p:sp>
        <p:nvSpPr>
          <p:cNvPr id="54" name="Rounded Rectangle 19">
            <a:extLst>
              <a:ext uri="{FF2B5EF4-FFF2-40B4-BE49-F238E27FC236}">
                <a16:creationId xmlns="" xmlns:a16="http://schemas.microsoft.com/office/drawing/2014/main" id="{F3D15753-3245-4C47-8DE6-02220C04A7D4}"/>
              </a:ext>
            </a:extLst>
          </p:cNvPr>
          <p:cNvSpPr/>
          <p:nvPr/>
        </p:nvSpPr>
        <p:spPr>
          <a:xfrm>
            <a:off x="6315958" y="3032902"/>
            <a:ext cx="1595037" cy="6146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Negative Scripted Test</a:t>
            </a:r>
          </a:p>
        </p:txBody>
      </p:sp>
      <p:sp>
        <p:nvSpPr>
          <p:cNvPr id="55" name="Rounded Rectangle 19">
            <a:extLst>
              <a:ext uri="{FF2B5EF4-FFF2-40B4-BE49-F238E27FC236}">
                <a16:creationId xmlns="" xmlns:a16="http://schemas.microsoft.com/office/drawing/2014/main" id="{AD79BC5E-E490-4730-A120-57B683ECE97B}"/>
              </a:ext>
            </a:extLst>
          </p:cNvPr>
          <p:cNvSpPr/>
          <p:nvPr/>
        </p:nvSpPr>
        <p:spPr>
          <a:xfrm>
            <a:off x="6346299" y="3626559"/>
            <a:ext cx="1595037" cy="58079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Negative Scripted Test</a:t>
            </a:r>
          </a:p>
        </p:txBody>
      </p:sp>
      <p:sp>
        <p:nvSpPr>
          <p:cNvPr id="56" name="Rounded Rectangle 19">
            <a:extLst>
              <a:ext uri="{FF2B5EF4-FFF2-40B4-BE49-F238E27FC236}">
                <a16:creationId xmlns="" xmlns:a16="http://schemas.microsoft.com/office/drawing/2014/main" id="{F876CE01-053D-4A1A-B2D5-0056FDE74CC5}"/>
              </a:ext>
            </a:extLst>
          </p:cNvPr>
          <p:cNvSpPr/>
          <p:nvPr/>
        </p:nvSpPr>
        <p:spPr>
          <a:xfrm>
            <a:off x="3127747" y="2981909"/>
            <a:ext cx="1572270" cy="63990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Negative Scripted Test</a:t>
            </a:r>
          </a:p>
        </p:txBody>
      </p:sp>
      <p:sp>
        <p:nvSpPr>
          <p:cNvPr id="57" name="Rounded Rectangle 19">
            <a:extLst>
              <a:ext uri="{FF2B5EF4-FFF2-40B4-BE49-F238E27FC236}">
                <a16:creationId xmlns="" xmlns:a16="http://schemas.microsoft.com/office/drawing/2014/main" id="{415CE550-FE4E-4A7C-8A1A-C3579C4B36EE}"/>
              </a:ext>
            </a:extLst>
          </p:cNvPr>
          <p:cNvSpPr/>
          <p:nvPr/>
        </p:nvSpPr>
        <p:spPr>
          <a:xfrm>
            <a:off x="6367496" y="4207535"/>
            <a:ext cx="1595037" cy="60520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Negative Scripted Test</a:t>
            </a:r>
          </a:p>
        </p:txBody>
      </p:sp>
      <p:sp>
        <p:nvSpPr>
          <p:cNvPr id="58" name="Rounded Rectangle 19">
            <a:extLst>
              <a:ext uri="{FF2B5EF4-FFF2-40B4-BE49-F238E27FC236}">
                <a16:creationId xmlns="" xmlns:a16="http://schemas.microsoft.com/office/drawing/2014/main" id="{C1762EA5-4316-498E-ADA7-189798B766F5}"/>
              </a:ext>
            </a:extLst>
          </p:cNvPr>
          <p:cNvSpPr/>
          <p:nvPr/>
        </p:nvSpPr>
        <p:spPr>
          <a:xfrm>
            <a:off x="1516424" y="4281526"/>
            <a:ext cx="1595037" cy="56766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Negative Scripted Test</a:t>
            </a:r>
          </a:p>
        </p:txBody>
      </p:sp>
      <p:sp>
        <p:nvSpPr>
          <p:cNvPr id="59" name="Rounded Rectangle 29">
            <a:extLst>
              <a:ext uri="{FF2B5EF4-FFF2-40B4-BE49-F238E27FC236}">
                <a16:creationId xmlns="" xmlns:a16="http://schemas.microsoft.com/office/drawing/2014/main" id="{D5D67E36-46AE-4C93-950C-67BED85978F7}"/>
              </a:ext>
            </a:extLst>
          </p:cNvPr>
          <p:cNvSpPr/>
          <p:nvPr/>
        </p:nvSpPr>
        <p:spPr>
          <a:xfrm>
            <a:off x="3127746" y="3632206"/>
            <a:ext cx="3197355" cy="40309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Exploratory Test</a:t>
            </a:r>
          </a:p>
        </p:txBody>
      </p:sp>
      <p:sp>
        <p:nvSpPr>
          <p:cNvPr id="60" name="Rounded Rectangle 29">
            <a:extLst>
              <a:ext uri="{FF2B5EF4-FFF2-40B4-BE49-F238E27FC236}">
                <a16:creationId xmlns="" xmlns:a16="http://schemas.microsoft.com/office/drawing/2014/main" id="{845F2115-4667-4577-B0A4-C260EDDFF6BE}"/>
              </a:ext>
            </a:extLst>
          </p:cNvPr>
          <p:cNvSpPr/>
          <p:nvPr/>
        </p:nvSpPr>
        <p:spPr>
          <a:xfrm>
            <a:off x="6385052" y="4788684"/>
            <a:ext cx="3197355" cy="40309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Exploratory Test</a:t>
            </a:r>
          </a:p>
        </p:txBody>
      </p:sp>
      <p:sp>
        <p:nvSpPr>
          <p:cNvPr id="61" name="Rounded Rectangle 29">
            <a:extLst>
              <a:ext uri="{FF2B5EF4-FFF2-40B4-BE49-F238E27FC236}">
                <a16:creationId xmlns="" xmlns:a16="http://schemas.microsoft.com/office/drawing/2014/main" id="{1EDB3FB9-DC10-4EBC-B8F1-391A508F50E7}"/>
              </a:ext>
            </a:extLst>
          </p:cNvPr>
          <p:cNvSpPr/>
          <p:nvPr/>
        </p:nvSpPr>
        <p:spPr>
          <a:xfrm>
            <a:off x="7962533" y="4315697"/>
            <a:ext cx="3176158" cy="3477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Exploratory Test</a:t>
            </a:r>
          </a:p>
        </p:txBody>
      </p:sp>
      <p:sp>
        <p:nvSpPr>
          <p:cNvPr id="62" name="Rounded Rectangle 29">
            <a:extLst>
              <a:ext uri="{FF2B5EF4-FFF2-40B4-BE49-F238E27FC236}">
                <a16:creationId xmlns="" xmlns:a16="http://schemas.microsoft.com/office/drawing/2014/main" id="{637606AB-8638-46B1-A92C-BA7EFC9D38AF}"/>
              </a:ext>
            </a:extLst>
          </p:cNvPr>
          <p:cNvSpPr/>
          <p:nvPr/>
        </p:nvSpPr>
        <p:spPr>
          <a:xfrm>
            <a:off x="1489911" y="4845295"/>
            <a:ext cx="3197355" cy="3660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Exploratory Test</a:t>
            </a:r>
          </a:p>
        </p:txBody>
      </p:sp>
      <p:sp>
        <p:nvSpPr>
          <p:cNvPr id="63" name="Rounded Rectangle 29">
            <a:extLst>
              <a:ext uri="{FF2B5EF4-FFF2-40B4-BE49-F238E27FC236}">
                <a16:creationId xmlns="" xmlns:a16="http://schemas.microsoft.com/office/drawing/2014/main" id="{AE0B0D93-CDB4-4CA2-8F8E-E9E7D394ADFD}"/>
              </a:ext>
            </a:extLst>
          </p:cNvPr>
          <p:cNvSpPr/>
          <p:nvPr/>
        </p:nvSpPr>
        <p:spPr>
          <a:xfrm>
            <a:off x="7900416" y="3076621"/>
            <a:ext cx="1626520" cy="62127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Exploratory Test</a:t>
            </a:r>
          </a:p>
        </p:txBody>
      </p:sp>
      <p:sp>
        <p:nvSpPr>
          <p:cNvPr id="64" name="Rounded Rectangle 29">
            <a:extLst>
              <a:ext uri="{FF2B5EF4-FFF2-40B4-BE49-F238E27FC236}">
                <a16:creationId xmlns="" xmlns:a16="http://schemas.microsoft.com/office/drawing/2014/main" id="{5CABBE98-CA6A-40F8-B418-42AE400D5D88}"/>
              </a:ext>
            </a:extLst>
          </p:cNvPr>
          <p:cNvSpPr/>
          <p:nvPr/>
        </p:nvSpPr>
        <p:spPr>
          <a:xfrm>
            <a:off x="3067694" y="5214330"/>
            <a:ext cx="8033678" cy="3660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Exploratory Test</a:t>
            </a:r>
          </a:p>
        </p:txBody>
      </p:sp>
      <p:sp>
        <p:nvSpPr>
          <p:cNvPr id="65" name="Rounded Rectangle 44">
            <a:extLst>
              <a:ext uri="{FF2B5EF4-FFF2-40B4-BE49-F238E27FC236}">
                <a16:creationId xmlns="" xmlns:a16="http://schemas.microsoft.com/office/drawing/2014/main" id="{AEFF7906-38CE-46B8-91E7-10C009A3F3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49901" y="5575982"/>
            <a:ext cx="9687491" cy="3040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AdHoc Test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E2259969-441E-46AC-908E-3E21BB57872F}"/>
              </a:ext>
            </a:extLst>
          </p:cNvPr>
          <p:cNvCxnSpPr>
            <a:cxnSpLocks/>
          </p:cNvCxnSpPr>
          <p:nvPr/>
        </p:nvCxnSpPr>
        <p:spPr>
          <a:xfrm>
            <a:off x="0" y="1501977"/>
            <a:ext cx="12192000" cy="311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7B16BCC9-A6F9-454A-844C-6C8C91EFEC75}"/>
              </a:ext>
            </a:extLst>
          </p:cNvPr>
          <p:cNvSpPr/>
          <p:nvPr/>
        </p:nvSpPr>
        <p:spPr>
          <a:xfrm>
            <a:off x="79460" y="204480"/>
            <a:ext cx="1295400" cy="112978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Positive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="" xmlns:a16="http://schemas.microsoft.com/office/drawing/2014/main" id="{13E1054B-00E7-46F0-9ED2-827576FB4BCD}"/>
              </a:ext>
            </a:extLst>
          </p:cNvPr>
          <p:cNvSpPr/>
          <p:nvPr/>
        </p:nvSpPr>
        <p:spPr>
          <a:xfrm>
            <a:off x="91519" y="2946468"/>
            <a:ext cx="1295400" cy="112978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Negative</a:t>
            </a:r>
          </a:p>
        </p:txBody>
      </p:sp>
      <p:sp>
        <p:nvSpPr>
          <p:cNvPr id="68" name="Rounded Rectangle 29">
            <a:extLst>
              <a:ext uri="{FF2B5EF4-FFF2-40B4-BE49-F238E27FC236}">
                <a16:creationId xmlns="" xmlns:a16="http://schemas.microsoft.com/office/drawing/2014/main" id="{D25B6982-DFF8-47ED-8846-485B37743EA2}"/>
              </a:ext>
            </a:extLst>
          </p:cNvPr>
          <p:cNvSpPr/>
          <p:nvPr/>
        </p:nvSpPr>
        <p:spPr>
          <a:xfrm>
            <a:off x="3101222" y="4058944"/>
            <a:ext cx="1625203" cy="48488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Exploratory Test</a:t>
            </a:r>
          </a:p>
        </p:txBody>
      </p:sp>
    </p:spTree>
    <p:extLst>
      <p:ext uri="{BB962C8B-B14F-4D97-AF65-F5344CB8AC3E}">
        <p14:creationId xmlns:p14="http://schemas.microsoft.com/office/powerpoint/2010/main" val="3047589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Abstract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9201" y="2015732"/>
            <a:ext cx="9982200" cy="40377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Let’s face it, there are more things that you want the application NOT to do then to do. </a:t>
            </a:r>
            <a:r>
              <a:rPr lang="en-US" dirty="0" smtClean="0"/>
              <a:t> As </a:t>
            </a:r>
            <a:r>
              <a:rPr lang="en-US" dirty="0"/>
              <a:t>a tester, it’s my job to figure out how to gain access to all the unmarked paths surrounding the happy path and locate gaps in requirements and not forget those pesky bugs. 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As the rest of the team focuses on positive requirements and positive paths through the application, I look at all of the negative requirements and negative paths where the gaps and bugs live.  Come explore with me as I share tips on how to create requirements that keep your tester (and users) traveling down the happy path.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242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Marketing Case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5731"/>
            <a:ext cx="11429999" cy="4037749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dirty="0"/>
              <a:t>Marketing wants to send out a targeted marketing letters to all active accounts for State of Confusion 457 plan that have not had a contribution in 6 months or more to encourage people to save more for retirement.  </a:t>
            </a:r>
          </a:p>
          <a:p>
            <a:pPr marL="114300" indent="0">
              <a:buNone/>
            </a:pPr>
            <a:r>
              <a:rPr lang="en-US" sz="2400" b="1" dirty="0"/>
              <a:t>Positive Requirements:</a:t>
            </a:r>
          </a:p>
          <a:p>
            <a:r>
              <a:rPr lang="en-US" sz="2400" dirty="0"/>
              <a:t>Identify all Great State of Confusion 457 accounts that have not had a contribution in six months or longer that are in Active status.</a:t>
            </a:r>
          </a:p>
          <a:p>
            <a:r>
              <a:rPr lang="en-US" sz="2400" dirty="0"/>
              <a:t>Generate a mail file that contains: Account Type, Account Status, Name, Address, City, State, Zip, Date of last deposit, Gender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170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Marketing Case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15732"/>
            <a:ext cx="11430000" cy="4037749"/>
          </a:xfrm>
        </p:spPr>
        <p:txBody>
          <a:bodyPr>
            <a:normAutofit fontScale="47500" lnSpcReduction="20000"/>
          </a:bodyPr>
          <a:lstStyle/>
          <a:p>
            <a:pPr marL="114300" indent="0">
              <a:buNone/>
            </a:pPr>
            <a:r>
              <a:rPr lang="en-US" sz="5000" b="1" dirty="0"/>
              <a:t>Positive Scripted Tests:</a:t>
            </a:r>
            <a:endParaRPr lang="en-US" sz="5000" dirty="0"/>
          </a:p>
          <a:p>
            <a:r>
              <a:rPr lang="en-US" sz="5000" dirty="0"/>
              <a:t>Great State of Confusion accounts with an Account Status of “A” and last contribution date that is exactly 6 months prior to current date is included in the file. </a:t>
            </a:r>
          </a:p>
          <a:p>
            <a:pPr marL="0" indent="0">
              <a:buNone/>
            </a:pPr>
            <a:endParaRPr lang="en-US" sz="5000" dirty="0"/>
          </a:p>
          <a:p>
            <a:r>
              <a:rPr lang="en-US" sz="5000" dirty="0"/>
              <a:t>Great State of Confusion accounts with an Account Status of “A” and  last contribution is 6 months and 1 day prior to current date is included on the file. </a:t>
            </a:r>
          </a:p>
          <a:p>
            <a:pPr marL="0" indent="0">
              <a:buNone/>
            </a:pPr>
            <a:endParaRPr lang="en-US" sz="5000" dirty="0"/>
          </a:p>
          <a:p>
            <a:r>
              <a:rPr lang="en-US" sz="5000" dirty="0"/>
              <a:t>Mail file contains: Account Type, Account Status, Name, Address, City, State, Zip, Date of last deposit, Gender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9137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Marketing Case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15732"/>
            <a:ext cx="11658600" cy="4037749"/>
          </a:xfrm>
        </p:spPr>
        <p:txBody>
          <a:bodyPr>
            <a:normAutofit fontScale="25000" lnSpcReduction="20000"/>
          </a:bodyPr>
          <a:lstStyle/>
          <a:p>
            <a:pPr marL="114300" indent="0">
              <a:buNone/>
            </a:pPr>
            <a:r>
              <a:rPr lang="en-US" sz="9600" b="1" dirty="0"/>
              <a:t>Negative Scripted Tests:</a:t>
            </a:r>
            <a:endParaRPr lang="en-US" sz="9600" dirty="0"/>
          </a:p>
          <a:p>
            <a:r>
              <a:rPr lang="en-US" sz="8800" dirty="0"/>
              <a:t>Great State of Confusion accounts with an Account Status of “A”  with last contribution date that is 5 months and 31 days prior to current date is not included in the file.</a:t>
            </a:r>
          </a:p>
          <a:p>
            <a:r>
              <a:rPr lang="en-US" sz="8800" dirty="0"/>
              <a:t>Great State of Confusion accounts with an Account Status of “C” for closed are not in file.</a:t>
            </a:r>
          </a:p>
          <a:p>
            <a:r>
              <a:rPr lang="en-US" sz="8800" dirty="0"/>
              <a:t>Great State of Confusion accounts with an Account Status of “P” for in payout are not included in the file.</a:t>
            </a:r>
          </a:p>
          <a:p>
            <a:r>
              <a:rPr lang="en-US" sz="8800" dirty="0"/>
              <a:t>Non-Great State of Confusion accounts with an Account Status of “A” and last contribution date that is exactly 6 months prior to current date is included in the file. </a:t>
            </a:r>
          </a:p>
          <a:p>
            <a:r>
              <a:rPr lang="en-US" sz="8800" dirty="0"/>
              <a:t>Non-Great State of Confusion accounts with an Account Status of “A” and  last contribution of 6 months and 1 day prior to current date is included on the file. </a:t>
            </a:r>
          </a:p>
          <a:p>
            <a:endParaRPr lang="en-US" sz="8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2182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Marketing Case Study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4030A400-FB8E-40F3-A2B4-E6D54E513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146" y="2015732"/>
            <a:ext cx="10216653" cy="37754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/>
              <a:t>Exploratory Testing</a:t>
            </a:r>
          </a:p>
          <a:p>
            <a:pPr marL="0" indent="0">
              <a:buNone/>
            </a:pPr>
            <a:r>
              <a:rPr lang="en-US" sz="2400" dirty="0"/>
              <a:t>Looking for answers to questions about functionality that are not covered by positive requirements.</a:t>
            </a:r>
          </a:p>
          <a:p>
            <a:pPr marL="742950" lvl="1" indent="-285750"/>
            <a:r>
              <a:rPr lang="en-US" sz="2400" dirty="0"/>
              <a:t>What about accounts that have pending activity such as contributions, distributions or loans?</a:t>
            </a:r>
          </a:p>
          <a:p>
            <a:pPr marL="742950" lvl="1" indent="-285750"/>
            <a:r>
              <a:rPr lang="en-US" sz="2400" dirty="0"/>
              <a:t>What about account identified for Escheatment (unclaimed funds)?</a:t>
            </a:r>
          </a:p>
          <a:p>
            <a:pPr marL="742950" lvl="1" indent="-285750"/>
            <a:r>
              <a:rPr lang="en-US" sz="2400" dirty="0"/>
              <a:t>What about accounts that have a known bad address?</a:t>
            </a:r>
          </a:p>
          <a:p>
            <a:pPr marL="742950" lvl="1" indent="-285750"/>
            <a:r>
              <a:rPr lang="en-US" sz="2400" dirty="0"/>
              <a:t>What about accounts that have a hold reason code?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6076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1228778"/>
            <a:ext cx="9603275" cy="624976"/>
          </a:xfrm>
        </p:spPr>
        <p:txBody>
          <a:bodyPr>
            <a:normAutofit/>
          </a:bodyPr>
          <a:lstStyle/>
          <a:p>
            <a:r>
              <a:rPr lang="en-US" dirty="0"/>
              <a:t>Marketing Case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7146" y="1853754"/>
            <a:ext cx="10142530" cy="3775468"/>
          </a:xfrm>
        </p:spPr>
        <p:txBody>
          <a:bodyPr>
            <a:normAutofit fontScale="25000" lnSpcReduction="20000"/>
          </a:bodyPr>
          <a:lstStyle/>
          <a:p>
            <a:pPr marL="114300" indent="0">
              <a:buNone/>
            </a:pPr>
            <a:r>
              <a:rPr lang="en-US" sz="8000" dirty="0"/>
              <a:t>Exploratory testing discovered missing requirements that stopped the mailing of marketing material to people who were not eligible to make contributions.  </a:t>
            </a:r>
            <a:endParaRPr lang="en-US" sz="8000" b="1" dirty="0"/>
          </a:p>
          <a:p>
            <a:pPr marL="114300" indent="0">
              <a:buNone/>
            </a:pPr>
            <a:r>
              <a:rPr lang="en-US" sz="8000" b="1" dirty="0"/>
              <a:t>Reason Code indicates if there is a hold on the account.</a:t>
            </a:r>
          </a:p>
          <a:p>
            <a:r>
              <a:rPr lang="en-US" sz="8000" dirty="0"/>
              <a:t>A = Active </a:t>
            </a:r>
          </a:p>
          <a:p>
            <a:r>
              <a:rPr lang="en-US" sz="8000" dirty="0"/>
              <a:t>D = Deceased</a:t>
            </a:r>
          </a:p>
          <a:p>
            <a:r>
              <a:rPr lang="en-US" sz="8000" dirty="0"/>
              <a:t>L = Legal Hold</a:t>
            </a:r>
          </a:p>
          <a:p>
            <a:r>
              <a:rPr lang="en-US" sz="8000" dirty="0"/>
              <a:t>H = General hold on account</a:t>
            </a:r>
          </a:p>
          <a:p>
            <a:r>
              <a:rPr lang="en-US" sz="8000" dirty="0"/>
              <a:t>M = Military Deployment</a:t>
            </a:r>
          </a:p>
          <a:p>
            <a:r>
              <a:rPr lang="en-US" sz="8000" dirty="0"/>
              <a:t>S = Separation from employment</a:t>
            </a:r>
          </a:p>
          <a:p>
            <a:r>
              <a:rPr lang="en-US" sz="8000" dirty="0"/>
              <a:t>No code = Active</a:t>
            </a:r>
          </a:p>
          <a:p>
            <a:pPr marL="0" indent="0">
              <a:buNone/>
            </a:pPr>
            <a:endParaRPr lang="en-US" sz="7200" dirty="0"/>
          </a:p>
          <a:p>
            <a:pPr marL="114300" indent="0">
              <a:buNone/>
            </a:pPr>
            <a:endParaRPr lang="en-US" sz="7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828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1143000"/>
            <a:ext cx="9603275" cy="710754"/>
          </a:xfrm>
        </p:spPr>
        <p:txBody>
          <a:bodyPr/>
          <a:lstStyle/>
          <a:p>
            <a:r>
              <a:rPr lang="en-US" dirty="0"/>
              <a:t>Terms and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8" y="2133600"/>
            <a:ext cx="9603275" cy="3992563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Positive Requirements: </a:t>
            </a:r>
            <a:r>
              <a:rPr lang="en-US" dirty="0"/>
              <a:t>Supports the business by being present.</a:t>
            </a:r>
          </a:p>
          <a:p>
            <a:r>
              <a:rPr lang="en-US" b="1" dirty="0"/>
              <a:t>Negative Requirements: </a:t>
            </a:r>
            <a:r>
              <a:rPr lang="en-US" dirty="0"/>
              <a:t>Supports the business by NOT being present.</a:t>
            </a:r>
          </a:p>
          <a:p>
            <a:r>
              <a:rPr lang="en-US" b="1" dirty="0"/>
              <a:t>Positive Scripted Tests: </a:t>
            </a:r>
            <a:r>
              <a:rPr lang="en-US" dirty="0"/>
              <a:t>Documented tests that test Positive Requirements</a:t>
            </a:r>
          </a:p>
          <a:p>
            <a:r>
              <a:rPr lang="en-US" b="1" dirty="0"/>
              <a:t>Negative Scripted Tests: </a:t>
            </a:r>
            <a:r>
              <a:rPr lang="en-US" dirty="0"/>
              <a:t>Documented tests that test Negative Requirements</a:t>
            </a:r>
          </a:p>
          <a:p>
            <a:r>
              <a:rPr lang="en-US" b="1" dirty="0"/>
              <a:t>Exploratory Testing: </a:t>
            </a:r>
            <a:r>
              <a:rPr lang="en-US" dirty="0"/>
              <a:t>Manual testing that systematically explores the application to gain a deeper understanding of the functionality of the application around the boundaries of requirements/standards.</a:t>
            </a:r>
          </a:p>
          <a:p>
            <a:r>
              <a:rPr lang="en-US" b="1" dirty="0"/>
              <a:t>ADHOC Testing: </a:t>
            </a:r>
            <a:r>
              <a:rPr lang="en-US" dirty="0"/>
              <a:t>Free flowing manual testing that explores the application outside of the boundaries of requirements/standards.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7860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51579" y="990600"/>
            <a:ext cx="9603275" cy="863154"/>
          </a:xfrm>
        </p:spPr>
        <p:txBody>
          <a:bodyPr/>
          <a:lstStyle/>
          <a:p>
            <a:r>
              <a:rPr lang="en-US" dirty="0"/>
              <a:t>Agile and Happy Path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reality is that “Agile” is not “Anti-Waterfall”, “Agile” is “Anti-Happy Path”. Agile is about recognizing that at the start of a project we are at our moment of maximum ignorance. It’s about embracing the fact that the act of developing software shines a light into the domain and uncovers hidden corners and edges. It’s about realizing that trips off the happy path aren’t exceptions, the happy path is the exception. </a:t>
            </a:r>
            <a:r>
              <a:rPr lang="en-US" sz="1400" dirty="0"/>
              <a:t>Richard Dalton http://www.devjoy.com/2014/02/the-happy-path-model-of-software-development/</a:t>
            </a:r>
          </a:p>
        </p:txBody>
      </p:sp>
    </p:spTree>
    <p:extLst>
      <p:ext uri="{BB962C8B-B14F-4D97-AF65-F5344CB8AC3E}">
        <p14:creationId xmlns:p14="http://schemas.microsoft.com/office/powerpoint/2010/main" val="11259773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98292E-8A79-4468-8DE4-28C12882F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 Profile</a:t>
            </a:r>
          </a:p>
        </p:txBody>
      </p:sp>
      <p:sp>
        <p:nvSpPr>
          <p:cNvPr id="4" name="Shape 70">
            <a:extLst>
              <a:ext uri="{FF2B5EF4-FFF2-40B4-BE49-F238E27FC236}">
                <a16:creationId xmlns="" xmlns:a16="http://schemas.microsoft.com/office/drawing/2014/main" id="{94A5A5DD-76AF-491B-A88A-7E5707E4C64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91425" tIns="91425" rIns="91425" bIns="91425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000" dirty="0"/>
              <a:t>Cindy </a:t>
            </a:r>
            <a:r>
              <a:rPr lang="en" sz="2000" dirty="0" smtClean="0"/>
              <a:t>Hufnagle </a:t>
            </a:r>
            <a:r>
              <a:rPr lang="en" sz="2000" dirty="0"/>
              <a:t>has </a:t>
            </a:r>
            <a:r>
              <a:rPr lang="en" dirty="0" smtClean="0"/>
              <a:t>20</a:t>
            </a:r>
            <a:r>
              <a:rPr lang="en" sz="2000" dirty="0" smtClean="0"/>
              <a:t> </a:t>
            </a:r>
            <a:r>
              <a:rPr lang="en" sz="2000" dirty="0"/>
              <a:t>years of experience working in Information Technology </a:t>
            </a:r>
            <a:r>
              <a:rPr lang="en" sz="2000" dirty="0" smtClean="0"/>
              <a:t>in the </a:t>
            </a:r>
            <a:r>
              <a:rPr lang="en" sz="2000" dirty="0"/>
              <a:t>roles of business analyst, software quality assurance, project manager, risk analyst, data management analyst, technical trainer and technical writer. </a:t>
            </a:r>
            <a:r>
              <a:rPr lang="en" sz="2000" dirty="0" smtClean="0"/>
              <a:t> She speaks at professional conferences to encourge people to think and understand concepts so they have a greater understanding of the why we do things.</a:t>
            </a:r>
            <a:endParaRPr lang="en" sz="2000" dirty="0"/>
          </a:p>
          <a:p>
            <a:pPr>
              <a:spcBef>
                <a:spcPts val="0"/>
              </a:spcBef>
              <a:buNone/>
            </a:pPr>
            <a:endParaRPr lang="en" sz="2000" dirty="0"/>
          </a:p>
          <a:p>
            <a:pPr>
              <a:spcBef>
                <a:spcPts val="0"/>
              </a:spcBef>
              <a:buNone/>
            </a:pPr>
            <a:r>
              <a:rPr lang="en" sz="2000" dirty="0"/>
              <a:t>Linkedin:</a:t>
            </a:r>
            <a:r>
              <a:rPr lang="en-US" dirty="0"/>
              <a:t>https://www.linkedin.com/in/cindy-hufnagle-pmp-mba-psm-1-61878811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Email: cynhufnagle@gmail.com</a:t>
            </a:r>
            <a:endParaRPr lang="en" sz="2000" dirty="0"/>
          </a:p>
        </p:txBody>
      </p:sp>
    </p:spTree>
    <p:extLst>
      <p:ext uri="{BB962C8B-B14F-4D97-AF65-F5344CB8AC3E}">
        <p14:creationId xmlns:p14="http://schemas.microsoft.com/office/powerpoint/2010/main" val="16279156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Adrian Reed: </a:t>
            </a:r>
            <a:r>
              <a:rPr lang="en-US" dirty="0"/>
              <a:t>Debate: The Danger of "Negative" Requirements</a:t>
            </a:r>
            <a:r>
              <a:rPr lang="en-US" b="1" dirty="0"/>
              <a:t> </a:t>
            </a:r>
            <a:r>
              <a:rPr lang="en-US" b="1" dirty="0">
                <a:hlinkClick r:id="rId2"/>
              </a:rPr>
              <a:t>–</a:t>
            </a:r>
            <a:r>
              <a:rPr lang="en-US" b="1" dirty="0"/>
              <a:t>August 24, 2012 </a:t>
            </a:r>
            <a:r>
              <a:rPr lang="en-US" u="sng" dirty="0">
                <a:hlinkClick r:id="rId2"/>
              </a:rPr>
              <a:t>https://www.techwell.com/techwell-insights/2012/08/debate-danger-negative-requirements</a:t>
            </a:r>
            <a:endParaRPr lang="en-US" dirty="0"/>
          </a:p>
          <a:p>
            <a:r>
              <a:rPr lang="en-US" b="1" dirty="0"/>
              <a:t>Architect Solutions </a:t>
            </a:r>
            <a:r>
              <a:rPr lang="en-US" dirty="0"/>
              <a:t>-http://www.architechsolutions.com/</a:t>
            </a:r>
          </a:p>
          <a:p>
            <a:r>
              <a:rPr lang="en-US" b="1" dirty="0"/>
              <a:t>BA Times </a:t>
            </a:r>
            <a:r>
              <a:rPr lang="en-US" dirty="0"/>
              <a:t>- https://www.batimes.com</a:t>
            </a:r>
          </a:p>
          <a:p>
            <a:r>
              <a:rPr lang="en-US" b="1" dirty="0"/>
              <a:t>PM Times </a:t>
            </a:r>
            <a:r>
              <a:rPr lang="en-US" dirty="0"/>
              <a:t>- </a:t>
            </a:r>
            <a:r>
              <a:rPr lang="en-US" dirty="0">
                <a:hlinkClick r:id="rId3"/>
              </a:rPr>
              <a:t>https://www.pmtimes.com</a:t>
            </a:r>
            <a:endParaRPr lang="en-US" dirty="0"/>
          </a:p>
          <a:p>
            <a:r>
              <a:rPr lang="en-US" dirty="0"/>
              <a:t>Richard Dalton </a:t>
            </a:r>
            <a:r>
              <a:rPr lang="en-US" b="1" dirty="0"/>
              <a:t>The “Happy Path Model” of software development </a:t>
            </a:r>
            <a:r>
              <a:rPr lang="en-US" b="1" dirty="0">
                <a:hlinkClick r:id="rId4"/>
              </a:rPr>
              <a:t>http://www.devjoy.com/2014/02/the-happy-path-model-of-software-development/</a:t>
            </a:r>
            <a:r>
              <a:rPr lang="en-US" b="1" dirty="0"/>
              <a:t> </a:t>
            </a:r>
            <a:endParaRPr lang="en-US" dirty="0"/>
          </a:p>
          <a:p>
            <a:r>
              <a:rPr lang="en-US" dirty="0"/>
              <a:t>Sean M Everett </a:t>
            </a:r>
            <a:r>
              <a:rPr lang="en-US" b="1" dirty="0"/>
              <a:t>What is a “Happy Path”? </a:t>
            </a:r>
            <a:r>
              <a:rPr lang="en-US" dirty="0"/>
              <a:t>Thinking about user experience in an entirely new light </a:t>
            </a:r>
            <a:r>
              <a:rPr lang="en-US" dirty="0">
                <a:hlinkClick r:id="rId5"/>
              </a:rPr>
              <a:t>https://humanizing.tech/what-is-a-happy-path-2c62959b6d21</a:t>
            </a:r>
            <a:endParaRPr lang="en-US" dirty="0"/>
          </a:p>
          <a:p>
            <a:r>
              <a:rPr lang="en-US" b="1" dirty="0"/>
              <a:t>TidalShift Inc </a:t>
            </a:r>
            <a:r>
              <a:rPr lang="en-US" dirty="0"/>
              <a:t>- </a:t>
            </a:r>
            <a:r>
              <a:rPr lang="en-US" dirty="0">
                <a:hlinkClick r:id="rId6"/>
              </a:rPr>
              <a:t>http://www.tidalshift.ca</a:t>
            </a:r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509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795681"/>
          </a:xfrm>
        </p:spPr>
        <p:txBody>
          <a:bodyPr/>
          <a:lstStyle/>
          <a:p>
            <a:r>
              <a:rPr lang="en-US" dirty="0"/>
              <a:t>Team Member Focus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51579" y="1981200"/>
            <a:ext cx="9603275" cy="348514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9600" b="1" dirty="0"/>
              <a:t>Project </a:t>
            </a:r>
            <a:r>
              <a:rPr lang="en-US" sz="9600" b="1" dirty="0" smtClean="0"/>
              <a:t>Manager/Product Owner </a:t>
            </a:r>
            <a:r>
              <a:rPr lang="en-US" sz="9600" dirty="0"/>
              <a:t>focus is what is in scope. </a:t>
            </a:r>
          </a:p>
          <a:p>
            <a:r>
              <a:rPr lang="en-US" sz="9600" b="1" dirty="0"/>
              <a:t>Business Analysts </a:t>
            </a:r>
            <a:r>
              <a:rPr lang="en-US" sz="9600" dirty="0"/>
              <a:t>focus on determining and documenting what the customer wants to achieve based on what is in scope.</a:t>
            </a:r>
          </a:p>
          <a:p>
            <a:r>
              <a:rPr lang="en-US" sz="9600" b="1" dirty="0"/>
              <a:t>Customer</a:t>
            </a:r>
            <a:r>
              <a:rPr lang="en-US" sz="9600" dirty="0"/>
              <a:t> focus is to get their job done in the easiest way possible.</a:t>
            </a:r>
          </a:p>
          <a:p>
            <a:r>
              <a:rPr lang="en-US" sz="9600" b="1" dirty="0"/>
              <a:t>Developers</a:t>
            </a:r>
            <a:r>
              <a:rPr lang="en-US" sz="9600" dirty="0"/>
              <a:t> focus on creating a solution that bring the requirements to life while staying in the boundaries set by the scope.</a:t>
            </a:r>
          </a:p>
          <a:p>
            <a:r>
              <a:rPr lang="en-US" sz="9600" b="1" dirty="0"/>
              <a:t>Quality Assurance </a:t>
            </a:r>
            <a:r>
              <a:rPr lang="en-US" sz="9600" dirty="0"/>
              <a:t>focus on verifying that the requirements are all satisfied and application does not do anything  unexpected.</a:t>
            </a:r>
          </a:p>
        </p:txBody>
      </p:sp>
    </p:spTree>
    <p:extLst>
      <p:ext uri="{BB962C8B-B14F-4D97-AF65-F5344CB8AC3E}">
        <p14:creationId xmlns:p14="http://schemas.microsoft.com/office/powerpoint/2010/main" val="1614545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066800"/>
            <a:ext cx="8686800" cy="838199"/>
          </a:xfrm>
        </p:spPr>
        <p:txBody>
          <a:bodyPr>
            <a:normAutofit/>
          </a:bodyPr>
          <a:lstStyle/>
          <a:p>
            <a:r>
              <a:rPr lang="en-US" dirty="0"/>
              <a:t>Positive: Something I want to happen.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600201"/>
            <a:ext cx="8382000" cy="40386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700" dirty="0"/>
          </a:p>
          <a:p>
            <a:pPr marL="0" indent="0">
              <a:buNone/>
            </a:pPr>
            <a:endParaRPr lang="en-US" sz="700" dirty="0"/>
          </a:p>
          <a:p>
            <a:pPr marL="0" indent="0">
              <a:buNone/>
            </a:pPr>
            <a:endParaRPr lang="en-US" sz="700" dirty="0"/>
          </a:p>
          <a:p>
            <a:pPr marL="0" indent="0">
              <a:buNone/>
            </a:pPr>
            <a:endParaRPr lang="en-US" sz="700" dirty="0"/>
          </a:p>
          <a:p>
            <a:pPr marL="0" indent="0">
              <a:buNone/>
            </a:pPr>
            <a:endParaRPr lang="en-US" sz="700" dirty="0"/>
          </a:p>
          <a:p>
            <a:pPr marL="0" indent="0">
              <a:buNone/>
            </a:pPr>
            <a:endParaRPr lang="en-US" sz="700" dirty="0"/>
          </a:p>
          <a:p>
            <a:pPr marL="0" indent="0">
              <a:buNone/>
            </a:pPr>
            <a:endParaRPr lang="en-US" sz="700" dirty="0"/>
          </a:p>
          <a:p>
            <a:pPr marL="0" indent="0">
              <a:buNone/>
            </a:pPr>
            <a:endParaRPr lang="en-US" sz="700" dirty="0"/>
          </a:p>
          <a:p>
            <a:pPr marL="0" indent="0">
              <a:buNone/>
            </a:pPr>
            <a:endParaRPr lang="en-US" sz="700" dirty="0"/>
          </a:p>
          <a:p>
            <a:pPr marL="0" indent="0">
              <a:buNone/>
            </a:pPr>
            <a:endParaRPr lang="en-US" sz="700" dirty="0"/>
          </a:p>
          <a:p>
            <a:pPr marL="0" indent="0">
              <a:buNone/>
            </a:pPr>
            <a:endParaRPr lang="en-US" sz="7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79065" y="6172201"/>
            <a:ext cx="4038600" cy="1825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dirty="0"/>
              <a:t>Picture Source: http://www.crossingitaly.net/travel/wp-content/uploads/Beach-holidays.jpg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44" y="1905000"/>
            <a:ext cx="8367756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5849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1066800"/>
            <a:ext cx="9605635" cy="797394"/>
          </a:xfrm>
        </p:spPr>
        <p:txBody>
          <a:bodyPr/>
          <a:lstStyle/>
          <a:p>
            <a:r>
              <a:rPr lang="en-US" dirty="0"/>
              <a:t>Happy Path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877269" cy="34415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Happy path is meant to describe the ideal process, without any exceptions or alternate paths. </a:t>
            </a:r>
            <a:r>
              <a:rPr lang="en-US" sz="1400" dirty="0"/>
              <a:t>Architect Solutions </a:t>
            </a:r>
            <a:r>
              <a:rPr lang="en-US" sz="800" dirty="0"/>
              <a:t>The problem with the “Happy Path”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6CD4F45-AE37-4D7C-80DD-EC1DAAAEED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4201" y="2017343"/>
            <a:ext cx="4124721" cy="344152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AD43156-23BB-43D1-80B9-9544F0D60B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589"/>
          <a:stretch/>
        </p:blipFill>
        <p:spPr>
          <a:xfrm>
            <a:off x="7014634" y="2010878"/>
            <a:ext cx="4040217" cy="344798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41276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1143000"/>
            <a:ext cx="9605635" cy="685800"/>
          </a:xfrm>
        </p:spPr>
        <p:txBody>
          <a:bodyPr>
            <a:normAutofit/>
          </a:bodyPr>
          <a:lstStyle/>
          <a:p>
            <a:r>
              <a:rPr lang="en-US" dirty="0"/>
              <a:t>Positive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2057400"/>
            <a:ext cx="8686800" cy="685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9217" y="1828801"/>
            <a:ext cx="9605635" cy="4419600"/>
          </a:xfrm>
          <a:ln>
            <a:solidFill>
              <a:schemeClr val="accent1">
                <a:alpha val="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2400" dirty="0"/>
              <a:t>Support the business by being present.</a:t>
            </a:r>
          </a:p>
          <a:p>
            <a:r>
              <a:rPr lang="en-US" sz="2400" dirty="0"/>
              <a:t>Documented “What” the business needs/wants</a:t>
            </a:r>
          </a:p>
          <a:p>
            <a:pPr lvl="1"/>
            <a:r>
              <a:rPr lang="en-US" sz="2400" dirty="0"/>
              <a:t>Acceptance </a:t>
            </a:r>
            <a:r>
              <a:rPr lang="en-US" sz="2400" dirty="0" smtClean="0"/>
              <a:t>Criteria</a:t>
            </a:r>
            <a:endParaRPr lang="en-US" sz="2400" dirty="0"/>
          </a:p>
          <a:p>
            <a:pPr lvl="1"/>
            <a:r>
              <a:rPr lang="en-US" sz="2400" dirty="0"/>
              <a:t>The application SHALL/Must…</a:t>
            </a:r>
          </a:p>
          <a:p>
            <a:r>
              <a:rPr lang="en-US" sz="2400" dirty="0"/>
              <a:t>Standards</a:t>
            </a:r>
          </a:p>
          <a:p>
            <a:pPr lvl="1"/>
            <a:r>
              <a:rPr lang="en-US" sz="2400" dirty="0"/>
              <a:t>Performance</a:t>
            </a:r>
          </a:p>
          <a:p>
            <a:pPr lvl="1"/>
            <a:r>
              <a:rPr lang="en-US" sz="2400" dirty="0"/>
              <a:t>Security </a:t>
            </a:r>
          </a:p>
          <a:p>
            <a:pPr lvl="1"/>
            <a:r>
              <a:rPr lang="en-US" sz="2400" dirty="0"/>
              <a:t>Regulatory</a:t>
            </a:r>
          </a:p>
        </p:txBody>
      </p:sp>
    </p:spTree>
    <p:extLst>
      <p:ext uri="{BB962C8B-B14F-4D97-AF65-F5344CB8AC3E}">
        <p14:creationId xmlns:p14="http://schemas.microsoft.com/office/powerpoint/2010/main" val="415738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="" xmlns:a16="http://schemas.microsoft.com/office/drawing/2014/main" id="{1B6FE1E6-1155-46CD-9113-BC03DDD53D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F80DFCE9-814C-46CF-8B54-3DF7C405D5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81" y="5008500"/>
            <a:ext cx="9603272" cy="960755"/>
          </a:xfrm>
        </p:spPr>
        <p:txBody>
          <a:bodyPr anchor="t">
            <a:normAutofit/>
          </a:bodyPr>
          <a:lstStyle/>
          <a:p>
            <a:r>
              <a:rPr lang="en-US" dirty="0"/>
              <a:t>How to Build a </a:t>
            </a:r>
            <a:r>
              <a:rPr lang="en-US" dirty="0" smtClean="0"/>
              <a:t>Happy </a:t>
            </a:r>
            <a:r>
              <a:rPr lang="en-US" dirty="0"/>
              <a:t>Path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34EA8DE4-CCC2-431B-8C80-EA90145DB8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451579" y="4826256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4CB4C886-8576-4974-AB93-DE953D2439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15050"/>
            <a:ext cx="12192000" cy="742950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9F386762-7F04-4308-9C63-5F9B6DD5152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0833167"/>
              </p:ext>
            </p:extLst>
          </p:nvPr>
        </p:nvGraphicFramePr>
        <p:xfrm>
          <a:off x="1450975" y="933450"/>
          <a:ext cx="9604375" cy="344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79068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886864"/>
            <a:ext cx="9687323" cy="713336"/>
          </a:xfrm>
        </p:spPr>
        <p:txBody>
          <a:bodyPr>
            <a:normAutofit/>
          </a:bodyPr>
          <a:lstStyle/>
          <a:p>
            <a:r>
              <a:rPr lang="en-US" dirty="0"/>
              <a:t>Negative: </a:t>
            </a:r>
            <a:r>
              <a:rPr lang="en-US" sz="3100" dirty="0"/>
              <a:t>Something I don’t want to happen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600201"/>
            <a:ext cx="4038600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700" dirty="0"/>
          </a:p>
          <a:p>
            <a:pPr marL="0" indent="0">
              <a:buNone/>
            </a:pPr>
            <a:endParaRPr lang="en-US" sz="700" dirty="0"/>
          </a:p>
          <a:p>
            <a:pPr marL="0" indent="0">
              <a:buNone/>
            </a:pPr>
            <a:endParaRPr lang="en-US" sz="700" dirty="0"/>
          </a:p>
          <a:p>
            <a:pPr marL="0" indent="0">
              <a:buNone/>
            </a:pPr>
            <a:endParaRPr lang="en-US" sz="700" dirty="0"/>
          </a:p>
          <a:p>
            <a:pPr marL="0" indent="0">
              <a:buNone/>
            </a:pPr>
            <a:endParaRPr lang="en-US" sz="700" dirty="0"/>
          </a:p>
          <a:p>
            <a:pPr marL="0" indent="0">
              <a:buNone/>
            </a:pPr>
            <a:endParaRPr lang="en-US" sz="700" dirty="0"/>
          </a:p>
          <a:p>
            <a:pPr marL="0" indent="0">
              <a:buNone/>
            </a:pPr>
            <a:endParaRPr lang="en-US" sz="700" dirty="0"/>
          </a:p>
          <a:p>
            <a:pPr marL="0" indent="0">
              <a:buNone/>
            </a:pPr>
            <a:endParaRPr lang="en-US" sz="700" dirty="0"/>
          </a:p>
          <a:p>
            <a:pPr marL="0" indent="0">
              <a:buNone/>
            </a:pPr>
            <a:endParaRPr lang="en-US" sz="700" dirty="0"/>
          </a:p>
          <a:p>
            <a:pPr marL="0" indent="0">
              <a:buNone/>
            </a:pPr>
            <a:endParaRPr lang="en-US" sz="7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05000"/>
            <a:ext cx="86868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90801" y="6248401"/>
            <a:ext cx="374475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" dirty="0"/>
              <a:t>Image Source: https://www.doovi.com/video/lego-shark-attack/lQcOEQXvNKU</a:t>
            </a:r>
          </a:p>
        </p:txBody>
      </p:sp>
    </p:spTree>
    <p:extLst>
      <p:ext uri="{BB962C8B-B14F-4D97-AF65-F5344CB8AC3E}">
        <p14:creationId xmlns:p14="http://schemas.microsoft.com/office/powerpoint/2010/main" val="1803698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1143000"/>
            <a:ext cx="9605635" cy="721194"/>
          </a:xfrm>
        </p:spPr>
        <p:txBody>
          <a:bodyPr>
            <a:normAutofit/>
          </a:bodyPr>
          <a:lstStyle/>
          <a:p>
            <a:r>
              <a:rPr lang="en-US" dirty="0"/>
              <a:t>Negative Requirements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9217" y="2057401"/>
            <a:ext cx="9605635" cy="3995710"/>
          </a:xfrm>
        </p:spPr>
        <p:txBody>
          <a:bodyPr>
            <a:normAutofit/>
          </a:bodyPr>
          <a:lstStyle/>
          <a:p>
            <a:r>
              <a:rPr lang="en-US" sz="2400" dirty="0"/>
              <a:t>Supports the business by NOT being present.</a:t>
            </a:r>
          </a:p>
          <a:p>
            <a:r>
              <a:rPr lang="en-US" sz="2400" dirty="0"/>
              <a:t>Implied “What” the business does not want</a:t>
            </a:r>
          </a:p>
          <a:p>
            <a:pPr lvl="1"/>
            <a:r>
              <a:rPr lang="en-US" sz="2400" dirty="0"/>
              <a:t>Non-Manager will NOT be able to…</a:t>
            </a:r>
          </a:p>
          <a:p>
            <a:pPr lvl="1"/>
            <a:r>
              <a:rPr lang="en-US" sz="2400" dirty="0"/>
              <a:t>The application SHALL NOT/MUST NOT…</a:t>
            </a:r>
          </a:p>
          <a:p>
            <a:r>
              <a:rPr lang="en-US" sz="2400" dirty="0"/>
              <a:t>Violation of Standards</a:t>
            </a:r>
          </a:p>
          <a:p>
            <a:pPr lvl="1"/>
            <a:r>
              <a:rPr lang="en-US" sz="2400" dirty="0"/>
              <a:t>Application Crashes</a:t>
            </a:r>
          </a:p>
          <a:p>
            <a:pPr lvl="1"/>
            <a:r>
              <a:rPr lang="en-US" sz="2400" dirty="0"/>
              <a:t>Does not limit access to Private Information (PI</a:t>
            </a:r>
            <a:r>
              <a:rPr lang="en-US" sz="2400" dirty="0" smtClean="0"/>
              <a:t>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347140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4223</TotalTime>
  <Words>1671</Words>
  <Application>Microsoft Office PowerPoint</Application>
  <PresentationFormat>Custom</PresentationFormat>
  <Paragraphs>261</Paragraphs>
  <Slides>28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Gallery</vt:lpstr>
      <vt:lpstr>Off the Happy Path</vt:lpstr>
      <vt:lpstr>Presentation Abstract</vt:lpstr>
      <vt:lpstr>Team Member Focus</vt:lpstr>
      <vt:lpstr>Positive: Something I want to happen.</vt:lpstr>
      <vt:lpstr>Happy Path</vt:lpstr>
      <vt:lpstr>Positive Requirements</vt:lpstr>
      <vt:lpstr>How to Build a Happy Path</vt:lpstr>
      <vt:lpstr>Negative: Something I don’t want to happen</vt:lpstr>
      <vt:lpstr>Negative Requirements</vt:lpstr>
      <vt:lpstr>Negative Requirements and the Happy Path</vt:lpstr>
      <vt:lpstr>“The principle objective of software testing is to give confidence in the software.” – Anonymous </vt:lpstr>
      <vt:lpstr>Positive testing</vt:lpstr>
      <vt:lpstr>Negative testing</vt:lpstr>
      <vt:lpstr> Scripted Test</vt:lpstr>
      <vt:lpstr>Scripted Test Example</vt:lpstr>
      <vt:lpstr>PowerPoint Presentation</vt:lpstr>
      <vt:lpstr>Exploratory Testing</vt:lpstr>
      <vt:lpstr>Adhoc Testing (Bug Hunting)</vt:lpstr>
      <vt:lpstr>AdHoc Test</vt:lpstr>
      <vt:lpstr>Marketing Case Study</vt:lpstr>
      <vt:lpstr>Marketing Case Study</vt:lpstr>
      <vt:lpstr>Marketing Case Study</vt:lpstr>
      <vt:lpstr>Marketing Case Study</vt:lpstr>
      <vt:lpstr>Marketing Case Study</vt:lpstr>
      <vt:lpstr>Terms and Definitions</vt:lpstr>
      <vt:lpstr>Agile and Happy Path</vt:lpstr>
      <vt:lpstr>Presenter Profile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 the Happy Path</dc:title>
  <dc:creator>Cindy Hufnagle</dc:creator>
  <cp:lastModifiedBy>Cindy Hufnagle</cp:lastModifiedBy>
  <cp:revision>145</cp:revision>
  <cp:lastPrinted>2018-08-28T03:29:17Z</cp:lastPrinted>
  <dcterms:created xsi:type="dcterms:W3CDTF">2018-08-03T11:27:45Z</dcterms:created>
  <dcterms:modified xsi:type="dcterms:W3CDTF">2019-08-20T12:18:49Z</dcterms:modified>
</cp:coreProperties>
</file>