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36"/>
  </p:notesMasterIdLst>
  <p:handoutMasterIdLst>
    <p:handoutMasterId r:id="rId37"/>
  </p:handoutMasterIdLst>
  <p:sldIdLst>
    <p:sldId id="271" r:id="rId5"/>
    <p:sldId id="284" r:id="rId6"/>
    <p:sldId id="273" r:id="rId7"/>
    <p:sldId id="355" r:id="rId8"/>
    <p:sldId id="386" r:id="rId9"/>
    <p:sldId id="356" r:id="rId10"/>
    <p:sldId id="363" r:id="rId11"/>
    <p:sldId id="352" r:id="rId12"/>
    <p:sldId id="383" r:id="rId13"/>
    <p:sldId id="358" r:id="rId14"/>
    <p:sldId id="362" r:id="rId15"/>
    <p:sldId id="359" r:id="rId16"/>
    <p:sldId id="354" r:id="rId17"/>
    <p:sldId id="360" r:id="rId18"/>
    <p:sldId id="367" r:id="rId19"/>
    <p:sldId id="364" r:id="rId20"/>
    <p:sldId id="365" r:id="rId21"/>
    <p:sldId id="366" r:id="rId22"/>
    <p:sldId id="368" r:id="rId23"/>
    <p:sldId id="369" r:id="rId24"/>
    <p:sldId id="373" r:id="rId25"/>
    <p:sldId id="370" r:id="rId26"/>
    <p:sldId id="374" r:id="rId27"/>
    <p:sldId id="371" r:id="rId28"/>
    <p:sldId id="379" r:id="rId29"/>
    <p:sldId id="384" r:id="rId30"/>
    <p:sldId id="378" r:id="rId31"/>
    <p:sldId id="385" r:id="rId32"/>
    <p:sldId id="372" r:id="rId33"/>
    <p:sldId id="382" r:id="rId34"/>
    <p:sldId id="326"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5E8"/>
    <a:srgbClr val="EC207C"/>
    <a:srgbClr val="FE7600"/>
    <a:srgbClr val="D9126B"/>
    <a:srgbClr val="B1DB15"/>
    <a:srgbClr val="66FF33"/>
    <a:srgbClr val="F4EE00"/>
    <a:srgbClr val="66FF66"/>
    <a:srgbClr val="CCFF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63328-7EEA-4571-BDE1-47195EBBEFCD}" v="4407" dt="2019-08-21T16:29:35.357"/>
    <p1510:client id="{C907E3B8-CF93-4789-B152-D42528341365}" v="3" dt="2019-08-21T17:01:40.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0409" autoAdjust="0"/>
  </p:normalViewPr>
  <p:slideViewPr>
    <p:cSldViewPr snapToGrid="0">
      <p:cViewPr varScale="1">
        <p:scale>
          <a:sx n="61" d="100"/>
          <a:sy n="61" d="100"/>
        </p:scale>
        <p:origin x="1348" y="56"/>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7" d="100"/>
          <a:sy n="57" d="100"/>
        </p:scale>
        <p:origin x="-252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DDBB69-DD08-410A-A3C7-C48A2D6F0C97}" type="datetimeFigureOut">
              <a:rPr lang="en-US" smtClean="0"/>
              <a:pPr/>
              <a:t>8/21/2019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9DF602-E1D7-42F0-BDCF-DB902DB12370}" type="slidenum">
              <a:rPr lang="en-US" smtClean="0"/>
              <a:pPr/>
              <a:t>‹#›</a:t>
            </a:fld>
            <a:endParaRPr lang="en-US"/>
          </a:p>
        </p:txBody>
      </p:sp>
    </p:spTree>
    <p:extLst>
      <p:ext uri="{BB962C8B-B14F-4D97-AF65-F5344CB8AC3E}">
        <p14:creationId xmlns:p14="http://schemas.microsoft.com/office/powerpoint/2010/main" val="34403667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88BCC3-8FCD-4884-9855-BAA2F520D44F}" type="datetimeFigureOut">
              <a:rPr lang="en-US" smtClean="0"/>
              <a:pPr/>
              <a:t>8/21/2019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6B82DAB-9773-4E61-BD8A-F4768BBF71E4}" type="slidenum">
              <a:rPr lang="en-US" smtClean="0"/>
              <a:pPr/>
              <a:t>‹#›</a:t>
            </a:fld>
            <a:endParaRPr lang="en-US"/>
          </a:p>
        </p:txBody>
      </p:sp>
    </p:spTree>
    <p:extLst>
      <p:ext uri="{BB962C8B-B14F-4D97-AF65-F5344CB8AC3E}">
        <p14:creationId xmlns:p14="http://schemas.microsoft.com/office/powerpoint/2010/main" val="1168030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0</a:t>
            </a:fld>
            <a:endParaRPr lang="en-US"/>
          </a:p>
        </p:txBody>
      </p:sp>
    </p:spTree>
    <p:extLst>
      <p:ext uri="{BB962C8B-B14F-4D97-AF65-F5344CB8AC3E}">
        <p14:creationId xmlns:p14="http://schemas.microsoft.com/office/powerpoint/2010/main" val="310483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this slide as a ‘why’ should anyone bother attending this session…. Perhaps we can go to the write up</a:t>
            </a:r>
          </a:p>
        </p:txBody>
      </p:sp>
      <p:sp>
        <p:nvSpPr>
          <p:cNvPr id="4" name="Slide Number Placeholder 3"/>
          <p:cNvSpPr>
            <a:spLocks noGrp="1"/>
          </p:cNvSpPr>
          <p:nvPr>
            <p:ph type="sldNum" sz="quarter" idx="5"/>
          </p:nvPr>
        </p:nvSpPr>
        <p:spPr/>
        <p:txBody>
          <a:bodyPr/>
          <a:lstStyle/>
          <a:p>
            <a:fld id="{B6B82DAB-9773-4E61-BD8A-F4768BBF71E4}" type="slidenum">
              <a:rPr lang="en-US" smtClean="0"/>
              <a:pPr/>
              <a:t>4</a:t>
            </a:fld>
            <a:endParaRPr lang="en-US"/>
          </a:p>
        </p:txBody>
      </p:sp>
    </p:spTree>
    <p:extLst>
      <p:ext uri="{BB962C8B-B14F-4D97-AF65-F5344CB8AC3E}">
        <p14:creationId xmlns:p14="http://schemas.microsoft.com/office/powerpoint/2010/main" val="258489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5-7 development lines across IPS to show context</a:t>
            </a:r>
          </a:p>
        </p:txBody>
      </p:sp>
      <p:sp>
        <p:nvSpPr>
          <p:cNvPr id="4" name="Slide Number Placeholder 3"/>
          <p:cNvSpPr>
            <a:spLocks noGrp="1"/>
          </p:cNvSpPr>
          <p:nvPr>
            <p:ph type="sldNum" sz="quarter" idx="5"/>
          </p:nvPr>
        </p:nvSpPr>
        <p:spPr/>
        <p:txBody>
          <a:bodyPr/>
          <a:lstStyle/>
          <a:p>
            <a:fld id="{B6B82DAB-9773-4E61-BD8A-F4768BBF71E4}" type="slidenum">
              <a:rPr lang="en-US" smtClean="0"/>
              <a:pPr/>
              <a:t>7</a:t>
            </a:fld>
            <a:endParaRPr lang="en-US"/>
          </a:p>
        </p:txBody>
      </p:sp>
    </p:spTree>
    <p:extLst>
      <p:ext uri="{BB962C8B-B14F-4D97-AF65-F5344CB8AC3E}">
        <p14:creationId xmlns:p14="http://schemas.microsoft.com/office/powerpoint/2010/main" val="238271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timeline. Not sure if it’s helpful</a:t>
            </a:r>
          </a:p>
        </p:txBody>
      </p:sp>
      <p:sp>
        <p:nvSpPr>
          <p:cNvPr id="4" name="Slide Number Placeholder 3"/>
          <p:cNvSpPr>
            <a:spLocks noGrp="1"/>
          </p:cNvSpPr>
          <p:nvPr>
            <p:ph type="sldNum" sz="quarter" idx="5"/>
          </p:nvPr>
        </p:nvSpPr>
        <p:spPr/>
        <p:txBody>
          <a:bodyPr/>
          <a:lstStyle/>
          <a:p>
            <a:fld id="{B6B82DAB-9773-4E61-BD8A-F4768BBF71E4}" type="slidenum">
              <a:rPr lang="en-US" smtClean="0"/>
              <a:pPr/>
              <a:t>9</a:t>
            </a:fld>
            <a:endParaRPr lang="en-US"/>
          </a:p>
        </p:txBody>
      </p:sp>
    </p:spTree>
    <p:extLst>
      <p:ext uri="{BB962C8B-B14F-4D97-AF65-F5344CB8AC3E}">
        <p14:creationId xmlns:p14="http://schemas.microsoft.com/office/powerpoint/2010/main" val="230243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out of 7 showed meaningful improvement </a:t>
            </a:r>
          </a:p>
          <a:p>
            <a:r>
              <a:rPr lang="en-US" dirty="0"/>
              <a:t>3 areas for opportunity</a:t>
            </a:r>
          </a:p>
          <a:p>
            <a:endParaRPr lang="en-US" dirty="0"/>
          </a:p>
        </p:txBody>
      </p:sp>
      <p:sp>
        <p:nvSpPr>
          <p:cNvPr id="4" name="Slide Number Placeholder 3"/>
          <p:cNvSpPr>
            <a:spLocks noGrp="1"/>
          </p:cNvSpPr>
          <p:nvPr>
            <p:ph type="sldNum" sz="quarter" idx="5"/>
          </p:nvPr>
        </p:nvSpPr>
        <p:spPr/>
        <p:txBody>
          <a:bodyPr/>
          <a:lstStyle/>
          <a:p>
            <a:fld id="{B6B82DAB-9773-4E61-BD8A-F4768BBF71E4}" type="slidenum">
              <a:rPr lang="en-US" smtClean="0"/>
              <a:pPr/>
              <a:t>21</a:t>
            </a:fld>
            <a:endParaRPr lang="en-US"/>
          </a:p>
        </p:txBody>
      </p:sp>
    </p:spTree>
    <p:extLst>
      <p:ext uri="{BB962C8B-B14F-4D97-AF65-F5344CB8AC3E}">
        <p14:creationId xmlns:p14="http://schemas.microsoft.com/office/powerpoint/2010/main" val="324913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the title</a:t>
            </a:r>
          </a:p>
          <a:p>
            <a:endParaRPr lang="en-US" dirty="0"/>
          </a:p>
          <a:p>
            <a:r>
              <a:rPr lang="en-US" dirty="0"/>
              <a:t>New plan was to focus on the questions that didn’t’ show improvement while reinforcing techniques that worked. </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Analysis Planning &amp; Meeting Prep – Meant that we could start planning releases through MVP’s – Bringing speed to the equation on how we can deliver faster and bring value sooner. Also prepared our business partners for what was coming so we could ensure the right people were present.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Risks and issue management – Transparency – Brought quality by being able to mitigate risks earlier and communicate issues helped drive quality and speed by removing blockers</a:t>
            </a:r>
          </a:p>
          <a:p>
            <a:endParaRPr lang="en-US" dirty="0"/>
          </a:p>
          <a:p>
            <a:r>
              <a:rPr lang="en-US" b="1" dirty="0"/>
              <a:t>We’re missing how we addressed people understanding their role at meetings….</a:t>
            </a:r>
          </a:p>
        </p:txBody>
      </p:sp>
      <p:sp>
        <p:nvSpPr>
          <p:cNvPr id="4" name="Slide Number Placeholder 3"/>
          <p:cNvSpPr>
            <a:spLocks noGrp="1"/>
          </p:cNvSpPr>
          <p:nvPr>
            <p:ph type="sldNum" sz="quarter" idx="5"/>
          </p:nvPr>
        </p:nvSpPr>
        <p:spPr/>
        <p:txBody>
          <a:bodyPr/>
          <a:lstStyle/>
          <a:p>
            <a:fld id="{B6B82DAB-9773-4E61-BD8A-F4768BBF71E4}" type="slidenum">
              <a:rPr lang="en-US" smtClean="0"/>
              <a:pPr/>
              <a:t>23</a:t>
            </a:fld>
            <a:endParaRPr lang="en-US"/>
          </a:p>
        </p:txBody>
      </p:sp>
    </p:spTree>
    <p:extLst>
      <p:ext uri="{BB962C8B-B14F-4D97-AF65-F5344CB8AC3E}">
        <p14:creationId xmlns:p14="http://schemas.microsoft.com/office/powerpoint/2010/main" val="1175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Boards – Brings transparency to what is being worked on and brings a 30/60/90 day </a:t>
            </a:r>
          </a:p>
        </p:txBody>
      </p:sp>
      <p:sp>
        <p:nvSpPr>
          <p:cNvPr id="4" name="Slide Number Placeholder 3"/>
          <p:cNvSpPr>
            <a:spLocks noGrp="1"/>
          </p:cNvSpPr>
          <p:nvPr>
            <p:ph type="sldNum" sz="quarter" idx="5"/>
          </p:nvPr>
        </p:nvSpPr>
        <p:spPr/>
        <p:txBody>
          <a:bodyPr/>
          <a:lstStyle/>
          <a:p>
            <a:fld id="{B6B82DAB-9773-4E61-BD8A-F4768BBF71E4}" type="slidenum">
              <a:rPr lang="en-US" smtClean="0"/>
              <a:pPr/>
              <a:t>27</a:t>
            </a:fld>
            <a:endParaRPr lang="en-US"/>
          </a:p>
        </p:txBody>
      </p:sp>
    </p:spTree>
    <p:extLst>
      <p:ext uri="{BB962C8B-B14F-4D97-AF65-F5344CB8AC3E}">
        <p14:creationId xmlns:p14="http://schemas.microsoft.com/office/powerpoint/2010/main" val="855877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0" y="0"/>
            <a:ext cx="9144000" cy="1676400"/>
          </a:xfrm>
          <a:prstGeom prst="rect">
            <a:avLst/>
          </a:prstGeom>
          <a:solidFill>
            <a:srgbClr val="8B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itle 4"/>
          <p:cNvSpPr>
            <a:spLocks noGrp="1"/>
          </p:cNvSpPr>
          <p:nvPr>
            <p:ph type="ctrTitle" hasCustomPrompt="1"/>
          </p:nvPr>
        </p:nvSpPr>
        <p:spPr>
          <a:xfrm>
            <a:off x="685800" y="2743200"/>
            <a:ext cx="7772400" cy="1219200"/>
          </a:xfrm>
        </p:spPr>
        <p:txBody>
          <a:bodyPr tIns="0" rIns="0" bIns="0" anchor="t" anchorCtr="0">
            <a:noAutofit/>
          </a:bodyPr>
          <a:lstStyle>
            <a:lvl1pPr>
              <a:defRPr sz="3600" b="0">
                <a:solidFill>
                  <a:srgbClr val="007D8A"/>
                </a:solidFill>
              </a:defRPr>
            </a:lvl1pPr>
          </a:lstStyle>
          <a:p>
            <a:r>
              <a:rPr lang="en-US" dirty="0"/>
              <a:t>Presentation Title Can </a:t>
            </a:r>
            <a:br>
              <a:rPr lang="en-US" dirty="0"/>
            </a:br>
            <a:r>
              <a:rPr lang="en-US" dirty="0"/>
              <a:t>Wrap Lines</a:t>
            </a:r>
          </a:p>
        </p:txBody>
      </p:sp>
      <p:sp>
        <p:nvSpPr>
          <p:cNvPr id="12" name="Subtitle 5"/>
          <p:cNvSpPr>
            <a:spLocks noGrp="1"/>
          </p:cNvSpPr>
          <p:nvPr>
            <p:ph type="subTitle" idx="1" hasCustomPrompt="1"/>
          </p:nvPr>
        </p:nvSpPr>
        <p:spPr>
          <a:xfrm>
            <a:off x="685800" y="4038600"/>
            <a:ext cx="7772400" cy="609600"/>
          </a:xfrm>
        </p:spPr>
        <p:txBody>
          <a:bodyPr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a:solidFill>
                  <a:srgbClr val="747678"/>
                </a:solidFill>
              </a:defRPr>
            </a:lvl1pPr>
          </a:lstStyle>
          <a:p>
            <a:r>
              <a:rPr lang="en-US" dirty="0"/>
              <a:t>Add Subhead Here</a:t>
            </a:r>
          </a:p>
        </p:txBody>
      </p:sp>
      <p:sp>
        <p:nvSpPr>
          <p:cNvPr id="22" name="Rectangle 21"/>
          <p:cNvSpPr/>
          <p:nvPr userDrawn="1"/>
        </p:nvSpPr>
        <p:spPr>
          <a:xfrm flipV="1">
            <a:off x="0" y="1676400"/>
            <a:ext cx="9144000" cy="76200"/>
          </a:xfrm>
          <a:prstGeom prst="rect">
            <a:avLst/>
          </a:prstGeom>
          <a:solidFill>
            <a:srgbClr val="007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 name="Picture 1" descr="NandEagle Horiz OYS 3C.nw_print.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5410200"/>
            <a:ext cx="23368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6054" y="5427331"/>
            <a:ext cx="528454" cy="973469"/>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382000" cy="561974"/>
          </a:xfrm>
        </p:spPr>
        <p:txBody>
          <a:bodyPr bIns="0" anchor="b" anchorCtr="0">
            <a:normAutofit/>
          </a:bodyPr>
          <a:lstStyle>
            <a:lvl1pPr algn="l">
              <a:lnSpc>
                <a:spcPts val="2680"/>
              </a:lnSpc>
              <a:defRPr sz="2400" b="0" baseline="0">
                <a:solidFill>
                  <a:srgbClr val="007D8A"/>
                </a:solidFill>
                <a:latin typeface="Arial" pitchFamily="34" charset="0"/>
                <a:cs typeface="Arial" pitchFamily="34" charset="0"/>
              </a:defRPr>
            </a:lvl1pPr>
          </a:lstStyle>
          <a:p>
            <a:r>
              <a:rPr lang="en-US" dirty="0"/>
              <a:t>Headline (24 pt, Arial) headline </a:t>
            </a:r>
            <a:br>
              <a:rPr lang="en-US" dirty="0"/>
            </a:br>
            <a:r>
              <a:rPr lang="en-US" dirty="0"/>
              <a:t>can wrap if necessary</a:t>
            </a:r>
          </a:p>
        </p:txBody>
      </p:sp>
      <p:sp>
        <p:nvSpPr>
          <p:cNvPr id="3" name="Content Placeholder 2"/>
          <p:cNvSpPr>
            <a:spLocks noGrp="1"/>
          </p:cNvSpPr>
          <p:nvPr>
            <p:ph idx="1"/>
          </p:nvPr>
        </p:nvSpPr>
        <p:spPr>
          <a:xfrm>
            <a:off x="457200" y="1295400"/>
            <a:ext cx="8382000" cy="4343400"/>
          </a:xfrm>
        </p:spPr>
        <p:txBody>
          <a:bodyPr>
            <a:normAutofit/>
          </a:bodyPr>
          <a:lstStyle>
            <a:lvl1pPr>
              <a:buClr>
                <a:srgbClr val="5E9CAE"/>
              </a:buClr>
              <a:defRPr sz="1600" baseline="0">
                <a:solidFill>
                  <a:srgbClr val="747678"/>
                </a:solidFill>
                <a:latin typeface="Arial" pitchFamily="34" charset="0"/>
                <a:cs typeface="Arial" pitchFamily="34" charset="0"/>
              </a:defRPr>
            </a:lvl1pPr>
            <a:lvl2pPr>
              <a:buClr>
                <a:srgbClr val="5E9CAE"/>
              </a:buClr>
              <a:defRPr sz="1600" baseline="0">
                <a:solidFill>
                  <a:srgbClr val="747678"/>
                </a:solidFill>
                <a:latin typeface="Arial" pitchFamily="34" charset="0"/>
                <a:cs typeface="Arial" pitchFamily="34" charset="0"/>
              </a:defRPr>
            </a:lvl2pPr>
            <a:lvl3pPr>
              <a:buClr>
                <a:srgbClr val="5E9CAE"/>
              </a:buClr>
              <a:defRPr sz="1600" baseline="0">
                <a:solidFill>
                  <a:srgbClr val="747678"/>
                </a:solidFill>
                <a:latin typeface="Arial" pitchFamily="34" charset="0"/>
                <a:cs typeface="Arial" pitchFamily="34" charset="0"/>
              </a:defRPr>
            </a:lvl3pPr>
            <a:lvl4pPr>
              <a:buClr>
                <a:srgbClr val="5E9CAE"/>
              </a:buClr>
              <a:defRPr sz="1600" baseline="0">
                <a:solidFill>
                  <a:srgbClr val="747678"/>
                </a:solidFill>
                <a:latin typeface="Arial" pitchFamily="34" charset="0"/>
                <a:cs typeface="Arial" pitchFamily="34" charset="0"/>
              </a:defRPr>
            </a:lvl4pPr>
            <a:lvl5pPr>
              <a:buClr>
                <a:srgbClr val="5E9CAE"/>
              </a:buClr>
              <a:defRPr sz="1600" baseline="0">
                <a:solidFill>
                  <a:srgbClr val="747678"/>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p:cNvSpPr txBox="1"/>
          <p:nvPr userDrawn="1"/>
        </p:nvSpPr>
        <p:spPr>
          <a:xfrm>
            <a:off x="2057400" y="6451684"/>
            <a:ext cx="3048000" cy="230832"/>
          </a:xfrm>
          <a:prstGeom prst="rect">
            <a:avLst/>
          </a:prstGeom>
          <a:noFill/>
        </p:spPr>
        <p:txBody>
          <a:bodyPr wrap="square" rtlCol="0">
            <a:spAutoFit/>
          </a:bodyPr>
          <a:lstStyle/>
          <a:p>
            <a:endParaRPr lang="en-US" sz="900" baseline="0" dirty="0">
              <a:solidFill>
                <a:srgbClr val="58595B"/>
              </a:solidFill>
              <a:latin typeface="Times New Roman" pitchFamily="18" charset="0"/>
              <a:cs typeface="Times New Roman" pitchFamily="18" charset="0"/>
            </a:endParaRPr>
          </a:p>
        </p:txBody>
      </p:sp>
      <p:sp>
        <p:nvSpPr>
          <p:cNvPr id="16" name="Slide Number Placeholder 5"/>
          <p:cNvSpPr>
            <a:spLocks noGrp="1"/>
          </p:cNvSpPr>
          <p:nvPr>
            <p:ph type="sldNum" sz="quarter" idx="12"/>
          </p:nvPr>
        </p:nvSpPr>
        <p:spPr>
          <a:xfrm>
            <a:off x="8077200" y="6522720"/>
            <a:ext cx="609600" cy="182880"/>
          </a:xfrm>
          <a:prstGeom prst="rect">
            <a:avLst/>
          </a:prstGeom>
        </p:spPr>
        <p:txBody>
          <a:bodyPr anchor="t" anchorCtr="0"/>
          <a:lstStyle>
            <a:lvl1pPr>
              <a:defRPr sz="900" b="0">
                <a:solidFill>
                  <a:srgbClr val="747678"/>
                </a:solidFill>
                <a:latin typeface="Arial" pitchFamily="34" charset="0"/>
                <a:cs typeface="Arial" pitchFamily="34" charset="0"/>
              </a:defRPr>
            </a:lvl1pPr>
          </a:lstStyle>
          <a:p>
            <a:fld id="{CACD57DD-E820-4B11-80C4-823179BCC2F4}" type="slidenum">
              <a:rPr lang="en-US" smtClean="0"/>
              <a:pPr/>
              <a:t>‹#›</a:t>
            </a:fld>
            <a:endParaRPr lang="en-US" dirty="0"/>
          </a:p>
        </p:txBody>
      </p:sp>
      <p:cxnSp>
        <p:nvCxnSpPr>
          <p:cNvPr id="21" name="Straight Connector 20"/>
          <p:cNvCxnSpPr/>
          <p:nvPr userDrawn="1"/>
        </p:nvCxnSpPr>
        <p:spPr>
          <a:xfrm>
            <a:off x="228600" y="6477000"/>
            <a:ext cx="8686800" cy="1588"/>
          </a:xfrm>
          <a:prstGeom prst="line">
            <a:avLst/>
          </a:prstGeom>
          <a:ln w="6350">
            <a:solidFill>
              <a:srgbClr val="C9CAC8"/>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8077200" y="6522720"/>
            <a:ext cx="609600" cy="182880"/>
          </a:xfrm>
          <a:prstGeom prst="rect">
            <a:avLst/>
          </a:prstGeom>
        </p:spPr>
        <p:txBody>
          <a:bodyPr anchor="t" anchorCtr="0"/>
          <a:lstStyle>
            <a:lvl1pPr>
              <a:defRPr sz="900" b="0">
                <a:solidFill>
                  <a:srgbClr val="747678"/>
                </a:solidFill>
                <a:latin typeface="Arial" pitchFamily="34" charset="0"/>
                <a:cs typeface="Arial" pitchFamily="34" charset="0"/>
              </a:defRPr>
            </a:lvl1pPr>
          </a:lstStyle>
          <a:p>
            <a:fld id="{CACD57DD-E820-4B11-80C4-823179BCC2F4}" type="slidenum">
              <a:rPr lang="en-US" smtClean="0"/>
              <a:pPr/>
              <a:t>‹#›</a:t>
            </a:fld>
            <a:endParaRPr lang="en-US" dirty="0"/>
          </a:p>
        </p:txBody>
      </p:sp>
      <p:cxnSp>
        <p:nvCxnSpPr>
          <p:cNvPr id="36" name="Straight Connector 35"/>
          <p:cNvCxnSpPr/>
          <p:nvPr userDrawn="1"/>
        </p:nvCxnSpPr>
        <p:spPr>
          <a:xfrm>
            <a:off x="228600" y="6477000"/>
            <a:ext cx="8686800" cy="1588"/>
          </a:xfrm>
          <a:prstGeom prst="line">
            <a:avLst/>
          </a:prstGeom>
          <a:ln w="6350">
            <a:solidFill>
              <a:srgbClr val="C9CAC8"/>
            </a:solidFill>
            <a:prstDash val="solid"/>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userDrawn="1">
            <p:ph idx="4294967295"/>
          </p:nvPr>
        </p:nvSpPr>
        <p:spPr>
          <a:xfrm>
            <a:off x="457200" y="2667000"/>
            <a:ext cx="8229600" cy="2667000"/>
          </a:xfrm>
          <a:prstGeom prst="rect">
            <a:avLst/>
          </a:prstGeom>
        </p:spPr>
        <p:txBody>
          <a:bodyPr vert="horz" lIns="0" tIns="45720" rIns="91440" bIns="45720" rtlCol="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rgbClr val="747678"/>
                </a:solidFill>
                <a:effectLst/>
                <a:uLnTx/>
                <a:uFillTx/>
                <a:latin typeface="Arial" pitchFamily="34" charset="0"/>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itchFamily="34" charset="0"/>
                <a:ea typeface="+mn-ea"/>
                <a:cs typeface="Arial" pitchFamily="34" charset="0"/>
              </a:rPr>
              <a:t>Section I </a:t>
            </a:r>
            <a:r>
              <a:rPr lang="en-US" sz="1600" b="1" dirty="0">
                <a:ea typeface="+mn-ea"/>
              </a:rPr>
              <a:t>header here</a:t>
            </a:r>
            <a:br>
              <a:rPr kumimoji="0" lang="en-US" sz="1600" b="1" i="0" u="none" strike="noStrike" kern="1200" cap="none" spc="0" normalizeH="0" baseline="0" noProof="0" dirty="0">
                <a:ln>
                  <a:noFill/>
                </a:ln>
                <a:solidFill>
                  <a:srgbClr val="5BC6E8"/>
                </a:solidFill>
                <a:effectLst/>
                <a:uLnTx/>
                <a:uFillTx/>
                <a:latin typeface="Arial" pitchFamily="34" charset="0"/>
                <a:ea typeface="+mn-ea"/>
                <a:cs typeface="Arial" pitchFamily="34" charset="0"/>
              </a:rPr>
            </a:br>
            <a:r>
              <a:rPr kumimoji="0" lang="en-US" sz="1200" b="0" i="0" u="none" strike="noStrike" kern="1200" cap="none" spc="0" normalizeH="0" baseline="0" noProof="0" dirty="0">
                <a:ln>
                  <a:noFill/>
                </a:ln>
                <a:solidFill>
                  <a:srgbClr val="747678"/>
                </a:solidFill>
                <a:effectLst/>
                <a:uLnTx/>
                <a:uFillTx/>
                <a:latin typeface="Arial" pitchFamily="34" charset="0"/>
                <a:ea typeface="+mn-ea"/>
                <a:cs typeface="Arial" pitchFamily="34" charset="0"/>
              </a:rPr>
              <a:t>Descriptive text here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899F99"/>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itchFamily="34" charset="0"/>
                <a:ea typeface="+mn-ea"/>
                <a:cs typeface="Arial" pitchFamily="34" charset="0"/>
              </a:rPr>
              <a:t>Section II </a:t>
            </a:r>
            <a:r>
              <a:rPr lang="en-US" sz="1600" b="1" noProof="0" dirty="0">
                <a:ea typeface="+mn-ea"/>
              </a:rPr>
              <a:t>header here</a:t>
            </a:r>
            <a:br>
              <a:rPr kumimoji="0" lang="en-US" sz="1200" b="1" i="0" u="none" strike="noStrike" kern="1200" cap="none" spc="0" normalizeH="0" baseline="0" noProof="0" dirty="0">
                <a:ln>
                  <a:noFill/>
                </a:ln>
                <a:solidFill>
                  <a:srgbClr val="5BC6E8"/>
                </a:solidFill>
                <a:effectLst/>
                <a:uLnTx/>
                <a:uFillTx/>
                <a:latin typeface="Arial" pitchFamily="34" charset="0"/>
                <a:ea typeface="+mn-ea"/>
                <a:cs typeface="Arial" pitchFamily="34" charset="0"/>
              </a:rPr>
            </a:br>
            <a:r>
              <a:rPr kumimoji="0" lang="en-US" sz="1200" b="0" i="0" u="none" strike="noStrike" kern="1200" cap="none" spc="0" normalizeH="0" baseline="0" noProof="0" dirty="0">
                <a:ln>
                  <a:noFill/>
                </a:ln>
                <a:solidFill>
                  <a:srgbClr val="747678"/>
                </a:solidFill>
                <a:effectLst/>
                <a:uLnTx/>
                <a:uFillTx/>
                <a:latin typeface="Arial" pitchFamily="34" charset="0"/>
                <a:ea typeface="+mn-ea"/>
                <a:cs typeface="Arial" pitchFamily="34" charset="0"/>
              </a:rPr>
              <a:t>Descriptive text here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itchFamily="34" charset="0"/>
                <a:ea typeface="+mn-ea"/>
                <a:cs typeface="Arial" pitchFamily="34" charset="0"/>
              </a:rPr>
              <a:t>Section III header here</a:t>
            </a:r>
            <a:br>
              <a:rPr kumimoji="0" lang="en-US" sz="1050" b="0" i="0" u="none" strike="noStrike" kern="1200" cap="none" spc="0" normalizeH="0" baseline="0" noProof="0" dirty="0">
                <a:ln>
                  <a:noFill/>
                </a:ln>
                <a:solidFill>
                  <a:srgbClr val="747678"/>
                </a:solidFill>
                <a:effectLst/>
                <a:uLnTx/>
                <a:uFillTx/>
                <a:latin typeface="Arial" pitchFamily="34" charset="0"/>
                <a:ea typeface="+mn-ea"/>
                <a:cs typeface="Arial" pitchFamily="34" charset="0"/>
              </a:rPr>
            </a:br>
            <a:r>
              <a:rPr kumimoji="0" lang="en-US" sz="1200" b="0" i="0" u="none" strike="noStrike" kern="1200" cap="none" spc="0" normalizeH="0" baseline="0" noProof="0" dirty="0">
                <a:ln>
                  <a:noFill/>
                </a:ln>
                <a:solidFill>
                  <a:srgbClr val="747678"/>
                </a:solidFill>
                <a:effectLst/>
                <a:uLnTx/>
                <a:uFillTx/>
                <a:latin typeface="Arial" pitchFamily="34" charset="0"/>
                <a:ea typeface="+mn-ea"/>
                <a:cs typeface="Arial" pitchFamily="34" charset="0"/>
              </a:rPr>
              <a:t>Descriptive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3 column)">
    <p:spTree>
      <p:nvGrpSpPr>
        <p:cNvPr id="1" name=""/>
        <p:cNvGrpSpPr/>
        <p:nvPr/>
      </p:nvGrpSpPr>
      <p:grpSpPr>
        <a:xfrm>
          <a:off x="0" y="0"/>
          <a:ext cx="0" cy="0"/>
          <a:chOff x="0" y="0"/>
          <a:chExt cx="0" cy="0"/>
        </a:xfrm>
      </p:grpSpPr>
      <p:sp>
        <p:nvSpPr>
          <p:cNvPr id="31" name="TextBox 30"/>
          <p:cNvSpPr txBox="1"/>
          <p:nvPr userDrawn="1"/>
        </p:nvSpPr>
        <p:spPr>
          <a:xfrm>
            <a:off x="2057400" y="6451684"/>
            <a:ext cx="3048000" cy="230832"/>
          </a:xfrm>
          <a:prstGeom prst="rect">
            <a:avLst/>
          </a:prstGeom>
          <a:noFill/>
        </p:spPr>
        <p:txBody>
          <a:bodyPr wrap="square" rtlCol="0">
            <a:spAutoFit/>
          </a:bodyPr>
          <a:lstStyle/>
          <a:p>
            <a:endParaRPr lang="en-US" sz="900" baseline="0" dirty="0">
              <a:solidFill>
                <a:srgbClr val="58595B"/>
              </a:solidFill>
              <a:latin typeface="Times New Roman" pitchFamily="18" charset="0"/>
              <a:cs typeface="Times New Roman" pitchFamily="18" charset="0"/>
            </a:endParaRPr>
          </a:p>
        </p:txBody>
      </p:sp>
      <p:sp>
        <p:nvSpPr>
          <p:cNvPr id="48" name="Title 4"/>
          <p:cNvSpPr>
            <a:spLocks noGrp="1"/>
          </p:cNvSpPr>
          <p:nvPr>
            <p:ph type="ctrTitle" hasCustomPrompt="1"/>
          </p:nvPr>
        </p:nvSpPr>
        <p:spPr>
          <a:xfrm>
            <a:off x="685800" y="2590800"/>
            <a:ext cx="7772400" cy="1219200"/>
          </a:xfrm>
        </p:spPr>
        <p:txBody>
          <a:bodyPr tIns="0" rIns="0" bIns="0" anchor="t" anchorCtr="0">
            <a:noAutofit/>
          </a:bodyPr>
          <a:lstStyle>
            <a:lvl1pPr>
              <a:defRPr sz="3600" b="0">
                <a:solidFill>
                  <a:srgbClr val="007D8A"/>
                </a:solidFill>
              </a:defRPr>
            </a:lvl1pPr>
          </a:lstStyle>
          <a:p>
            <a:r>
              <a:rPr lang="en-US" dirty="0"/>
              <a:t>Section Title Can </a:t>
            </a:r>
            <a:br>
              <a:rPr lang="en-US" dirty="0"/>
            </a:br>
            <a:r>
              <a:rPr lang="en-US" dirty="0"/>
              <a:t>Wrap Lines</a:t>
            </a:r>
          </a:p>
        </p:txBody>
      </p:sp>
      <p:sp>
        <p:nvSpPr>
          <p:cNvPr id="49" name="Subtitle 5"/>
          <p:cNvSpPr>
            <a:spLocks noGrp="1"/>
          </p:cNvSpPr>
          <p:nvPr>
            <p:ph type="subTitle" idx="1" hasCustomPrompt="1"/>
          </p:nvPr>
        </p:nvSpPr>
        <p:spPr>
          <a:xfrm>
            <a:off x="685800" y="3886200"/>
            <a:ext cx="7772400" cy="609600"/>
          </a:xfrm>
        </p:spPr>
        <p:txBody>
          <a:bodyPr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a:solidFill>
                  <a:srgbClr val="747678"/>
                </a:solidFill>
              </a:defRPr>
            </a:lvl1pPr>
          </a:lstStyle>
          <a:p>
            <a:r>
              <a:rPr lang="en-US" dirty="0"/>
              <a:t>Add Subhead Here</a:t>
            </a:r>
          </a:p>
        </p:txBody>
      </p:sp>
      <p:sp>
        <p:nvSpPr>
          <p:cNvPr id="50" name="Rectangle 49"/>
          <p:cNvSpPr/>
          <p:nvPr userDrawn="1"/>
        </p:nvSpPr>
        <p:spPr>
          <a:xfrm>
            <a:off x="0" y="0"/>
            <a:ext cx="9144000" cy="1676400"/>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Rectangle 50"/>
          <p:cNvSpPr/>
          <p:nvPr userDrawn="1"/>
        </p:nvSpPr>
        <p:spPr>
          <a:xfrm flipV="1">
            <a:off x="0" y="1676400"/>
            <a:ext cx="9144000" cy="76200"/>
          </a:xfrm>
          <a:prstGeom prst="rect">
            <a:avLst/>
          </a:prstGeom>
          <a:solidFill>
            <a:srgbClr val="007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2" name="Rectangle 51"/>
          <p:cNvSpPr/>
          <p:nvPr userDrawn="1"/>
        </p:nvSpPr>
        <p:spPr>
          <a:xfrm>
            <a:off x="0" y="5181600"/>
            <a:ext cx="9144000" cy="1676400"/>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3" name="Rectangle 52"/>
          <p:cNvSpPr/>
          <p:nvPr userDrawn="1"/>
        </p:nvSpPr>
        <p:spPr>
          <a:xfrm flipV="1">
            <a:off x="0" y="5105400"/>
            <a:ext cx="9144000" cy="76200"/>
          </a:xfrm>
          <a:prstGeom prst="rect">
            <a:avLst/>
          </a:prstGeom>
          <a:solidFill>
            <a:srgbClr val="007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6928"/>
          </a:xfrm>
          <a:prstGeom prst="rect">
            <a:avLst/>
          </a:prstGeom>
        </p:spPr>
        <p:txBody>
          <a:bodyPr vert="horz" lIns="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4525963"/>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6553200" y="6464808"/>
            <a:ext cx="2133600" cy="182880"/>
          </a:xfrm>
          <a:prstGeom prst="rect">
            <a:avLst/>
          </a:prstGeom>
        </p:spPr>
        <p:txBody>
          <a:bodyPr rIns="0" anchor="t" anchorCtr="0"/>
          <a:lstStyle>
            <a:lvl1pPr algn="r">
              <a:defRPr sz="800" b="0">
                <a:solidFill>
                  <a:srgbClr val="747678"/>
                </a:solidFill>
                <a:latin typeface="Arial" pitchFamily="34" charset="0"/>
                <a:cs typeface="Arial"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0" r:id="rId2"/>
    <p:sldLayoutId id="2147483651" r:id="rId3"/>
    <p:sldLayoutId id="2147483654" r:id="rId4"/>
  </p:sldLayoutIdLst>
  <p:hf hdr="0" ftr="0" dt="0"/>
  <p:txStyles>
    <p:titleStyle>
      <a:lvl1pPr algn="l" defTabSz="914400" rtl="0" eaLnBrk="1" latinLnBrk="0" hangingPunct="1">
        <a:spcBef>
          <a:spcPct val="0"/>
        </a:spcBef>
        <a:buNone/>
        <a:defRPr lang="en-US" sz="2400" b="1" kern="1200" baseline="0" dirty="0">
          <a:solidFill>
            <a:srgbClr val="0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1pPr>
      <a:lvl2pPr marL="568325" indent="-222250"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2pPr>
      <a:lvl3pPr marL="798513" indent="-230188"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3pPr>
      <a:lvl4pPr marL="1030288" indent="-231775"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4pPr>
      <a:lvl5pPr marL="1260475" indent="-230188" algn="l" defTabSz="914400" rtl="0" eaLnBrk="1" latinLnBrk="0" hangingPunct="1">
        <a:spcBef>
          <a:spcPct val="20000"/>
        </a:spcBef>
        <a:buFont typeface="Arial" pitchFamily="34" charset="0"/>
        <a:buChar char="»"/>
        <a:defRPr lang="en-US" sz="1600" kern="1200" baseline="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mansi-verma-anand-cbap-0448436/"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linkedin.com/in/markroeh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onyourside.sharepoint.com/:w:/r/sites/PALLM-Pilots/_layouts/15/Doc.aspx?sourcedoc=%7b786D5E10-67F2-4127-BE7B-D444BA7BAF56%7d&amp;file=PALLM%20Pilots_RMA_2019_Final.docx&amp;action=default&amp;mobileredirect=true" TargetMode="External"/><Relationship Id="rId7" Type="http://schemas.openxmlformats.org/officeDocument/2006/relationships/image" Target="../media/image16.png"/><Relationship Id="rId2" Type="http://schemas.openxmlformats.org/officeDocument/2006/relationships/hyperlink" Target="https://onyourside.sharepoint.com/sites/PALLMRequirementGovernance" TargetMode="External"/><Relationship Id="rId1" Type="http://schemas.openxmlformats.org/officeDocument/2006/relationships/slideLayout" Target="../slideLayouts/slideLayout2.xml"/><Relationship Id="rId6" Type="http://schemas.openxmlformats.org/officeDocument/2006/relationships/hyperlink" Target="https://onyourside.sharepoint.com/:p:/r/sites/Talk-to-the-PALLM/Shared%20Documents/Requirements/Talk%20To%20The%20PALLM-%20Requirements%20Management%20Approach%20v.4.pptx?d=wa056d53246ad4ca787a1852d1e9ccb7d&amp;csf=1&amp;e=02fVqV" TargetMode="External"/><Relationship Id="rId5" Type="http://schemas.openxmlformats.org/officeDocument/2006/relationships/hyperlink" Target="https://onyourside.sharepoint.com/sites/PALS/Knowledge%20Share/Forms/AllItems.aspx" TargetMode="External"/><Relationship Id="rId4" Type="http://schemas.openxmlformats.org/officeDocument/2006/relationships/hyperlink" Target="https://onyourside.sharepoint.com/sites/PALLMistry/Shared%20Documents/Forms/AllItems.aspx?RootFolder=/sites/PALLMistry/Shared%20Documents/Requirements%20Folder&amp;FolderCTID=0x0120001AFE7A4777A1C749A6BA044E86724C3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5"/>
          <p:cNvSpPr>
            <a:spLocks noGrp="1"/>
          </p:cNvSpPr>
          <p:nvPr>
            <p:ph type="subTitle" idx="1"/>
          </p:nvPr>
        </p:nvSpPr>
        <p:spPr>
          <a:xfrm>
            <a:off x="685800" y="4038600"/>
            <a:ext cx="7772400" cy="609600"/>
          </a:xfrm>
        </p:spPr>
        <p:txBody>
          <a:bodyPr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a:solidFill>
                  <a:srgbClr val="899F99"/>
                </a:solidFill>
              </a:defRPr>
            </a:lvl1pPr>
          </a:lstStyle>
          <a:p>
            <a:r>
              <a:rPr lang="en-US" dirty="0">
                <a:solidFill>
                  <a:srgbClr val="747678"/>
                </a:solidFill>
              </a:rPr>
              <a:t>BA CON</a:t>
            </a:r>
          </a:p>
        </p:txBody>
      </p:sp>
      <p:sp>
        <p:nvSpPr>
          <p:cNvPr id="4" name="Slide Number Placeholder 5"/>
          <p:cNvSpPr txBox="1">
            <a:spLocks/>
          </p:cNvSpPr>
          <p:nvPr/>
        </p:nvSpPr>
        <p:spPr>
          <a:xfrm>
            <a:off x="685800" y="4419375"/>
            <a:ext cx="3093098" cy="685800"/>
          </a:xfrm>
          <a:prstGeom prst="rect">
            <a:avLst/>
          </a:prstGeom>
        </p:spPr>
        <p:txBody>
          <a:bodyPr lIns="0" tIns="0" rIns="0" bIns="0" anchor="b" anchorCtr="0"/>
          <a:lstStyle>
            <a:lvl1pPr>
              <a:defRPr sz="800" b="1">
                <a:solidFill>
                  <a:schemeClr val="tx1"/>
                </a:solidFill>
                <a:latin typeface="Arial" pitchFamily="34" charset="0"/>
                <a:cs typeface="Arial" pitchFamily="34" charset="0"/>
              </a:defRPr>
            </a:lvl1pPr>
          </a:lstStyle>
          <a:p>
            <a:r>
              <a:rPr lang="en-US" sz="1200" b="0" dirty="0">
                <a:solidFill>
                  <a:srgbClr val="747678"/>
                </a:solidFill>
                <a:latin typeface="Arial" pitchFamily="34" charset="0"/>
                <a:cs typeface="Arial" pitchFamily="34" charset="0"/>
              </a:rPr>
              <a:t>Created by Mansi Anand and Mark Roehl</a:t>
            </a:r>
            <a:br>
              <a:rPr lang="en-US" sz="1200" b="0" dirty="0">
                <a:solidFill>
                  <a:srgbClr val="747678"/>
                </a:solidFill>
              </a:rPr>
            </a:br>
            <a:r>
              <a:rPr lang="en-US" sz="1200" b="0" dirty="0">
                <a:solidFill>
                  <a:srgbClr val="747678"/>
                </a:solidFill>
              </a:rPr>
              <a:t>Requirement Analysis Coaches</a:t>
            </a:r>
          </a:p>
          <a:p>
            <a:endParaRPr lang="en-US" sz="1200" b="0" dirty="0">
              <a:solidFill>
                <a:srgbClr val="747678"/>
              </a:solidFill>
              <a:latin typeface="Arial" pitchFamily="34" charset="0"/>
              <a:cs typeface="Arial" pitchFamily="34" charset="0"/>
            </a:endParaRPr>
          </a:p>
          <a:p>
            <a:pPr algn="l"/>
            <a:r>
              <a:rPr lang="en-US" sz="1200" b="0" dirty="0">
                <a:solidFill>
                  <a:srgbClr val="747678"/>
                </a:solidFill>
              </a:rPr>
              <a:t>      </a:t>
            </a:r>
            <a:r>
              <a:rPr lang="en-US" sz="1200" b="0" dirty="0">
                <a:solidFill>
                  <a:srgbClr val="747678"/>
                </a:solidFill>
                <a:hlinkClick r:id="rId3"/>
              </a:rPr>
              <a:t>LinkedIn</a:t>
            </a:r>
            <a:r>
              <a:rPr lang="en-US" sz="1200" b="0" dirty="0">
                <a:solidFill>
                  <a:srgbClr val="747678"/>
                </a:solidFill>
              </a:rPr>
              <a:t>       </a:t>
            </a:r>
            <a:r>
              <a:rPr lang="en-US" sz="1200" b="0" dirty="0" err="1">
                <a:solidFill>
                  <a:srgbClr val="747678"/>
                </a:solidFill>
                <a:hlinkClick r:id="rId4"/>
              </a:rPr>
              <a:t>LinkedIn</a:t>
            </a:r>
            <a:endParaRPr lang="en-US" sz="1200" b="0" dirty="0">
              <a:solidFill>
                <a:srgbClr val="747678"/>
              </a:solidFill>
              <a:latin typeface="Arial" pitchFamily="34" charset="0"/>
              <a:cs typeface="Arial" pitchFamily="34" charset="0"/>
            </a:endParaRPr>
          </a:p>
        </p:txBody>
      </p:sp>
      <p:sp>
        <p:nvSpPr>
          <p:cNvPr id="2" name="Title 1"/>
          <p:cNvSpPr>
            <a:spLocks noGrp="1"/>
          </p:cNvSpPr>
          <p:nvPr>
            <p:ph type="ctrTitle"/>
          </p:nvPr>
        </p:nvSpPr>
        <p:spPr>
          <a:xfrm>
            <a:off x="685800" y="2590799"/>
            <a:ext cx="8033994" cy="1219425"/>
          </a:xfrm>
        </p:spPr>
        <p:txBody>
          <a:bodyPr/>
          <a:lstStyle/>
          <a:p>
            <a:r>
              <a:rPr lang="en-US" dirty="0"/>
              <a:t>Cheaper, Better, Faster: A Case Study</a:t>
            </a:r>
          </a:p>
        </p:txBody>
      </p:sp>
      <p:pic>
        <p:nvPicPr>
          <p:cNvPr id="3" name="Picture 2"/>
          <p:cNvPicPr>
            <a:picLocks noChangeAspect="1"/>
          </p:cNvPicPr>
          <p:nvPr/>
        </p:nvPicPr>
        <p:blipFill>
          <a:blip r:embed="rId5"/>
          <a:stretch>
            <a:fillRect/>
          </a:stretch>
        </p:blipFill>
        <p:spPr>
          <a:xfrm>
            <a:off x="4572000" y="4000385"/>
            <a:ext cx="866667" cy="876190"/>
          </a:xfrm>
          <a:prstGeom prst="rect">
            <a:avLst/>
          </a:prstGeom>
        </p:spPr>
      </p:pic>
      <p:pic>
        <p:nvPicPr>
          <p:cNvPr id="6" name="Picture 5"/>
          <p:cNvPicPr>
            <a:picLocks noChangeAspect="1"/>
          </p:cNvPicPr>
          <p:nvPr/>
        </p:nvPicPr>
        <p:blipFill>
          <a:blip r:embed="rId6"/>
          <a:stretch>
            <a:fillRect/>
          </a:stretch>
        </p:blipFill>
        <p:spPr>
          <a:xfrm>
            <a:off x="685800" y="4904176"/>
            <a:ext cx="224895" cy="218976"/>
          </a:xfrm>
          <a:prstGeom prst="rect">
            <a:avLst/>
          </a:prstGeom>
        </p:spPr>
      </p:pic>
      <p:pic>
        <p:nvPicPr>
          <p:cNvPr id="5" name="Picture 4">
            <a:extLst>
              <a:ext uri="{FF2B5EF4-FFF2-40B4-BE49-F238E27FC236}">
                <a16:creationId xmlns:a16="http://schemas.microsoft.com/office/drawing/2014/main" id="{0AF3D984-2553-460D-A0A2-A00CF11C9FA3}"/>
              </a:ext>
            </a:extLst>
          </p:cNvPr>
          <p:cNvPicPr>
            <a:picLocks noChangeAspect="1"/>
          </p:cNvPicPr>
          <p:nvPr/>
        </p:nvPicPr>
        <p:blipFill>
          <a:blip r:embed="rId7"/>
          <a:stretch>
            <a:fillRect/>
          </a:stretch>
        </p:blipFill>
        <p:spPr>
          <a:xfrm>
            <a:off x="3680638" y="3998751"/>
            <a:ext cx="871685" cy="877824"/>
          </a:xfrm>
          <a:prstGeom prst="rect">
            <a:avLst/>
          </a:prstGeom>
        </p:spPr>
      </p:pic>
      <p:pic>
        <p:nvPicPr>
          <p:cNvPr id="8" name="Picture 7">
            <a:extLst>
              <a:ext uri="{FF2B5EF4-FFF2-40B4-BE49-F238E27FC236}">
                <a16:creationId xmlns:a16="http://schemas.microsoft.com/office/drawing/2014/main" id="{52FC8C10-B80D-4591-8B52-DE191129088D}"/>
              </a:ext>
            </a:extLst>
          </p:cNvPr>
          <p:cNvPicPr>
            <a:picLocks noChangeAspect="1"/>
          </p:cNvPicPr>
          <p:nvPr/>
        </p:nvPicPr>
        <p:blipFill>
          <a:blip r:embed="rId6"/>
          <a:stretch>
            <a:fillRect/>
          </a:stretch>
        </p:blipFill>
        <p:spPr>
          <a:xfrm>
            <a:off x="1547327" y="4904176"/>
            <a:ext cx="224895" cy="218976"/>
          </a:xfrm>
          <a:prstGeom prst="rect">
            <a:avLst/>
          </a:prstGeom>
        </p:spPr>
      </p:pic>
    </p:spTree>
    <p:extLst>
      <p:ext uri="{BB962C8B-B14F-4D97-AF65-F5344CB8AC3E}">
        <p14:creationId xmlns:p14="http://schemas.microsoft.com/office/powerpoint/2010/main" val="1410965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0953-072B-4604-A581-0A3931598783}"/>
              </a:ext>
            </a:extLst>
          </p:cNvPr>
          <p:cNvSpPr>
            <a:spLocks noGrp="1"/>
          </p:cNvSpPr>
          <p:nvPr>
            <p:ph type="title"/>
          </p:nvPr>
        </p:nvSpPr>
        <p:spPr/>
        <p:txBody>
          <a:bodyPr/>
          <a:lstStyle/>
          <a:p>
            <a:r>
              <a:rPr lang="en-US" dirty="0"/>
              <a:t>How We Were Engaged</a:t>
            </a:r>
          </a:p>
        </p:txBody>
      </p:sp>
      <p:sp>
        <p:nvSpPr>
          <p:cNvPr id="3" name="Content Placeholder 2">
            <a:extLst>
              <a:ext uri="{FF2B5EF4-FFF2-40B4-BE49-F238E27FC236}">
                <a16:creationId xmlns:a16="http://schemas.microsoft.com/office/drawing/2014/main" id="{ED8EA0DD-281A-4015-AC54-4267B2B878DB}"/>
              </a:ext>
            </a:extLst>
          </p:cNvPr>
          <p:cNvSpPr>
            <a:spLocks noGrp="1"/>
          </p:cNvSpPr>
          <p:nvPr>
            <p:ph idx="1"/>
          </p:nvPr>
        </p:nvSpPr>
        <p:spPr>
          <a:xfrm>
            <a:off x="381000" y="1218777"/>
            <a:ext cx="8382000" cy="4343400"/>
          </a:xfrm>
        </p:spPr>
        <p:txBody>
          <a:bodyPr/>
          <a:lstStyle/>
          <a:p>
            <a:r>
              <a:rPr lang="en-US" dirty="0"/>
              <a:t>IPS leadership contacted the Analysis Capability Leader assigned to Nationwide Financial who assigned us as Agile Coaches to assist with the identified pain points</a:t>
            </a:r>
          </a:p>
          <a:p>
            <a:r>
              <a:rPr lang="en-US" dirty="0"/>
              <a:t>Assignment was to confirm problem statement and provide solutions and recommendations</a:t>
            </a:r>
          </a:p>
          <a:p>
            <a:r>
              <a:rPr lang="en-US" dirty="0"/>
              <a:t>Assigned for a finite amount of time (~4 months)</a:t>
            </a:r>
          </a:p>
          <a:p>
            <a:endParaRPr lang="en-US" dirty="0"/>
          </a:p>
        </p:txBody>
      </p:sp>
      <p:sp>
        <p:nvSpPr>
          <p:cNvPr id="4" name="Slide Number Placeholder 3">
            <a:extLst>
              <a:ext uri="{FF2B5EF4-FFF2-40B4-BE49-F238E27FC236}">
                <a16:creationId xmlns:a16="http://schemas.microsoft.com/office/drawing/2014/main" id="{62C4DFF4-6A7F-4A1F-B770-F27D6D167997}"/>
              </a:ext>
            </a:extLst>
          </p:cNvPr>
          <p:cNvSpPr>
            <a:spLocks noGrp="1"/>
          </p:cNvSpPr>
          <p:nvPr>
            <p:ph type="sldNum" sz="quarter" idx="12"/>
          </p:nvPr>
        </p:nvSpPr>
        <p:spPr/>
        <p:txBody>
          <a:bodyPr/>
          <a:lstStyle/>
          <a:p>
            <a:fld id="{CACD57DD-E820-4B11-80C4-823179BCC2F4}" type="slidenum">
              <a:rPr lang="en-US" smtClean="0"/>
              <a:pPr/>
              <a:t>9</a:t>
            </a:fld>
            <a:endParaRPr lang="en-US" dirty="0"/>
          </a:p>
        </p:txBody>
      </p:sp>
      <p:pic>
        <p:nvPicPr>
          <p:cNvPr id="2052" name="Picture 4" descr="blog ultimate writing checklist">
            <a:extLst>
              <a:ext uri="{FF2B5EF4-FFF2-40B4-BE49-F238E27FC236}">
                <a16:creationId xmlns:a16="http://schemas.microsoft.com/office/drawing/2014/main" id="{06EB05F0-D00A-4378-90DA-BBCC4891EC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2954" y="4802082"/>
            <a:ext cx="2026246" cy="152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80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a:t>
            </a:r>
          </a:p>
        </p:txBody>
      </p:sp>
    </p:spTree>
    <p:extLst>
      <p:ext uri="{BB962C8B-B14F-4D97-AF65-F5344CB8AC3E}">
        <p14:creationId xmlns:p14="http://schemas.microsoft.com/office/powerpoint/2010/main" val="942571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5DF-B721-4E69-9AF3-FBE86BCD3ACC}"/>
              </a:ext>
            </a:extLst>
          </p:cNvPr>
          <p:cNvSpPr>
            <a:spLocks noGrp="1"/>
          </p:cNvSpPr>
          <p:nvPr>
            <p:ph type="title"/>
          </p:nvPr>
        </p:nvSpPr>
        <p:spPr>
          <a:xfrm>
            <a:off x="457200" y="457200"/>
            <a:ext cx="8382000" cy="561974"/>
          </a:xfrm>
        </p:spPr>
        <p:txBody>
          <a:bodyPr/>
          <a:lstStyle/>
          <a:p>
            <a:r>
              <a:rPr lang="en-US" dirty="0"/>
              <a:t>Plan</a:t>
            </a:r>
          </a:p>
        </p:txBody>
      </p:sp>
      <p:sp>
        <p:nvSpPr>
          <p:cNvPr id="3" name="Content Placeholder 2">
            <a:extLst>
              <a:ext uri="{FF2B5EF4-FFF2-40B4-BE49-F238E27FC236}">
                <a16:creationId xmlns:a16="http://schemas.microsoft.com/office/drawing/2014/main" id="{FB4019EA-0628-468C-A0A1-4F90ED9248DC}"/>
              </a:ext>
            </a:extLst>
          </p:cNvPr>
          <p:cNvSpPr>
            <a:spLocks noGrp="1"/>
          </p:cNvSpPr>
          <p:nvPr>
            <p:ph idx="1"/>
          </p:nvPr>
        </p:nvSpPr>
        <p:spPr/>
        <p:txBody>
          <a:bodyPr/>
          <a:lstStyle/>
          <a:p>
            <a:r>
              <a:rPr lang="en-US" dirty="0"/>
              <a:t>Interviewed stakeholders (both IT and Business)</a:t>
            </a:r>
          </a:p>
          <a:p>
            <a:r>
              <a:rPr lang="en-US" dirty="0"/>
              <a:t>Conducted a survey to identify pain points</a:t>
            </a:r>
          </a:p>
          <a:p>
            <a:r>
              <a:rPr lang="en-US" dirty="0"/>
              <a:t>Created a measurable baseline</a:t>
            </a:r>
          </a:p>
          <a:p>
            <a:endParaRPr lang="en-US" dirty="0"/>
          </a:p>
        </p:txBody>
      </p:sp>
      <p:sp>
        <p:nvSpPr>
          <p:cNvPr id="4" name="Slide Number Placeholder 3">
            <a:extLst>
              <a:ext uri="{FF2B5EF4-FFF2-40B4-BE49-F238E27FC236}">
                <a16:creationId xmlns:a16="http://schemas.microsoft.com/office/drawing/2014/main" id="{2DBBD884-191B-4F6C-B46E-770AC97366DF}"/>
              </a:ext>
            </a:extLst>
          </p:cNvPr>
          <p:cNvSpPr>
            <a:spLocks noGrp="1"/>
          </p:cNvSpPr>
          <p:nvPr>
            <p:ph type="sldNum" sz="quarter" idx="12"/>
          </p:nvPr>
        </p:nvSpPr>
        <p:spPr/>
        <p:txBody>
          <a:bodyPr/>
          <a:lstStyle/>
          <a:p>
            <a:fld id="{CACD57DD-E820-4B11-80C4-823179BCC2F4}" type="slidenum">
              <a:rPr lang="en-US" smtClean="0"/>
              <a:pPr/>
              <a:t>11</a:t>
            </a:fld>
            <a:endParaRPr lang="en-US" dirty="0"/>
          </a:p>
        </p:txBody>
      </p:sp>
      <p:pic>
        <p:nvPicPr>
          <p:cNvPr id="4098" name="Picture 2" descr="Image result for planning">
            <a:extLst>
              <a:ext uri="{FF2B5EF4-FFF2-40B4-BE49-F238E27FC236}">
                <a16:creationId xmlns:a16="http://schemas.microsoft.com/office/drawing/2014/main" id="{81D10462-F45B-4DD3-A540-876298451A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023" y="5562600"/>
            <a:ext cx="1659777" cy="66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24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Survey Results (out of 5)</a:t>
            </a:r>
          </a:p>
        </p:txBody>
      </p:sp>
      <p:sp>
        <p:nvSpPr>
          <p:cNvPr id="4" name="Slide Number Placeholder 3"/>
          <p:cNvSpPr>
            <a:spLocks noGrp="1"/>
          </p:cNvSpPr>
          <p:nvPr>
            <p:ph type="sldNum" sz="quarter" idx="12"/>
          </p:nvPr>
        </p:nvSpPr>
        <p:spPr/>
        <p:txBody>
          <a:bodyPr/>
          <a:lstStyle/>
          <a:p>
            <a:fld id="{CACD57DD-E820-4B11-80C4-823179BCC2F4}" type="slidenum">
              <a:rPr lang="en-US" smtClean="0"/>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29012489"/>
              </p:ext>
            </p:extLst>
          </p:nvPr>
        </p:nvGraphicFramePr>
        <p:xfrm>
          <a:off x="1867658" y="1424081"/>
          <a:ext cx="5132637" cy="4009837"/>
        </p:xfrm>
        <a:graphic>
          <a:graphicData uri="http://schemas.openxmlformats.org/drawingml/2006/table">
            <a:tbl>
              <a:tblPr firstRow="1" bandRow="1">
                <a:tableStyleId>{5C22544A-7EE6-4342-B048-85BDC9FD1C3A}</a:tableStyleId>
              </a:tblPr>
              <a:tblGrid>
                <a:gridCol w="735025">
                  <a:extLst>
                    <a:ext uri="{9D8B030D-6E8A-4147-A177-3AD203B41FA5}">
                      <a16:colId xmlns:a16="http://schemas.microsoft.com/office/drawing/2014/main" val="3344681598"/>
                    </a:ext>
                  </a:extLst>
                </a:gridCol>
                <a:gridCol w="3702129">
                  <a:extLst>
                    <a:ext uri="{9D8B030D-6E8A-4147-A177-3AD203B41FA5}">
                      <a16:colId xmlns:a16="http://schemas.microsoft.com/office/drawing/2014/main" val="2257635963"/>
                    </a:ext>
                  </a:extLst>
                </a:gridCol>
                <a:gridCol w="695483">
                  <a:extLst>
                    <a:ext uri="{9D8B030D-6E8A-4147-A177-3AD203B41FA5}">
                      <a16:colId xmlns:a16="http://schemas.microsoft.com/office/drawing/2014/main" val="1568671410"/>
                    </a:ext>
                  </a:extLst>
                </a:gridCol>
              </a:tblGrid>
              <a:tr h="315264">
                <a:tc>
                  <a:txBody>
                    <a:bodyPr/>
                    <a:lstStyle/>
                    <a:p>
                      <a:r>
                        <a:rPr lang="en-US" dirty="0"/>
                        <a:t>#</a:t>
                      </a:r>
                    </a:p>
                  </a:txBody>
                  <a:tcPr/>
                </a:tc>
                <a:tc>
                  <a:txBody>
                    <a:bodyPr/>
                    <a:lstStyle/>
                    <a:p>
                      <a:r>
                        <a:rPr lang="en-US" dirty="0"/>
                        <a:t>Survey Question</a:t>
                      </a:r>
                    </a:p>
                  </a:txBody>
                  <a:tcPr/>
                </a:tc>
                <a:tc>
                  <a:txBody>
                    <a:bodyPr/>
                    <a:lstStyle/>
                    <a:p>
                      <a:pPr algn="ctr"/>
                      <a:r>
                        <a:rPr lang="en-US" dirty="0"/>
                        <a:t>Oct</a:t>
                      </a:r>
                    </a:p>
                  </a:txBody>
                  <a:tcPr/>
                </a:tc>
                <a:extLst>
                  <a:ext uri="{0D108BD9-81ED-4DB2-BD59-A6C34878D82A}">
                    <a16:rowId xmlns:a16="http://schemas.microsoft.com/office/drawing/2014/main" val="302924761"/>
                  </a:ext>
                </a:extLst>
              </a:tr>
              <a:tr h="446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Meeting facilitation is done effectively?</a:t>
                      </a:r>
                    </a:p>
                  </a:txBody>
                  <a:tcPr/>
                </a:tc>
                <a:tc>
                  <a:txBody>
                    <a:bodyPr/>
                    <a:lstStyle/>
                    <a:p>
                      <a:pPr algn="ctr"/>
                      <a:r>
                        <a:rPr lang="en-US" sz="1400" dirty="0">
                          <a:solidFill>
                            <a:schemeClr val="bg1">
                              <a:lumMod val="50000"/>
                            </a:schemeClr>
                          </a:solidFill>
                        </a:rPr>
                        <a:t>2.92</a:t>
                      </a:r>
                    </a:p>
                  </a:txBody>
                  <a:tcPr/>
                </a:tc>
                <a:extLst>
                  <a:ext uri="{0D108BD9-81ED-4DB2-BD59-A6C34878D82A}">
                    <a16:rowId xmlns:a16="http://schemas.microsoft.com/office/drawing/2014/main" val="97617734"/>
                  </a:ext>
                </a:extLst>
              </a:tr>
              <a:tr h="536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The right people are invited and attend the requirement meetings?</a:t>
                      </a:r>
                    </a:p>
                  </a:txBody>
                  <a:tcPr/>
                </a:tc>
                <a:tc>
                  <a:txBody>
                    <a:bodyPr/>
                    <a:lstStyle/>
                    <a:p>
                      <a:pPr algn="ctr"/>
                      <a:r>
                        <a:rPr lang="en-US" sz="1400" dirty="0">
                          <a:solidFill>
                            <a:schemeClr val="bg1">
                              <a:lumMod val="50000"/>
                            </a:schemeClr>
                          </a:solidFill>
                        </a:rPr>
                        <a:t>3.24</a:t>
                      </a:r>
                    </a:p>
                  </a:txBody>
                  <a:tcPr/>
                </a:tc>
                <a:extLst>
                  <a:ext uri="{0D108BD9-81ED-4DB2-BD59-A6C34878D82A}">
                    <a16:rowId xmlns:a16="http://schemas.microsoft.com/office/drawing/2014/main" val="581312808"/>
                  </a:ext>
                </a:extLst>
              </a:tr>
              <a:tr h="446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I understand the requirement schedule/plan?</a:t>
                      </a:r>
                    </a:p>
                  </a:txBody>
                  <a:tcPr/>
                </a:tc>
                <a:tc>
                  <a:txBody>
                    <a:bodyPr/>
                    <a:lstStyle/>
                    <a:p>
                      <a:pPr algn="ctr"/>
                      <a:r>
                        <a:rPr lang="en-US" sz="1400" dirty="0">
                          <a:solidFill>
                            <a:schemeClr val="bg1">
                              <a:lumMod val="50000"/>
                            </a:schemeClr>
                          </a:solidFill>
                        </a:rPr>
                        <a:t>2.48</a:t>
                      </a:r>
                    </a:p>
                  </a:txBody>
                  <a:tcPr/>
                </a:tc>
                <a:extLst>
                  <a:ext uri="{0D108BD9-81ED-4DB2-BD59-A6C34878D82A}">
                    <a16:rowId xmlns:a16="http://schemas.microsoft.com/office/drawing/2014/main" val="3319968666"/>
                  </a:ext>
                </a:extLst>
              </a:tr>
              <a:tr h="446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Everyone understands their role in the requirement meetings?</a:t>
                      </a:r>
                    </a:p>
                  </a:txBody>
                  <a:tcPr/>
                </a:tc>
                <a:tc>
                  <a:txBody>
                    <a:bodyPr/>
                    <a:lstStyle/>
                    <a:p>
                      <a:pPr algn="ctr"/>
                      <a:r>
                        <a:rPr lang="en-US" sz="1400" dirty="0">
                          <a:solidFill>
                            <a:schemeClr val="bg1">
                              <a:lumMod val="50000"/>
                            </a:schemeClr>
                          </a:solidFill>
                        </a:rPr>
                        <a:t>2.92</a:t>
                      </a:r>
                    </a:p>
                  </a:txBody>
                  <a:tcPr/>
                </a:tc>
                <a:extLst>
                  <a:ext uri="{0D108BD9-81ED-4DB2-BD59-A6C34878D82A}">
                    <a16:rowId xmlns:a16="http://schemas.microsoft.com/office/drawing/2014/main" val="1615185236"/>
                  </a:ext>
                </a:extLst>
              </a:tr>
              <a:tr h="446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Requirements are written effectively?</a:t>
                      </a:r>
                    </a:p>
                  </a:txBody>
                  <a:tcPr/>
                </a:tc>
                <a:tc>
                  <a:txBody>
                    <a:bodyPr/>
                    <a:lstStyle/>
                    <a:p>
                      <a:pPr algn="ctr"/>
                      <a:r>
                        <a:rPr lang="en-US" sz="1400" dirty="0">
                          <a:solidFill>
                            <a:schemeClr val="bg1">
                              <a:lumMod val="50000"/>
                            </a:schemeClr>
                          </a:solidFill>
                        </a:rPr>
                        <a:t>2.68</a:t>
                      </a:r>
                    </a:p>
                  </a:txBody>
                  <a:tcPr/>
                </a:tc>
                <a:extLst>
                  <a:ext uri="{0D108BD9-81ED-4DB2-BD59-A6C34878D82A}">
                    <a16:rowId xmlns:a16="http://schemas.microsoft.com/office/drawing/2014/main" val="1918830463"/>
                  </a:ext>
                </a:extLst>
              </a:tr>
              <a:tr h="446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Requirement risks and Issues are communicated and understood?</a:t>
                      </a:r>
                    </a:p>
                  </a:txBody>
                  <a:tcPr/>
                </a:tc>
                <a:tc>
                  <a:txBody>
                    <a:bodyPr/>
                    <a:lstStyle/>
                    <a:p>
                      <a:pPr algn="ctr"/>
                      <a:r>
                        <a:rPr lang="en-US" sz="1400" dirty="0">
                          <a:solidFill>
                            <a:schemeClr val="bg1">
                              <a:lumMod val="50000"/>
                            </a:schemeClr>
                          </a:solidFill>
                        </a:rPr>
                        <a:t>2.88</a:t>
                      </a:r>
                    </a:p>
                  </a:txBody>
                  <a:tcPr/>
                </a:tc>
                <a:extLst>
                  <a:ext uri="{0D108BD9-81ED-4DB2-BD59-A6C34878D82A}">
                    <a16:rowId xmlns:a16="http://schemas.microsoft.com/office/drawing/2014/main" val="2513036247"/>
                  </a:ext>
                </a:extLst>
              </a:tr>
              <a:tr h="630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Stakeholders are prepared for the topic of discussion (prep work has been completed beforehand for an effective meeting)?</a:t>
                      </a:r>
                    </a:p>
                  </a:txBody>
                  <a:tcPr/>
                </a:tc>
                <a:tc>
                  <a:txBody>
                    <a:bodyPr/>
                    <a:lstStyle/>
                    <a:p>
                      <a:pPr algn="ctr"/>
                      <a:r>
                        <a:rPr lang="en-US" sz="1400" dirty="0">
                          <a:solidFill>
                            <a:schemeClr val="bg1">
                              <a:lumMod val="50000"/>
                            </a:schemeClr>
                          </a:solidFill>
                        </a:rPr>
                        <a:t>2.64</a:t>
                      </a:r>
                    </a:p>
                  </a:txBody>
                  <a:tcPr/>
                </a:tc>
                <a:extLst>
                  <a:ext uri="{0D108BD9-81ED-4DB2-BD59-A6C34878D82A}">
                    <a16:rowId xmlns:a16="http://schemas.microsoft.com/office/drawing/2014/main" val="2587487547"/>
                  </a:ext>
                </a:extLst>
              </a:tr>
            </a:tbl>
          </a:graphicData>
        </a:graphic>
      </p:graphicFrame>
    </p:spTree>
    <p:extLst>
      <p:ext uri="{BB962C8B-B14F-4D97-AF65-F5344CB8AC3E}">
        <p14:creationId xmlns:p14="http://schemas.microsoft.com/office/powerpoint/2010/main" val="268302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5D6894-0583-41C3-9957-E0476DDD1A07}"/>
              </a:ext>
            </a:extLst>
          </p:cNvPr>
          <p:cNvSpPr>
            <a:spLocks noGrp="1"/>
          </p:cNvSpPr>
          <p:nvPr>
            <p:ph type="sldNum" sz="quarter" idx="12"/>
          </p:nvPr>
        </p:nvSpPr>
        <p:spPr>
          <a:xfrm>
            <a:off x="8077200" y="6177667"/>
            <a:ext cx="609600" cy="182880"/>
          </a:xfrm>
        </p:spPr>
        <p:txBody>
          <a:bodyPr/>
          <a:lstStyle/>
          <a:p>
            <a:fld id="{CACD57DD-E820-4B11-80C4-823179BCC2F4}" type="slidenum">
              <a:rPr lang="en-US" smtClean="0"/>
              <a:pPr/>
              <a:t>13</a:t>
            </a:fld>
            <a:endParaRPr lang="en-US" dirty="0"/>
          </a:p>
        </p:txBody>
      </p:sp>
      <p:grpSp>
        <p:nvGrpSpPr>
          <p:cNvPr id="5" name="Group 4">
            <a:extLst>
              <a:ext uri="{FF2B5EF4-FFF2-40B4-BE49-F238E27FC236}">
                <a16:creationId xmlns:a16="http://schemas.microsoft.com/office/drawing/2014/main" id="{2B2F3E82-0BED-48DE-88F0-E0FBD23FA37C}"/>
              </a:ext>
            </a:extLst>
          </p:cNvPr>
          <p:cNvGrpSpPr/>
          <p:nvPr/>
        </p:nvGrpSpPr>
        <p:grpSpPr>
          <a:xfrm>
            <a:off x="703413" y="4792789"/>
            <a:ext cx="2202816" cy="1152280"/>
            <a:chOff x="332936" y="2104546"/>
            <a:chExt cx="2937088" cy="1536373"/>
          </a:xfrm>
        </p:grpSpPr>
        <p:sp>
          <p:nvSpPr>
            <p:cNvPr id="6" name="TextBox 5">
              <a:extLst>
                <a:ext uri="{FF2B5EF4-FFF2-40B4-BE49-F238E27FC236}">
                  <a16:creationId xmlns:a16="http://schemas.microsoft.com/office/drawing/2014/main" id="{B018EEDE-3A42-4BE7-AB83-DBD000E06371}"/>
                </a:ext>
              </a:extLst>
            </p:cNvPr>
            <p:cNvSpPr txBox="1"/>
            <p:nvPr/>
          </p:nvSpPr>
          <p:spPr>
            <a:xfrm>
              <a:off x="332936" y="2104546"/>
              <a:ext cx="2937088" cy="984885"/>
            </a:xfrm>
            <a:prstGeom prst="rect">
              <a:avLst/>
            </a:prstGeom>
            <a:noFill/>
          </p:spPr>
          <p:txBody>
            <a:bodyPr wrap="square" lIns="0" rIns="0" rtlCol="0" anchor="b">
              <a:spAutoFit/>
            </a:bodyPr>
            <a:lstStyle/>
            <a:p>
              <a:pPr algn="r"/>
              <a:r>
                <a:rPr lang="en-US" sz="2100" b="1" cap="all" dirty="0">
                  <a:solidFill>
                    <a:srgbClr val="FE7600"/>
                  </a:solidFill>
                </a:rPr>
                <a:t>Training Curriculum </a:t>
              </a:r>
            </a:p>
          </p:txBody>
        </p:sp>
        <p:sp>
          <p:nvSpPr>
            <p:cNvPr id="7" name="TextBox 6">
              <a:extLst>
                <a:ext uri="{FF2B5EF4-FFF2-40B4-BE49-F238E27FC236}">
                  <a16:creationId xmlns:a16="http://schemas.microsoft.com/office/drawing/2014/main" id="{B8898593-425B-41ED-A2F0-116D76D79E54}"/>
                </a:ext>
              </a:extLst>
            </p:cNvPr>
            <p:cNvSpPr txBox="1"/>
            <p:nvPr/>
          </p:nvSpPr>
          <p:spPr>
            <a:xfrm>
              <a:off x="340731" y="3086922"/>
              <a:ext cx="2929293" cy="553997"/>
            </a:xfrm>
            <a:prstGeom prst="rect">
              <a:avLst/>
            </a:prstGeom>
            <a:noFill/>
          </p:spPr>
          <p:txBody>
            <a:bodyPr wrap="square" lIns="0" rIns="0" rtlCol="0" anchor="t">
              <a:spAutoFit/>
            </a:bodyPr>
            <a:lstStyle/>
            <a:p>
              <a:pPr algn="just"/>
              <a:r>
                <a:rPr lang="en-US" sz="1050" dirty="0">
                  <a:solidFill>
                    <a:schemeClr val="bg1">
                      <a:lumMod val="75000"/>
                    </a:schemeClr>
                  </a:solidFill>
                </a:rPr>
                <a:t>Identify a training curriculum for the analysts to enhance their skillset</a:t>
              </a:r>
            </a:p>
          </p:txBody>
        </p:sp>
      </p:grpSp>
      <p:grpSp>
        <p:nvGrpSpPr>
          <p:cNvPr id="8" name="Group 7">
            <a:extLst>
              <a:ext uri="{FF2B5EF4-FFF2-40B4-BE49-F238E27FC236}">
                <a16:creationId xmlns:a16="http://schemas.microsoft.com/office/drawing/2014/main" id="{F7EA41FA-473E-4E5C-A374-0533481E5F94}"/>
              </a:ext>
            </a:extLst>
          </p:cNvPr>
          <p:cNvGrpSpPr/>
          <p:nvPr/>
        </p:nvGrpSpPr>
        <p:grpSpPr>
          <a:xfrm>
            <a:off x="6381451" y="4792789"/>
            <a:ext cx="2202816" cy="1475446"/>
            <a:chOff x="8921977" y="943505"/>
            <a:chExt cx="2937088" cy="1967261"/>
          </a:xfrm>
        </p:grpSpPr>
        <p:sp>
          <p:nvSpPr>
            <p:cNvPr id="9" name="TextBox 8">
              <a:extLst>
                <a:ext uri="{FF2B5EF4-FFF2-40B4-BE49-F238E27FC236}">
                  <a16:creationId xmlns:a16="http://schemas.microsoft.com/office/drawing/2014/main" id="{B13D77D6-066B-46EE-873E-48B6483F45CB}"/>
                </a:ext>
              </a:extLst>
            </p:cNvPr>
            <p:cNvSpPr txBox="1"/>
            <p:nvPr/>
          </p:nvSpPr>
          <p:spPr>
            <a:xfrm>
              <a:off x="8921977" y="943505"/>
              <a:ext cx="2937088" cy="984885"/>
            </a:xfrm>
            <a:prstGeom prst="rect">
              <a:avLst/>
            </a:prstGeom>
            <a:noFill/>
          </p:spPr>
          <p:txBody>
            <a:bodyPr wrap="square" lIns="0" rIns="0" rtlCol="0" anchor="b">
              <a:spAutoFit/>
            </a:bodyPr>
            <a:lstStyle/>
            <a:p>
              <a:r>
                <a:rPr lang="en-US" sz="2100" b="1" cap="all" dirty="0">
                  <a:solidFill>
                    <a:srgbClr val="B1DB15"/>
                  </a:solidFill>
                </a:rPr>
                <a:t>Meaningful RMA’s</a:t>
              </a:r>
            </a:p>
          </p:txBody>
        </p:sp>
        <p:sp>
          <p:nvSpPr>
            <p:cNvPr id="10" name="TextBox 9">
              <a:extLst>
                <a:ext uri="{FF2B5EF4-FFF2-40B4-BE49-F238E27FC236}">
                  <a16:creationId xmlns:a16="http://schemas.microsoft.com/office/drawing/2014/main" id="{22228A06-2248-4B5A-9E06-91209BBC1AE2}"/>
                </a:ext>
              </a:extLst>
            </p:cNvPr>
            <p:cNvSpPr txBox="1"/>
            <p:nvPr/>
          </p:nvSpPr>
          <p:spPr>
            <a:xfrm>
              <a:off x="8929772" y="1925881"/>
              <a:ext cx="2929293" cy="984885"/>
            </a:xfrm>
            <a:prstGeom prst="rect">
              <a:avLst/>
            </a:prstGeom>
            <a:noFill/>
          </p:spPr>
          <p:txBody>
            <a:bodyPr wrap="square" lIns="0" rIns="0" rtlCol="0" anchor="t">
              <a:spAutoFit/>
            </a:bodyPr>
            <a:lstStyle/>
            <a:p>
              <a:r>
                <a:rPr lang="en-US" sz="1050" dirty="0">
                  <a:solidFill>
                    <a:schemeClr val="bg1">
                      <a:lumMod val="75000"/>
                    </a:schemeClr>
                  </a:solidFill>
                </a:rPr>
                <a:t>Create meaningful requirement management approach by project that is a living document that defines roles and responsibilities. </a:t>
              </a:r>
            </a:p>
          </p:txBody>
        </p:sp>
      </p:grpSp>
      <p:sp>
        <p:nvSpPr>
          <p:cNvPr id="11" name="Freeform 39">
            <a:extLst>
              <a:ext uri="{FF2B5EF4-FFF2-40B4-BE49-F238E27FC236}">
                <a16:creationId xmlns:a16="http://schemas.microsoft.com/office/drawing/2014/main" id="{8464BB9C-3592-4C97-88E7-32A3399E0535}"/>
              </a:ext>
            </a:extLst>
          </p:cNvPr>
          <p:cNvSpPr>
            <a:spLocks/>
          </p:cNvSpPr>
          <p:nvPr/>
        </p:nvSpPr>
        <p:spPr bwMode="auto">
          <a:xfrm>
            <a:off x="3231499" y="1262518"/>
            <a:ext cx="2283609" cy="1669529"/>
          </a:xfrm>
          <a:custGeom>
            <a:avLst/>
            <a:gdLst>
              <a:gd name="T0" fmla="*/ 285 w 369"/>
              <a:gd name="T1" fmla="*/ 215 h 270"/>
              <a:gd name="T2" fmla="*/ 228 w 369"/>
              <a:gd name="T3" fmla="*/ 173 h 270"/>
              <a:gd name="T4" fmla="*/ 95 w 369"/>
              <a:gd name="T5" fmla="*/ 270 h 270"/>
              <a:gd name="T6" fmla="*/ 95 w 369"/>
              <a:gd name="T7" fmla="*/ 270 h 270"/>
              <a:gd name="T8" fmla="*/ 92 w 369"/>
              <a:gd name="T9" fmla="*/ 182 h 270"/>
              <a:gd name="T10" fmla="*/ 92 w 369"/>
              <a:gd name="T11" fmla="*/ 176 h 270"/>
              <a:gd name="T12" fmla="*/ 86 w 369"/>
              <a:gd name="T13" fmla="*/ 175 h 270"/>
              <a:gd name="T14" fmla="*/ 0 w 369"/>
              <a:gd name="T15" fmla="*/ 160 h 270"/>
              <a:gd name="T16" fmla="*/ 0 w 369"/>
              <a:gd name="T17" fmla="*/ 160 h 270"/>
              <a:gd name="T18" fmla="*/ 44 w 369"/>
              <a:gd name="T19" fmla="*/ 128 h 270"/>
              <a:gd name="T20" fmla="*/ 210 w 369"/>
              <a:gd name="T21" fmla="*/ 8 h 270"/>
              <a:gd name="T22" fmla="*/ 246 w 369"/>
              <a:gd name="T23" fmla="*/ 8 h 270"/>
              <a:gd name="T24" fmla="*/ 353 w 369"/>
              <a:gd name="T25" fmla="*/ 86 h 270"/>
              <a:gd name="T26" fmla="*/ 369 w 369"/>
              <a:gd name="T27" fmla="*/ 182 h 270"/>
              <a:gd name="T28" fmla="*/ 285 w 369"/>
              <a:gd name="T29" fmla="*/ 21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270">
                <a:moveTo>
                  <a:pt x="285" y="215"/>
                </a:moveTo>
                <a:lnTo>
                  <a:pt x="228" y="173"/>
                </a:lnTo>
                <a:lnTo>
                  <a:pt x="95" y="270"/>
                </a:lnTo>
                <a:lnTo>
                  <a:pt x="95" y="270"/>
                </a:lnTo>
                <a:lnTo>
                  <a:pt x="92" y="182"/>
                </a:lnTo>
                <a:lnTo>
                  <a:pt x="92" y="176"/>
                </a:lnTo>
                <a:lnTo>
                  <a:pt x="86" y="175"/>
                </a:lnTo>
                <a:lnTo>
                  <a:pt x="0" y="160"/>
                </a:lnTo>
                <a:lnTo>
                  <a:pt x="0" y="160"/>
                </a:lnTo>
                <a:lnTo>
                  <a:pt x="44" y="128"/>
                </a:lnTo>
                <a:lnTo>
                  <a:pt x="210" y="8"/>
                </a:lnTo>
                <a:cubicBezTo>
                  <a:pt x="221" y="0"/>
                  <a:pt x="235" y="0"/>
                  <a:pt x="246" y="8"/>
                </a:cubicBezTo>
                <a:lnTo>
                  <a:pt x="353" y="86"/>
                </a:lnTo>
                <a:lnTo>
                  <a:pt x="369" y="182"/>
                </a:lnTo>
                <a:lnTo>
                  <a:pt x="285" y="215"/>
                </a:lnTo>
              </a:path>
            </a:pathLst>
          </a:custGeom>
          <a:solidFill>
            <a:srgbClr val="F4EE00"/>
          </a:solidFill>
          <a:ln>
            <a:noFill/>
          </a:ln>
          <a:effectLst>
            <a:innerShdw dist="63500">
              <a:prstClr val="black">
                <a:alpha val="30000"/>
              </a:prstClr>
            </a:inn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40">
            <a:extLst>
              <a:ext uri="{FF2B5EF4-FFF2-40B4-BE49-F238E27FC236}">
                <a16:creationId xmlns:a16="http://schemas.microsoft.com/office/drawing/2014/main" id="{884B48A6-FCE5-4657-B29A-95DFA61C2B99}"/>
              </a:ext>
            </a:extLst>
          </p:cNvPr>
          <p:cNvSpPr>
            <a:spLocks/>
          </p:cNvSpPr>
          <p:nvPr/>
        </p:nvSpPr>
        <p:spPr bwMode="auto">
          <a:xfrm>
            <a:off x="2396737" y="2337158"/>
            <a:ext cx="1352897" cy="2158878"/>
          </a:xfrm>
          <a:custGeom>
            <a:avLst/>
            <a:gdLst>
              <a:gd name="T0" fmla="*/ 81 w 219"/>
              <a:gd name="T1" fmla="*/ 350 h 350"/>
              <a:gd name="T2" fmla="*/ 67 w 219"/>
              <a:gd name="T3" fmla="*/ 305 h 350"/>
              <a:gd name="T4" fmla="*/ 4 w 219"/>
              <a:gd name="T5" fmla="*/ 110 h 350"/>
              <a:gd name="T6" fmla="*/ 15 w 219"/>
              <a:gd name="T7" fmla="*/ 76 h 350"/>
              <a:gd name="T8" fmla="*/ 119 w 219"/>
              <a:gd name="T9" fmla="*/ 0 h 350"/>
              <a:gd name="T10" fmla="*/ 213 w 219"/>
              <a:gd name="T11" fmla="*/ 16 h 350"/>
              <a:gd name="T12" fmla="*/ 216 w 219"/>
              <a:gd name="T13" fmla="*/ 107 h 350"/>
              <a:gd name="T14" fmla="*/ 166 w 219"/>
              <a:gd name="T15" fmla="*/ 144 h 350"/>
              <a:gd name="T16" fmla="*/ 219 w 219"/>
              <a:gd name="T17" fmla="*/ 306 h 350"/>
              <a:gd name="T18" fmla="*/ 219 w 219"/>
              <a:gd name="T19" fmla="*/ 306 h 350"/>
              <a:gd name="T20" fmla="*/ 138 w 219"/>
              <a:gd name="T21" fmla="*/ 275 h 350"/>
              <a:gd name="T22" fmla="*/ 132 w 219"/>
              <a:gd name="T23" fmla="*/ 272 h 350"/>
              <a:gd name="T24" fmla="*/ 129 w 219"/>
              <a:gd name="T25" fmla="*/ 277 h 350"/>
              <a:gd name="T26" fmla="*/ 81 w 219"/>
              <a:gd name="T2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350">
                <a:moveTo>
                  <a:pt x="81" y="350"/>
                </a:moveTo>
                <a:lnTo>
                  <a:pt x="67" y="305"/>
                </a:lnTo>
                <a:lnTo>
                  <a:pt x="4" y="110"/>
                </a:lnTo>
                <a:cubicBezTo>
                  <a:pt x="0" y="97"/>
                  <a:pt x="4" y="84"/>
                  <a:pt x="15" y="76"/>
                </a:cubicBezTo>
                <a:lnTo>
                  <a:pt x="119" y="0"/>
                </a:lnTo>
                <a:lnTo>
                  <a:pt x="213" y="16"/>
                </a:lnTo>
                <a:lnTo>
                  <a:pt x="216" y="107"/>
                </a:lnTo>
                <a:lnTo>
                  <a:pt x="166" y="144"/>
                </a:lnTo>
                <a:lnTo>
                  <a:pt x="219" y="306"/>
                </a:lnTo>
                <a:lnTo>
                  <a:pt x="219" y="306"/>
                </a:lnTo>
                <a:lnTo>
                  <a:pt x="138" y="275"/>
                </a:lnTo>
                <a:lnTo>
                  <a:pt x="132" y="272"/>
                </a:lnTo>
                <a:lnTo>
                  <a:pt x="129" y="277"/>
                </a:lnTo>
                <a:lnTo>
                  <a:pt x="81" y="350"/>
                </a:lnTo>
              </a:path>
            </a:pathLst>
          </a:custGeom>
          <a:solidFill>
            <a:srgbClr val="EC207C"/>
          </a:solidFill>
          <a:ln>
            <a:noFill/>
          </a:ln>
          <a:effectLst>
            <a:innerShdw dist="63500">
              <a:prstClr val="black">
                <a:alpha val="30000"/>
              </a:prstClr>
            </a:innerShdw>
          </a:effectLst>
        </p:spPr>
        <p:txBody>
          <a:bodyPr vert="horz" wrap="square" lIns="68580" tIns="34290" rIns="68580" bIns="34290" numCol="1" anchor="t" anchorCtr="0" compatLnSpc="1">
            <a:prstTxWarp prst="textNoShape">
              <a:avLst/>
            </a:prstTxWarp>
          </a:bodyPr>
          <a:lstStyle/>
          <a:p>
            <a:endParaRPr lang="en-US" sz="1350"/>
          </a:p>
        </p:txBody>
      </p:sp>
      <p:sp>
        <p:nvSpPr>
          <p:cNvPr id="13" name="Freeform 41">
            <a:extLst>
              <a:ext uri="{FF2B5EF4-FFF2-40B4-BE49-F238E27FC236}">
                <a16:creationId xmlns:a16="http://schemas.microsoft.com/office/drawing/2014/main" id="{EFA885E0-D0CC-4BF3-A7E6-0AC6FDA81D8A}"/>
              </a:ext>
            </a:extLst>
          </p:cNvPr>
          <p:cNvSpPr>
            <a:spLocks/>
          </p:cNvSpPr>
          <p:nvPr/>
        </p:nvSpPr>
        <p:spPr bwMode="auto">
          <a:xfrm>
            <a:off x="2934055" y="4131420"/>
            <a:ext cx="1976570" cy="1420059"/>
          </a:xfrm>
          <a:custGeom>
            <a:avLst/>
            <a:gdLst>
              <a:gd name="T0" fmla="*/ 320 w 320"/>
              <a:gd name="T1" fmla="*/ 230 h 230"/>
              <a:gd name="T2" fmla="*/ 72 w 320"/>
              <a:gd name="T3" fmla="*/ 230 h 230"/>
              <a:gd name="T4" fmla="*/ 43 w 320"/>
              <a:gd name="T5" fmla="*/ 208 h 230"/>
              <a:gd name="T6" fmla="*/ 0 w 320"/>
              <a:gd name="T7" fmla="*/ 77 h 230"/>
              <a:gd name="T8" fmla="*/ 51 w 320"/>
              <a:gd name="T9" fmla="*/ 0 h 230"/>
              <a:gd name="T10" fmla="*/ 138 w 320"/>
              <a:gd name="T11" fmla="*/ 34 h 230"/>
              <a:gd name="T12" fmla="*/ 155 w 320"/>
              <a:gd name="T13" fmla="*/ 85 h 230"/>
              <a:gd name="T14" fmla="*/ 320 w 320"/>
              <a:gd name="T15" fmla="*/ 85 h 230"/>
              <a:gd name="T16" fmla="*/ 320 w 320"/>
              <a:gd name="T17" fmla="*/ 85 h 230"/>
              <a:gd name="T18" fmla="*/ 265 w 320"/>
              <a:gd name="T19" fmla="*/ 150 h 230"/>
              <a:gd name="T20" fmla="*/ 261 w 320"/>
              <a:gd name="T21" fmla="*/ 154 h 230"/>
              <a:gd name="T22" fmla="*/ 265 w 320"/>
              <a:gd name="T23" fmla="*/ 159 h 230"/>
              <a:gd name="T24" fmla="*/ 320 w 320"/>
              <a:gd name="T25"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230">
                <a:moveTo>
                  <a:pt x="320" y="230"/>
                </a:moveTo>
                <a:lnTo>
                  <a:pt x="72" y="230"/>
                </a:lnTo>
                <a:cubicBezTo>
                  <a:pt x="59" y="230"/>
                  <a:pt x="47" y="221"/>
                  <a:pt x="43" y="208"/>
                </a:cubicBezTo>
                <a:lnTo>
                  <a:pt x="0" y="77"/>
                </a:lnTo>
                <a:lnTo>
                  <a:pt x="51" y="0"/>
                </a:lnTo>
                <a:lnTo>
                  <a:pt x="138" y="34"/>
                </a:lnTo>
                <a:lnTo>
                  <a:pt x="155" y="85"/>
                </a:lnTo>
                <a:lnTo>
                  <a:pt x="320" y="85"/>
                </a:lnTo>
                <a:lnTo>
                  <a:pt x="320" y="85"/>
                </a:lnTo>
                <a:lnTo>
                  <a:pt x="265" y="150"/>
                </a:lnTo>
                <a:lnTo>
                  <a:pt x="261" y="154"/>
                </a:lnTo>
                <a:lnTo>
                  <a:pt x="265" y="159"/>
                </a:lnTo>
                <a:lnTo>
                  <a:pt x="320" y="230"/>
                </a:lnTo>
              </a:path>
            </a:pathLst>
          </a:custGeom>
          <a:solidFill>
            <a:srgbClr val="FE7600"/>
          </a:solidFill>
          <a:ln>
            <a:noFill/>
          </a:ln>
          <a:effectLst>
            <a:innerShdw dist="63500">
              <a:prstClr val="black">
                <a:alpha val="30000"/>
              </a:prstClr>
            </a:inn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4" name="Freeform 42">
            <a:extLst>
              <a:ext uri="{FF2B5EF4-FFF2-40B4-BE49-F238E27FC236}">
                <a16:creationId xmlns:a16="http://schemas.microsoft.com/office/drawing/2014/main" id="{FED919E4-09FE-43E1-9CA0-3F14F6534193}"/>
              </a:ext>
            </a:extLst>
          </p:cNvPr>
          <p:cNvSpPr>
            <a:spLocks/>
          </p:cNvSpPr>
          <p:nvPr/>
        </p:nvSpPr>
        <p:spPr bwMode="auto">
          <a:xfrm>
            <a:off x="4670747" y="3747620"/>
            <a:ext cx="1871027" cy="1803859"/>
          </a:xfrm>
          <a:custGeom>
            <a:avLst/>
            <a:gdLst>
              <a:gd name="T0" fmla="*/ 303 w 303"/>
              <a:gd name="T1" fmla="*/ 43 h 292"/>
              <a:gd name="T2" fmla="*/ 303 w 303"/>
              <a:gd name="T3" fmla="*/ 43 h 292"/>
              <a:gd name="T4" fmla="*/ 293 w 303"/>
              <a:gd name="T5" fmla="*/ 76 h 292"/>
              <a:gd name="T6" fmla="*/ 230 w 303"/>
              <a:gd name="T7" fmla="*/ 270 h 292"/>
              <a:gd name="T8" fmla="*/ 201 w 303"/>
              <a:gd name="T9" fmla="*/ 292 h 292"/>
              <a:gd name="T10" fmla="*/ 58 w 303"/>
              <a:gd name="T11" fmla="*/ 292 h 292"/>
              <a:gd name="T12" fmla="*/ 0 w 303"/>
              <a:gd name="T13" fmla="*/ 217 h 292"/>
              <a:gd name="T14" fmla="*/ 58 w 303"/>
              <a:gd name="T15" fmla="*/ 147 h 292"/>
              <a:gd name="T16" fmla="*/ 118 w 303"/>
              <a:gd name="T17" fmla="*/ 147 h 292"/>
              <a:gd name="T18" fmla="*/ 166 w 303"/>
              <a:gd name="T19" fmla="*/ 0 h 292"/>
              <a:gd name="T20" fmla="*/ 213 w 303"/>
              <a:gd name="T21" fmla="*/ 72 h 292"/>
              <a:gd name="T22" fmla="*/ 217 w 303"/>
              <a:gd name="T23" fmla="*/ 77 h 292"/>
              <a:gd name="T24" fmla="*/ 222 w 303"/>
              <a:gd name="T25" fmla="*/ 75 h 292"/>
              <a:gd name="T26" fmla="*/ 303 w 303"/>
              <a:gd name="T27" fmla="*/ 4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292">
                <a:moveTo>
                  <a:pt x="303" y="43"/>
                </a:moveTo>
                <a:lnTo>
                  <a:pt x="303" y="43"/>
                </a:lnTo>
                <a:lnTo>
                  <a:pt x="293" y="76"/>
                </a:lnTo>
                <a:lnTo>
                  <a:pt x="230" y="270"/>
                </a:lnTo>
                <a:cubicBezTo>
                  <a:pt x="226" y="283"/>
                  <a:pt x="214" y="292"/>
                  <a:pt x="201" y="292"/>
                </a:cubicBezTo>
                <a:lnTo>
                  <a:pt x="58" y="292"/>
                </a:lnTo>
                <a:lnTo>
                  <a:pt x="0" y="217"/>
                </a:lnTo>
                <a:lnTo>
                  <a:pt x="58" y="147"/>
                </a:lnTo>
                <a:lnTo>
                  <a:pt x="118" y="147"/>
                </a:lnTo>
                <a:lnTo>
                  <a:pt x="166" y="0"/>
                </a:lnTo>
                <a:lnTo>
                  <a:pt x="213" y="72"/>
                </a:lnTo>
                <a:lnTo>
                  <a:pt x="217" y="77"/>
                </a:lnTo>
                <a:lnTo>
                  <a:pt x="222" y="75"/>
                </a:lnTo>
                <a:lnTo>
                  <a:pt x="303" y="43"/>
                </a:lnTo>
              </a:path>
            </a:pathLst>
          </a:custGeom>
          <a:solidFill>
            <a:srgbClr val="B1DB15"/>
          </a:solidFill>
          <a:ln>
            <a:noFill/>
          </a:ln>
          <a:effectLst>
            <a:innerShdw dist="63500">
              <a:prstClr val="black">
                <a:alpha val="30000"/>
              </a:prstClr>
            </a:inn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5" name="Freeform 43">
            <a:extLst>
              <a:ext uri="{FF2B5EF4-FFF2-40B4-BE49-F238E27FC236}">
                <a16:creationId xmlns:a16="http://schemas.microsoft.com/office/drawing/2014/main" id="{FB37C9E9-B22C-45EE-98E7-E4E1D17CA937}"/>
              </a:ext>
            </a:extLst>
          </p:cNvPr>
          <p:cNvSpPr>
            <a:spLocks/>
          </p:cNvSpPr>
          <p:nvPr/>
        </p:nvSpPr>
        <p:spPr bwMode="auto">
          <a:xfrm>
            <a:off x="5083335" y="1876597"/>
            <a:ext cx="1813457" cy="2235638"/>
          </a:xfrm>
          <a:custGeom>
            <a:avLst/>
            <a:gdLst>
              <a:gd name="T0" fmla="*/ 71 w 292"/>
              <a:gd name="T1" fmla="*/ 0 h 362"/>
              <a:gd name="T2" fmla="*/ 111 w 292"/>
              <a:gd name="T3" fmla="*/ 29 h 362"/>
              <a:gd name="T4" fmla="*/ 277 w 292"/>
              <a:gd name="T5" fmla="*/ 150 h 362"/>
              <a:gd name="T6" fmla="*/ 288 w 292"/>
              <a:gd name="T7" fmla="*/ 184 h 362"/>
              <a:gd name="T8" fmla="*/ 241 w 292"/>
              <a:gd name="T9" fmla="*/ 328 h 362"/>
              <a:gd name="T10" fmla="*/ 155 w 292"/>
              <a:gd name="T11" fmla="*/ 362 h 362"/>
              <a:gd name="T12" fmla="*/ 104 w 292"/>
              <a:gd name="T13" fmla="*/ 285 h 362"/>
              <a:gd name="T14" fmla="*/ 125 w 292"/>
              <a:gd name="T15" fmla="*/ 218 h 362"/>
              <a:gd name="T16" fmla="*/ 0 w 292"/>
              <a:gd name="T17" fmla="*/ 126 h 362"/>
              <a:gd name="T18" fmla="*/ 0 w 292"/>
              <a:gd name="T19" fmla="*/ 126 h 362"/>
              <a:gd name="T20" fmla="*/ 80 w 292"/>
              <a:gd name="T21" fmla="*/ 95 h 362"/>
              <a:gd name="T22" fmla="*/ 86 w 292"/>
              <a:gd name="T23" fmla="*/ 93 h 362"/>
              <a:gd name="T24" fmla="*/ 85 w 292"/>
              <a:gd name="T25" fmla="*/ 87 h 362"/>
              <a:gd name="T26" fmla="*/ 71 w 292"/>
              <a:gd name="T27" fmla="*/ 0 h 362"/>
              <a:gd name="T28" fmla="*/ 71 w 292"/>
              <a:gd name="T2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362">
                <a:moveTo>
                  <a:pt x="71" y="0"/>
                </a:moveTo>
                <a:lnTo>
                  <a:pt x="111" y="29"/>
                </a:lnTo>
                <a:lnTo>
                  <a:pt x="277" y="150"/>
                </a:lnTo>
                <a:cubicBezTo>
                  <a:pt x="288" y="158"/>
                  <a:pt x="292" y="171"/>
                  <a:pt x="288" y="184"/>
                </a:cubicBezTo>
                <a:lnTo>
                  <a:pt x="241" y="328"/>
                </a:lnTo>
                <a:lnTo>
                  <a:pt x="155" y="362"/>
                </a:lnTo>
                <a:lnTo>
                  <a:pt x="104" y="285"/>
                </a:lnTo>
                <a:lnTo>
                  <a:pt x="125" y="218"/>
                </a:lnTo>
                <a:lnTo>
                  <a:pt x="0" y="126"/>
                </a:lnTo>
                <a:lnTo>
                  <a:pt x="0" y="126"/>
                </a:lnTo>
                <a:lnTo>
                  <a:pt x="80" y="95"/>
                </a:lnTo>
                <a:lnTo>
                  <a:pt x="86" y="93"/>
                </a:lnTo>
                <a:lnTo>
                  <a:pt x="85" y="87"/>
                </a:lnTo>
                <a:lnTo>
                  <a:pt x="71" y="0"/>
                </a:lnTo>
                <a:lnTo>
                  <a:pt x="71" y="0"/>
                </a:lnTo>
              </a:path>
            </a:pathLst>
          </a:custGeom>
          <a:solidFill>
            <a:srgbClr val="33CCCC"/>
          </a:solidFill>
          <a:ln>
            <a:noFill/>
          </a:ln>
          <a:effectLst>
            <a:innerShdw dist="63500">
              <a:prstClr val="black">
                <a:alpha val="30000"/>
              </a:prstClr>
            </a:innerShdw>
          </a:effectLst>
          <a:extLst/>
        </p:spPr>
        <p:txBody>
          <a:bodyPr vert="horz" wrap="square" lIns="68580" tIns="34290" rIns="68580" bIns="34290" numCol="1" anchor="t" anchorCtr="0" compatLnSpc="1">
            <a:prstTxWarp prst="textNoShape">
              <a:avLst/>
            </a:prstTxWarp>
          </a:bodyPr>
          <a:lstStyle/>
          <a:p>
            <a:endParaRPr lang="en-US" sz="1350" dirty="0"/>
          </a:p>
        </p:txBody>
      </p:sp>
      <p:sp>
        <p:nvSpPr>
          <p:cNvPr id="16" name="Rectangle 15">
            <a:extLst>
              <a:ext uri="{FF2B5EF4-FFF2-40B4-BE49-F238E27FC236}">
                <a16:creationId xmlns:a16="http://schemas.microsoft.com/office/drawing/2014/main" id="{C6A1D5F3-9EA5-4980-83A8-01C58FBAD45A}"/>
              </a:ext>
            </a:extLst>
          </p:cNvPr>
          <p:cNvSpPr/>
          <p:nvPr/>
        </p:nvSpPr>
        <p:spPr>
          <a:xfrm>
            <a:off x="4450173" y="1540163"/>
            <a:ext cx="441146" cy="646331"/>
          </a:xfrm>
          <a:prstGeom prst="rect">
            <a:avLst/>
          </a:prstGeom>
        </p:spPr>
        <p:txBody>
          <a:bodyPr wrap="none" anchor="ctr">
            <a:spAutoFit/>
          </a:bodyPr>
          <a:lstStyle/>
          <a:p>
            <a:pPr algn="ctr"/>
            <a:r>
              <a:rPr lang="en-US" sz="3600" b="1" dirty="0">
                <a:solidFill>
                  <a:prstClr val="white"/>
                </a:solidFill>
              </a:rPr>
              <a:t>1</a:t>
            </a:r>
            <a:endParaRPr lang="en-US" sz="1350" dirty="0"/>
          </a:p>
        </p:txBody>
      </p:sp>
      <p:sp>
        <p:nvSpPr>
          <p:cNvPr id="17" name="Rectangle 16">
            <a:extLst>
              <a:ext uri="{FF2B5EF4-FFF2-40B4-BE49-F238E27FC236}">
                <a16:creationId xmlns:a16="http://schemas.microsoft.com/office/drawing/2014/main" id="{884FF1D2-94C2-4956-A9C6-775D1B264189}"/>
              </a:ext>
            </a:extLst>
          </p:cNvPr>
          <p:cNvSpPr/>
          <p:nvPr/>
        </p:nvSpPr>
        <p:spPr>
          <a:xfrm>
            <a:off x="6073647" y="2767265"/>
            <a:ext cx="441146" cy="646331"/>
          </a:xfrm>
          <a:prstGeom prst="rect">
            <a:avLst/>
          </a:prstGeom>
        </p:spPr>
        <p:txBody>
          <a:bodyPr wrap="none" anchor="ctr">
            <a:spAutoFit/>
          </a:bodyPr>
          <a:lstStyle/>
          <a:p>
            <a:pPr algn="ctr"/>
            <a:r>
              <a:rPr lang="en-US" sz="3600" b="1" dirty="0">
                <a:solidFill>
                  <a:prstClr val="white"/>
                </a:solidFill>
              </a:rPr>
              <a:t>2</a:t>
            </a:r>
            <a:endParaRPr lang="en-US" sz="1350" dirty="0"/>
          </a:p>
        </p:txBody>
      </p:sp>
      <p:sp>
        <p:nvSpPr>
          <p:cNvPr id="18" name="Rectangle 17">
            <a:extLst>
              <a:ext uri="{FF2B5EF4-FFF2-40B4-BE49-F238E27FC236}">
                <a16:creationId xmlns:a16="http://schemas.microsoft.com/office/drawing/2014/main" id="{ED22576F-0A38-451B-B326-6BAEEF44EE2F}"/>
              </a:ext>
            </a:extLst>
          </p:cNvPr>
          <p:cNvSpPr/>
          <p:nvPr/>
        </p:nvSpPr>
        <p:spPr>
          <a:xfrm>
            <a:off x="5399929" y="4768472"/>
            <a:ext cx="441146" cy="646331"/>
          </a:xfrm>
          <a:prstGeom prst="rect">
            <a:avLst/>
          </a:prstGeom>
          <a:solidFill>
            <a:srgbClr val="B1DB15"/>
          </a:solidFill>
        </p:spPr>
        <p:txBody>
          <a:bodyPr wrap="none" anchor="ctr">
            <a:spAutoFit/>
          </a:bodyPr>
          <a:lstStyle/>
          <a:p>
            <a:pPr algn="ctr"/>
            <a:r>
              <a:rPr lang="en-US" sz="3600" b="1" dirty="0">
                <a:solidFill>
                  <a:prstClr val="white"/>
                </a:solidFill>
              </a:rPr>
              <a:t>3</a:t>
            </a:r>
            <a:endParaRPr lang="en-US" sz="1350" dirty="0"/>
          </a:p>
        </p:txBody>
      </p:sp>
      <p:sp>
        <p:nvSpPr>
          <p:cNvPr id="19" name="Rectangle 18">
            <a:extLst>
              <a:ext uri="{FF2B5EF4-FFF2-40B4-BE49-F238E27FC236}">
                <a16:creationId xmlns:a16="http://schemas.microsoft.com/office/drawing/2014/main" id="{020CC9F8-DFAC-45EA-9786-85C2AF21F3CD}"/>
              </a:ext>
            </a:extLst>
          </p:cNvPr>
          <p:cNvSpPr/>
          <p:nvPr/>
        </p:nvSpPr>
        <p:spPr>
          <a:xfrm>
            <a:off x="3417093" y="4774022"/>
            <a:ext cx="441146" cy="646331"/>
          </a:xfrm>
          <a:prstGeom prst="rect">
            <a:avLst/>
          </a:prstGeom>
        </p:spPr>
        <p:txBody>
          <a:bodyPr wrap="none" anchor="ctr">
            <a:spAutoFit/>
          </a:bodyPr>
          <a:lstStyle/>
          <a:p>
            <a:pPr algn="ctr"/>
            <a:r>
              <a:rPr lang="en-US" sz="3600" b="1" dirty="0">
                <a:solidFill>
                  <a:prstClr val="white"/>
                </a:solidFill>
              </a:rPr>
              <a:t>4</a:t>
            </a:r>
            <a:endParaRPr lang="en-US" sz="1350" dirty="0"/>
          </a:p>
        </p:txBody>
      </p:sp>
      <p:sp>
        <p:nvSpPr>
          <p:cNvPr id="20" name="Rectangle 19">
            <a:extLst>
              <a:ext uri="{FF2B5EF4-FFF2-40B4-BE49-F238E27FC236}">
                <a16:creationId xmlns:a16="http://schemas.microsoft.com/office/drawing/2014/main" id="{69B29D2E-06F0-46FA-A9A9-C7F4544C690B}"/>
              </a:ext>
            </a:extLst>
          </p:cNvPr>
          <p:cNvSpPr/>
          <p:nvPr/>
        </p:nvSpPr>
        <p:spPr>
          <a:xfrm>
            <a:off x="2718293" y="2767265"/>
            <a:ext cx="441146" cy="646331"/>
          </a:xfrm>
          <a:prstGeom prst="rect">
            <a:avLst/>
          </a:prstGeom>
        </p:spPr>
        <p:txBody>
          <a:bodyPr wrap="none" anchor="ctr">
            <a:spAutoFit/>
          </a:bodyPr>
          <a:lstStyle/>
          <a:p>
            <a:pPr algn="ctr"/>
            <a:r>
              <a:rPr lang="en-US" sz="3600" b="1" dirty="0">
                <a:solidFill>
                  <a:prstClr val="white"/>
                </a:solidFill>
              </a:rPr>
              <a:t>5</a:t>
            </a:r>
            <a:endParaRPr lang="en-US" sz="1350" dirty="0"/>
          </a:p>
        </p:txBody>
      </p:sp>
      <p:pic>
        <p:nvPicPr>
          <p:cNvPr id="21" name="Graphic 20" descr="Crawl">
            <a:extLst>
              <a:ext uri="{FF2B5EF4-FFF2-40B4-BE49-F238E27FC236}">
                <a16:creationId xmlns:a16="http://schemas.microsoft.com/office/drawing/2014/main" id="{CA4C3368-759D-4638-8046-75E7D49F8B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0426" y="1863327"/>
            <a:ext cx="487994" cy="487994"/>
          </a:xfrm>
          <a:prstGeom prst="rect">
            <a:avLst/>
          </a:prstGeom>
        </p:spPr>
      </p:pic>
      <p:pic>
        <p:nvPicPr>
          <p:cNvPr id="22" name="Graphic 21" descr="Chat">
            <a:extLst>
              <a:ext uri="{FF2B5EF4-FFF2-40B4-BE49-F238E27FC236}">
                <a16:creationId xmlns:a16="http://schemas.microsoft.com/office/drawing/2014/main" id="{4301E413-5918-4D16-9CB6-A50807685B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0501" y="4330992"/>
            <a:ext cx="487994" cy="487994"/>
          </a:xfrm>
          <a:prstGeom prst="rect">
            <a:avLst/>
          </a:prstGeom>
        </p:spPr>
      </p:pic>
      <p:pic>
        <p:nvPicPr>
          <p:cNvPr id="23" name="Graphic 22" descr="Bullseye">
            <a:extLst>
              <a:ext uri="{FF2B5EF4-FFF2-40B4-BE49-F238E27FC236}">
                <a16:creationId xmlns:a16="http://schemas.microsoft.com/office/drawing/2014/main" id="{538F98E2-604A-43E5-8CE0-D37E1D9ADD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06260" y="2470328"/>
            <a:ext cx="487994" cy="487994"/>
          </a:xfrm>
          <a:prstGeom prst="rect">
            <a:avLst/>
          </a:prstGeom>
        </p:spPr>
      </p:pic>
      <p:pic>
        <p:nvPicPr>
          <p:cNvPr id="24" name="Graphic 23" descr="Bar chart">
            <a:extLst>
              <a:ext uri="{FF2B5EF4-FFF2-40B4-BE49-F238E27FC236}">
                <a16:creationId xmlns:a16="http://schemas.microsoft.com/office/drawing/2014/main" id="{4CF95217-48C2-4ADF-8003-4FB1DDFA09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01667" y="4872045"/>
            <a:ext cx="487994" cy="487994"/>
          </a:xfrm>
          <a:prstGeom prst="rect">
            <a:avLst/>
          </a:prstGeom>
        </p:spPr>
      </p:pic>
      <p:pic>
        <p:nvPicPr>
          <p:cNvPr id="25" name="Graphic 24" descr="Trophy">
            <a:extLst>
              <a:ext uri="{FF2B5EF4-FFF2-40B4-BE49-F238E27FC236}">
                <a16:creationId xmlns:a16="http://schemas.microsoft.com/office/drawing/2014/main" id="{52E696D3-D70B-48FE-B71E-F058388F90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06836" y="3416596"/>
            <a:ext cx="487994" cy="487994"/>
          </a:xfrm>
          <a:prstGeom prst="rect">
            <a:avLst/>
          </a:prstGeom>
        </p:spPr>
      </p:pic>
      <p:grpSp>
        <p:nvGrpSpPr>
          <p:cNvPr id="26" name="Group 25">
            <a:extLst>
              <a:ext uri="{FF2B5EF4-FFF2-40B4-BE49-F238E27FC236}">
                <a16:creationId xmlns:a16="http://schemas.microsoft.com/office/drawing/2014/main" id="{5D7A9C6C-4F2D-41EF-865A-85E80B741EAA}"/>
              </a:ext>
            </a:extLst>
          </p:cNvPr>
          <p:cNvGrpSpPr/>
          <p:nvPr/>
        </p:nvGrpSpPr>
        <p:grpSpPr>
          <a:xfrm>
            <a:off x="6962439" y="2453810"/>
            <a:ext cx="2125695" cy="1783222"/>
            <a:chOff x="8921977" y="574172"/>
            <a:chExt cx="2937088" cy="2377629"/>
          </a:xfrm>
        </p:grpSpPr>
        <p:sp>
          <p:nvSpPr>
            <p:cNvPr id="27" name="TextBox 26">
              <a:extLst>
                <a:ext uri="{FF2B5EF4-FFF2-40B4-BE49-F238E27FC236}">
                  <a16:creationId xmlns:a16="http://schemas.microsoft.com/office/drawing/2014/main" id="{2F6A9C00-295A-4599-B721-6CAFE923383F}"/>
                </a:ext>
              </a:extLst>
            </p:cNvPr>
            <p:cNvSpPr txBox="1"/>
            <p:nvPr/>
          </p:nvSpPr>
          <p:spPr>
            <a:xfrm>
              <a:off x="8921977" y="574172"/>
              <a:ext cx="2937088" cy="1354217"/>
            </a:xfrm>
            <a:prstGeom prst="rect">
              <a:avLst/>
            </a:prstGeom>
            <a:noFill/>
          </p:spPr>
          <p:txBody>
            <a:bodyPr wrap="square" lIns="0" rIns="0" rtlCol="0" anchor="b">
              <a:spAutoFit/>
            </a:bodyPr>
            <a:lstStyle/>
            <a:p>
              <a:r>
                <a:rPr lang="en-US" sz="2000" b="1" cap="all" dirty="0">
                  <a:solidFill>
                    <a:srgbClr val="33CCCC"/>
                  </a:solidFill>
                </a:rPr>
                <a:t>Weekly standup Improvements</a:t>
              </a:r>
            </a:p>
          </p:txBody>
        </p:sp>
        <p:sp>
          <p:nvSpPr>
            <p:cNvPr id="28" name="TextBox 27">
              <a:extLst>
                <a:ext uri="{FF2B5EF4-FFF2-40B4-BE49-F238E27FC236}">
                  <a16:creationId xmlns:a16="http://schemas.microsoft.com/office/drawing/2014/main" id="{ED630788-11D4-4CC3-AEE7-3B1CDE846A23}"/>
                </a:ext>
              </a:extLst>
            </p:cNvPr>
            <p:cNvSpPr txBox="1"/>
            <p:nvPr/>
          </p:nvSpPr>
          <p:spPr>
            <a:xfrm>
              <a:off x="8929773" y="1925880"/>
              <a:ext cx="2929292" cy="1025921"/>
            </a:xfrm>
            <a:prstGeom prst="rect">
              <a:avLst/>
            </a:prstGeom>
            <a:noFill/>
          </p:spPr>
          <p:txBody>
            <a:bodyPr wrap="square" lIns="0" rIns="0" rtlCol="0" anchor="t">
              <a:spAutoFit/>
            </a:bodyPr>
            <a:lstStyle/>
            <a:p>
              <a:r>
                <a:rPr lang="en-US" sz="1100" dirty="0">
                  <a:solidFill>
                    <a:schemeClr val="bg1">
                      <a:lumMod val="75000"/>
                    </a:schemeClr>
                  </a:solidFill>
                </a:rPr>
                <a:t>Create a weekly standup with Business, PM’s, and other stakeholders to review short term approach and ensure alignment</a:t>
              </a:r>
            </a:p>
          </p:txBody>
        </p:sp>
      </p:grpSp>
      <p:grpSp>
        <p:nvGrpSpPr>
          <p:cNvPr id="29" name="Group 28">
            <a:extLst>
              <a:ext uri="{FF2B5EF4-FFF2-40B4-BE49-F238E27FC236}">
                <a16:creationId xmlns:a16="http://schemas.microsoft.com/office/drawing/2014/main" id="{6E7E9180-474A-4ACD-9108-18544B510A16}"/>
              </a:ext>
            </a:extLst>
          </p:cNvPr>
          <p:cNvGrpSpPr/>
          <p:nvPr/>
        </p:nvGrpSpPr>
        <p:grpSpPr>
          <a:xfrm>
            <a:off x="43998" y="2107324"/>
            <a:ext cx="2343397" cy="1783224"/>
            <a:chOff x="102077" y="1735212"/>
            <a:chExt cx="3424296" cy="2377632"/>
          </a:xfrm>
        </p:grpSpPr>
        <p:sp>
          <p:nvSpPr>
            <p:cNvPr id="30" name="TextBox 29">
              <a:extLst>
                <a:ext uri="{FF2B5EF4-FFF2-40B4-BE49-F238E27FC236}">
                  <a16:creationId xmlns:a16="http://schemas.microsoft.com/office/drawing/2014/main" id="{7ED34ACF-6385-4CFD-95A3-D80A8EFDCDF3}"/>
                </a:ext>
              </a:extLst>
            </p:cNvPr>
            <p:cNvSpPr txBox="1"/>
            <p:nvPr/>
          </p:nvSpPr>
          <p:spPr>
            <a:xfrm>
              <a:off x="102077" y="1735212"/>
              <a:ext cx="3424296" cy="1354217"/>
            </a:xfrm>
            <a:prstGeom prst="rect">
              <a:avLst/>
            </a:prstGeom>
            <a:noFill/>
          </p:spPr>
          <p:txBody>
            <a:bodyPr wrap="square" lIns="0" rIns="0" rtlCol="0" anchor="b">
              <a:spAutoFit/>
            </a:bodyPr>
            <a:lstStyle/>
            <a:p>
              <a:pPr algn="r"/>
              <a:r>
                <a:rPr lang="en-US" sz="2000" b="1" cap="all" dirty="0">
                  <a:solidFill>
                    <a:srgbClr val="EC207C"/>
                  </a:solidFill>
                </a:rPr>
                <a:t>Process and documentation Efficiencies</a:t>
              </a:r>
            </a:p>
          </p:txBody>
        </p:sp>
        <p:sp>
          <p:nvSpPr>
            <p:cNvPr id="31" name="TextBox 30">
              <a:extLst>
                <a:ext uri="{FF2B5EF4-FFF2-40B4-BE49-F238E27FC236}">
                  <a16:creationId xmlns:a16="http://schemas.microsoft.com/office/drawing/2014/main" id="{925F8A9A-4FFF-4347-835B-6ED655F9F418}"/>
                </a:ext>
              </a:extLst>
            </p:cNvPr>
            <p:cNvSpPr txBox="1"/>
            <p:nvPr/>
          </p:nvSpPr>
          <p:spPr>
            <a:xfrm>
              <a:off x="340731" y="3086923"/>
              <a:ext cx="3185642" cy="1025921"/>
            </a:xfrm>
            <a:prstGeom prst="rect">
              <a:avLst/>
            </a:prstGeom>
            <a:noFill/>
          </p:spPr>
          <p:txBody>
            <a:bodyPr wrap="square" lIns="0" rIns="0" rtlCol="0" anchor="t">
              <a:spAutoFit/>
            </a:bodyPr>
            <a:lstStyle/>
            <a:p>
              <a:r>
                <a:rPr lang="en-US" sz="1100" dirty="0">
                  <a:solidFill>
                    <a:schemeClr val="bg1">
                      <a:lumMod val="75000"/>
                    </a:schemeClr>
                  </a:solidFill>
                </a:rPr>
                <a:t>Mark &amp; Mansi to review end-to-end documentation process and look for opportunities and offer recommendations. </a:t>
              </a:r>
            </a:p>
          </p:txBody>
        </p:sp>
      </p:grpSp>
      <p:grpSp>
        <p:nvGrpSpPr>
          <p:cNvPr id="32" name="Group 31">
            <a:extLst>
              <a:ext uri="{FF2B5EF4-FFF2-40B4-BE49-F238E27FC236}">
                <a16:creationId xmlns:a16="http://schemas.microsoft.com/office/drawing/2014/main" id="{17AB0737-F575-42FD-ACC1-A4ADBC13FF31}"/>
              </a:ext>
            </a:extLst>
          </p:cNvPr>
          <p:cNvGrpSpPr/>
          <p:nvPr/>
        </p:nvGrpSpPr>
        <p:grpSpPr>
          <a:xfrm>
            <a:off x="5851774" y="346610"/>
            <a:ext cx="2415328" cy="1637028"/>
            <a:chOff x="8921977" y="512617"/>
            <a:chExt cx="3220438" cy="2182704"/>
          </a:xfrm>
        </p:grpSpPr>
        <p:sp>
          <p:nvSpPr>
            <p:cNvPr id="33" name="TextBox 32">
              <a:extLst>
                <a:ext uri="{FF2B5EF4-FFF2-40B4-BE49-F238E27FC236}">
                  <a16:creationId xmlns:a16="http://schemas.microsoft.com/office/drawing/2014/main" id="{62D31E9A-5785-426A-AC6E-8AEAC3887245}"/>
                </a:ext>
              </a:extLst>
            </p:cNvPr>
            <p:cNvSpPr txBox="1"/>
            <p:nvPr/>
          </p:nvSpPr>
          <p:spPr>
            <a:xfrm>
              <a:off x="8921977" y="512617"/>
              <a:ext cx="3220438" cy="1415772"/>
            </a:xfrm>
            <a:prstGeom prst="rect">
              <a:avLst/>
            </a:prstGeom>
            <a:noFill/>
          </p:spPr>
          <p:txBody>
            <a:bodyPr wrap="square" lIns="0" rIns="0" rtlCol="0" anchor="b">
              <a:spAutoFit/>
            </a:bodyPr>
            <a:lstStyle/>
            <a:p>
              <a:r>
                <a:rPr lang="en-US" sz="2100" b="1" cap="all" dirty="0">
                  <a:solidFill>
                    <a:srgbClr val="F4EE00"/>
                  </a:solidFill>
                </a:rPr>
                <a:t>Requirement Planning Document</a:t>
              </a:r>
            </a:p>
          </p:txBody>
        </p:sp>
        <p:sp>
          <p:nvSpPr>
            <p:cNvPr id="34" name="TextBox 33">
              <a:extLst>
                <a:ext uri="{FF2B5EF4-FFF2-40B4-BE49-F238E27FC236}">
                  <a16:creationId xmlns:a16="http://schemas.microsoft.com/office/drawing/2014/main" id="{BF124B31-BD0A-47B5-93BF-0B8F05D79BF8}"/>
                </a:ext>
              </a:extLst>
            </p:cNvPr>
            <p:cNvSpPr txBox="1"/>
            <p:nvPr/>
          </p:nvSpPr>
          <p:spPr>
            <a:xfrm>
              <a:off x="8929772" y="1925880"/>
              <a:ext cx="2929293" cy="769441"/>
            </a:xfrm>
            <a:prstGeom prst="rect">
              <a:avLst/>
            </a:prstGeom>
            <a:noFill/>
          </p:spPr>
          <p:txBody>
            <a:bodyPr wrap="square" lIns="0" rIns="0" rtlCol="0" anchor="t">
              <a:spAutoFit/>
            </a:bodyPr>
            <a:lstStyle/>
            <a:p>
              <a:pPr algn="just"/>
              <a:r>
                <a:rPr lang="en-US" sz="1050" dirty="0">
                  <a:solidFill>
                    <a:schemeClr val="bg1">
                      <a:lumMod val="75000"/>
                    </a:schemeClr>
                  </a:solidFill>
                </a:rPr>
                <a:t>Work with each analyst ensuring plan is created and communication plan is followed</a:t>
              </a:r>
            </a:p>
          </p:txBody>
        </p:sp>
      </p:grpSp>
      <p:sp>
        <p:nvSpPr>
          <p:cNvPr id="38" name="Title 1">
            <a:extLst>
              <a:ext uri="{FF2B5EF4-FFF2-40B4-BE49-F238E27FC236}">
                <a16:creationId xmlns:a16="http://schemas.microsoft.com/office/drawing/2014/main" id="{8AD5FBD1-4BA8-4A01-BD09-5544D515C918}"/>
              </a:ext>
            </a:extLst>
          </p:cNvPr>
          <p:cNvSpPr txBox="1">
            <a:spLocks/>
          </p:cNvSpPr>
          <p:nvPr/>
        </p:nvSpPr>
        <p:spPr>
          <a:xfrm>
            <a:off x="302314" y="224304"/>
            <a:ext cx="4608311" cy="739056"/>
          </a:xfrm>
          <a:prstGeom prst="rect">
            <a:avLst/>
          </a:prstGeom>
        </p:spPr>
        <p:txBody>
          <a:bodyPr vert="horz" lIns="0" tIns="45720" rIns="91440" bIns="0" rtlCol="0" anchor="b" anchorCtr="0">
            <a:noAutofit/>
          </a:bodyPr>
          <a:lstStyle>
            <a:lvl1pPr algn="l" defTabSz="914400" rtl="0" eaLnBrk="1" latinLnBrk="0" hangingPunct="1">
              <a:lnSpc>
                <a:spcPts val="2680"/>
              </a:lnSpc>
              <a:spcBef>
                <a:spcPct val="0"/>
              </a:spcBef>
              <a:buNone/>
              <a:defRPr lang="en-US" sz="2400" b="0" kern="1200" baseline="0">
                <a:solidFill>
                  <a:srgbClr val="007D8A"/>
                </a:solidFill>
                <a:latin typeface="Arial" pitchFamily="34" charset="0"/>
                <a:ea typeface="+mj-ea"/>
                <a:cs typeface="Arial" pitchFamily="34" charset="0"/>
              </a:defRPr>
            </a:lvl1pPr>
          </a:lstStyle>
          <a:p>
            <a:r>
              <a:rPr lang="en-US" sz="3600" b="1" dirty="0">
                <a:solidFill>
                  <a:schemeClr val="bg1"/>
                </a:solidFill>
              </a:rPr>
              <a:t>IPS Five Point Plan</a:t>
            </a:r>
          </a:p>
        </p:txBody>
      </p:sp>
    </p:spTree>
    <p:extLst>
      <p:ext uri="{BB962C8B-B14F-4D97-AF65-F5344CB8AC3E}">
        <p14:creationId xmlns:p14="http://schemas.microsoft.com/office/powerpoint/2010/main" val="3100872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a:t>
            </a:r>
          </a:p>
        </p:txBody>
      </p:sp>
    </p:spTree>
    <p:extLst>
      <p:ext uri="{BB962C8B-B14F-4D97-AF65-F5344CB8AC3E}">
        <p14:creationId xmlns:p14="http://schemas.microsoft.com/office/powerpoint/2010/main" val="50429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5D4F-7EC8-43D6-B352-6A3677496567}"/>
              </a:ext>
            </a:extLst>
          </p:cNvPr>
          <p:cNvSpPr>
            <a:spLocks noGrp="1"/>
          </p:cNvSpPr>
          <p:nvPr>
            <p:ph type="title"/>
          </p:nvPr>
        </p:nvSpPr>
        <p:spPr/>
        <p:txBody>
          <a:bodyPr/>
          <a:lstStyle/>
          <a:p>
            <a:r>
              <a:rPr lang="en-US" dirty="0"/>
              <a:t>#1 – Requirement Planning Document Actions</a:t>
            </a:r>
          </a:p>
        </p:txBody>
      </p:sp>
      <p:sp>
        <p:nvSpPr>
          <p:cNvPr id="3" name="Content Placeholder 2">
            <a:extLst>
              <a:ext uri="{FF2B5EF4-FFF2-40B4-BE49-F238E27FC236}">
                <a16:creationId xmlns:a16="http://schemas.microsoft.com/office/drawing/2014/main" id="{30614F5C-4A4D-4681-A09C-629FA76D3142}"/>
              </a:ext>
            </a:extLst>
          </p:cNvPr>
          <p:cNvSpPr>
            <a:spLocks noGrp="1"/>
          </p:cNvSpPr>
          <p:nvPr>
            <p:ph idx="1"/>
          </p:nvPr>
        </p:nvSpPr>
        <p:spPr/>
        <p:txBody>
          <a:bodyPr/>
          <a:lstStyle/>
          <a:p>
            <a:pPr marL="0" indent="0">
              <a:buNone/>
            </a:pPr>
            <a:r>
              <a:rPr lang="en-US" sz="1800" i="1" dirty="0"/>
              <a:t>Problem: I understand the requirement schedule/plan?</a:t>
            </a:r>
          </a:p>
          <a:p>
            <a:pPr marL="0" indent="0">
              <a:buNone/>
            </a:pPr>
            <a:r>
              <a:rPr lang="en-US" i="1" dirty="0"/>
              <a:t>The right people are invited and prepared for the topic of discussion (prep work has been completed beforehand for an effective meeting)?</a:t>
            </a:r>
          </a:p>
          <a:p>
            <a:endParaRPr lang="en-US" i="1" dirty="0"/>
          </a:p>
          <a:p>
            <a:r>
              <a:rPr lang="en-US" dirty="0"/>
              <a:t>A template was created to expedite reuse and consistency between the various lines</a:t>
            </a:r>
          </a:p>
          <a:p>
            <a:r>
              <a:rPr lang="en-US" dirty="0"/>
              <a:t>All planning documents were complete and sent out to stakeholders</a:t>
            </a:r>
          </a:p>
        </p:txBody>
      </p:sp>
      <p:sp>
        <p:nvSpPr>
          <p:cNvPr id="4" name="Slide Number Placeholder 3">
            <a:extLst>
              <a:ext uri="{FF2B5EF4-FFF2-40B4-BE49-F238E27FC236}">
                <a16:creationId xmlns:a16="http://schemas.microsoft.com/office/drawing/2014/main" id="{8DF1EE8B-AE7B-4098-B4E5-E434D056F6FB}"/>
              </a:ext>
            </a:extLst>
          </p:cNvPr>
          <p:cNvSpPr>
            <a:spLocks noGrp="1"/>
          </p:cNvSpPr>
          <p:nvPr>
            <p:ph type="sldNum" sz="quarter" idx="12"/>
          </p:nvPr>
        </p:nvSpPr>
        <p:spPr/>
        <p:txBody>
          <a:bodyPr/>
          <a:lstStyle/>
          <a:p>
            <a:fld id="{CACD57DD-E820-4B11-80C4-823179BCC2F4}" type="slidenum">
              <a:rPr lang="en-US" smtClean="0"/>
              <a:pPr/>
              <a:t>15</a:t>
            </a:fld>
            <a:endParaRPr lang="en-US" dirty="0"/>
          </a:p>
        </p:txBody>
      </p:sp>
      <p:pic>
        <p:nvPicPr>
          <p:cNvPr id="5" name="Picture 4">
            <a:extLst>
              <a:ext uri="{FF2B5EF4-FFF2-40B4-BE49-F238E27FC236}">
                <a16:creationId xmlns:a16="http://schemas.microsoft.com/office/drawing/2014/main" id="{8FE9D844-8626-44C6-B4A1-8C519155675C}"/>
              </a:ext>
            </a:extLst>
          </p:cNvPr>
          <p:cNvPicPr>
            <a:picLocks noChangeAspect="1"/>
          </p:cNvPicPr>
          <p:nvPr/>
        </p:nvPicPr>
        <p:blipFill>
          <a:blip r:embed="rId2"/>
          <a:stretch>
            <a:fillRect/>
          </a:stretch>
        </p:blipFill>
        <p:spPr>
          <a:xfrm>
            <a:off x="2999118" y="3182782"/>
            <a:ext cx="3528203" cy="2472816"/>
          </a:xfrm>
          <a:prstGeom prst="rect">
            <a:avLst/>
          </a:prstGeom>
        </p:spPr>
      </p:pic>
      <p:grpSp>
        <p:nvGrpSpPr>
          <p:cNvPr id="8" name="Group 7">
            <a:extLst>
              <a:ext uri="{FF2B5EF4-FFF2-40B4-BE49-F238E27FC236}">
                <a16:creationId xmlns:a16="http://schemas.microsoft.com/office/drawing/2014/main" id="{668197EE-EEB3-4368-8F94-F52CE4E82181}"/>
              </a:ext>
            </a:extLst>
          </p:cNvPr>
          <p:cNvGrpSpPr/>
          <p:nvPr/>
        </p:nvGrpSpPr>
        <p:grpSpPr>
          <a:xfrm>
            <a:off x="7855962" y="5638800"/>
            <a:ext cx="799333" cy="753154"/>
            <a:chOff x="3156735" y="1188470"/>
            <a:chExt cx="2283609" cy="1669529"/>
          </a:xfrm>
        </p:grpSpPr>
        <p:sp>
          <p:nvSpPr>
            <p:cNvPr id="9" name="Freeform 39">
              <a:extLst>
                <a:ext uri="{FF2B5EF4-FFF2-40B4-BE49-F238E27FC236}">
                  <a16:creationId xmlns:a16="http://schemas.microsoft.com/office/drawing/2014/main" id="{B88E068F-98BF-43F9-AA4B-06DC1B63E3FB}"/>
                </a:ext>
              </a:extLst>
            </p:cNvPr>
            <p:cNvSpPr>
              <a:spLocks/>
            </p:cNvSpPr>
            <p:nvPr/>
          </p:nvSpPr>
          <p:spPr bwMode="auto">
            <a:xfrm>
              <a:off x="3156735" y="1188470"/>
              <a:ext cx="2283609" cy="1669529"/>
            </a:xfrm>
            <a:custGeom>
              <a:avLst/>
              <a:gdLst>
                <a:gd name="T0" fmla="*/ 285 w 369"/>
                <a:gd name="T1" fmla="*/ 215 h 270"/>
                <a:gd name="T2" fmla="*/ 228 w 369"/>
                <a:gd name="T3" fmla="*/ 173 h 270"/>
                <a:gd name="T4" fmla="*/ 95 w 369"/>
                <a:gd name="T5" fmla="*/ 270 h 270"/>
                <a:gd name="T6" fmla="*/ 95 w 369"/>
                <a:gd name="T7" fmla="*/ 270 h 270"/>
                <a:gd name="T8" fmla="*/ 92 w 369"/>
                <a:gd name="T9" fmla="*/ 182 h 270"/>
                <a:gd name="T10" fmla="*/ 92 w 369"/>
                <a:gd name="T11" fmla="*/ 176 h 270"/>
                <a:gd name="T12" fmla="*/ 86 w 369"/>
                <a:gd name="T13" fmla="*/ 175 h 270"/>
                <a:gd name="T14" fmla="*/ 0 w 369"/>
                <a:gd name="T15" fmla="*/ 160 h 270"/>
                <a:gd name="T16" fmla="*/ 0 w 369"/>
                <a:gd name="T17" fmla="*/ 160 h 270"/>
                <a:gd name="T18" fmla="*/ 44 w 369"/>
                <a:gd name="T19" fmla="*/ 128 h 270"/>
                <a:gd name="T20" fmla="*/ 210 w 369"/>
                <a:gd name="T21" fmla="*/ 8 h 270"/>
                <a:gd name="T22" fmla="*/ 246 w 369"/>
                <a:gd name="T23" fmla="*/ 8 h 270"/>
                <a:gd name="T24" fmla="*/ 353 w 369"/>
                <a:gd name="T25" fmla="*/ 86 h 270"/>
                <a:gd name="T26" fmla="*/ 369 w 369"/>
                <a:gd name="T27" fmla="*/ 182 h 270"/>
                <a:gd name="T28" fmla="*/ 285 w 369"/>
                <a:gd name="T29" fmla="*/ 21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270">
                  <a:moveTo>
                    <a:pt x="285" y="215"/>
                  </a:moveTo>
                  <a:lnTo>
                    <a:pt x="228" y="173"/>
                  </a:lnTo>
                  <a:lnTo>
                    <a:pt x="95" y="270"/>
                  </a:lnTo>
                  <a:lnTo>
                    <a:pt x="95" y="270"/>
                  </a:lnTo>
                  <a:lnTo>
                    <a:pt x="92" y="182"/>
                  </a:lnTo>
                  <a:lnTo>
                    <a:pt x="92" y="176"/>
                  </a:lnTo>
                  <a:lnTo>
                    <a:pt x="86" y="175"/>
                  </a:lnTo>
                  <a:lnTo>
                    <a:pt x="0" y="160"/>
                  </a:lnTo>
                  <a:lnTo>
                    <a:pt x="0" y="160"/>
                  </a:lnTo>
                  <a:lnTo>
                    <a:pt x="44" y="128"/>
                  </a:lnTo>
                  <a:lnTo>
                    <a:pt x="210" y="8"/>
                  </a:lnTo>
                  <a:cubicBezTo>
                    <a:pt x="221" y="0"/>
                    <a:pt x="235" y="0"/>
                    <a:pt x="246" y="8"/>
                  </a:cubicBezTo>
                  <a:lnTo>
                    <a:pt x="353" y="86"/>
                  </a:lnTo>
                  <a:lnTo>
                    <a:pt x="369" y="182"/>
                  </a:lnTo>
                  <a:lnTo>
                    <a:pt x="285" y="215"/>
                  </a:lnTo>
                </a:path>
              </a:pathLst>
            </a:custGeom>
            <a:solidFill>
              <a:srgbClr val="F4EE00"/>
            </a:solidFill>
            <a:ln>
              <a:noFill/>
            </a:ln>
            <a:effectLst>
              <a:innerShdw dist="63500">
                <a:prstClr val="black">
                  <a:alpha val="30000"/>
                </a:prstClr>
              </a:inn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0" name="Rectangle 9">
              <a:extLst>
                <a:ext uri="{FF2B5EF4-FFF2-40B4-BE49-F238E27FC236}">
                  <a16:creationId xmlns:a16="http://schemas.microsoft.com/office/drawing/2014/main" id="{4A52536C-3E0B-47E8-A4FA-A3A112110DC3}"/>
                </a:ext>
              </a:extLst>
            </p:cNvPr>
            <p:cNvSpPr/>
            <p:nvPr/>
          </p:nvSpPr>
          <p:spPr>
            <a:xfrm>
              <a:off x="4202081" y="1448156"/>
              <a:ext cx="787808" cy="682254"/>
            </a:xfrm>
            <a:prstGeom prst="rect">
              <a:avLst/>
            </a:prstGeom>
          </p:spPr>
          <p:txBody>
            <a:bodyPr wrap="square" anchor="ctr">
              <a:spAutoFit/>
            </a:bodyPr>
            <a:lstStyle/>
            <a:p>
              <a:pPr algn="ctr"/>
              <a:r>
                <a:rPr lang="en-US" sz="1400" b="1" dirty="0">
                  <a:solidFill>
                    <a:schemeClr val="bg1"/>
                  </a:solidFill>
                </a:rPr>
                <a:t>1</a:t>
              </a:r>
              <a:endParaRPr lang="en-US" sz="1400" dirty="0">
                <a:solidFill>
                  <a:schemeClr val="bg1"/>
                </a:solidFill>
              </a:endParaRPr>
            </a:p>
          </p:txBody>
        </p:sp>
        <p:pic>
          <p:nvPicPr>
            <p:cNvPr id="11" name="Graphic 10" descr="Crawl">
              <a:extLst>
                <a:ext uri="{FF2B5EF4-FFF2-40B4-BE49-F238E27FC236}">
                  <a16:creationId xmlns:a16="http://schemas.microsoft.com/office/drawing/2014/main" id="{ACC0B433-19CD-4301-B0DF-4AA4F28DD8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5663" y="1789280"/>
              <a:ext cx="487994" cy="487994"/>
            </a:xfrm>
            <a:prstGeom prst="rect">
              <a:avLst/>
            </a:prstGeom>
          </p:spPr>
        </p:pic>
      </p:grpSp>
    </p:spTree>
    <p:extLst>
      <p:ext uri="{BB962C8B-B14F-4D97-AF65-F5344CB8AC3E}">
        <p14:creationId xmlns:p14="http://schemas.microsoft.com/office/powerpoint/2010/main" val="229378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3133-A4F5-45D1-A6B1-FF7640058D24}"/>
              </a:ext>
            </a:extLst>
          </p:cNvPr>
          <p:cNvSpPr>
            <a:spLocks noGrp="1"/>
          </p:cNvSpPr>
          <p:nvPr>
            <p:ph type="title"/>
          </p:nvPr>
        </p:nvSpPr>
        <p:spPr/>
        <p:txBody>
          <a:bodyPr/>
          <a:lstStyle/>
          <a:p>
            <a:r>
              <a:rPr lang="en-US" dirty="0"/>
              <a:t>#2 – Weekly Standup Improvement Actions</a:t>
            </a:r>
          </a:p>
        </p:txBody>
      </p:sp>
      <p:sp>
        <p:nvSpPr>
          <p:cNvPr id="3" name="Content Placeholder 2">
            <a:extLst>
              <a:ext uri="{FF2B5EF4-FFF2-40B4-BE49-F238E27FC236}">
                <a16:creationId xmlns:a16="http://schemas.microsoft.com/office/drawing/2014/main" id="{9AF58F13-8C4F-4C74-99CA-18333ECCB615}"/>
              </a:ext>
            </a:extLst>
          </p:cNvPr>
          <p:cNvSpPr>
            <a:spLocks noGrp="1"/>
          </p:cNvSpPr>
          <p:nvPr>
            <p:ph idx="1"/>
          </p:nvPr>
        </p:nvSpPr>
        <p:spPr/>
        <p:txBody>
          <a:bodyPr/>
          <a:lstStyle/>
          <a:p>
            <a:pPr marL="0" lvl="0" indent="0">
              <a:buNone/>
              <a:defRPr/>
            </a:pPr>
            <a:r>
              <a:rPr lang="en-US" sz="1800" i="1" dirty="0"/>
              <a:t>Problem: Requirement risks and Issues are communicated and understood?</a:t>
            </a:r>
          </a:p>
          <a:p>
            <a:endParaRPr lang="en-US" dirty="0"/>
          </a:p>
          <a:p>
            <a:r>
              <a:rPr lang="en-US" dirty="0"/>
              <a:t>Additional stakeholders were added to standups - business leads, PM’s, SME’s</a:t>
            </a:r>
          </a:p>
          <a:p>
            <a:r>
              <a:rPr lang="en-US" dirty="0"/>
              <a:t>At minimum, additional stakeholders invited to one standup a week</a:t>
            </a:r>
          </a:p>
          <a:p>
            <a:r>
              <a:rPr lang="en-US" dirty="0"/>
              <a:t>The expectation was set that this should continue going forward</a:t>
            </a:r>
          </a:p>
        </p:txBody>
      </p:sp>
      <p:sp>
        <p:nvSpPr>
          <p:cNvPr id="4" name="Slide Number Placeholder 3">
            <a:extLst>
              <a:ext uri="{FF2B5EF4-FFF2-40B4-BE49-F238E27FC236}">
                <a16:creationId xmlns:a16="http://schemas.microsoft.com/office/drawing/2014/main" id="{AA055364-A916-4238-80C3-23897B4F40CF}"/>
              </a:ext>
            </a:extLst>
          </p:cNvPr>
          <p:cNvSpPr>
            <a:spLocks noGrp="1"/>
          </p:cNvSpPr>
          <p:nvPr>
            <p:ph type="sldNum" sz="quarter" idx="12"/>
          </p:nvPr>
        </p:nvSpPr>
        <p:spPr/>
        <p:txBody>
          <a:bodyPr/>
          <a:lstStyle/>
          <a:p>
            <a:fld id="{CACD57DD-E820-4B11-80C4-823179BCC2F4}" type="slidenum">
              <a:rPr lang="en-US" smtClean="0"/>
              <a:pPr/>
              <a:t>16</a:t>
            </a:fld>
            <a:endParaRPr lang="en-US" dirty="0"/>
          </a:p>
        </p:txBody>
      </p:sp>
      <p:pic>
        <p:nvPicPr>
          <p:cNvPr id="6146" name="Picture 2" descr="Image result for daily standup">
            <a:extLst>
              <a:ext uri="{FF2B5EF4-FFF2-40B4-BE49-F238E27FC236}">
                <a16:creationId xmlns:a16="http://schemas.microsoft.com/office/drawing/2014/main" id="{BE31BED7-0A52-4C9A-970F-26C2F6438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424" y="3429000"/>
            <a:ext cx="2647142" cy="130454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362F7C93-6198-46AF-AFBA-FD2322AF1B63}"/>
              </a:ext>
            </a:extLst>
          </p:cNvPr>
          <p:cNvGrpSpPr/>
          <p:nvPr/>
        </p:nvGrpSpPr>
        <p:grpSpPr>
          <a:xfrm>
            <a:off x="8128254" y="5609271"/>
            <a:ext cx="507492" cy="764818"/>
            <a:chOff x="5008571" y="1802550"/>
            <a:chExt cx="1813457" cy="2235638"/>
          </a:xfrm>
        </p:grpSpPr>
        <p:sp>
          <p:nvSpPr>
            <p:cNvPr id="7" name="Freeform 43">
              <a:extLst>
                <a:ext uri="{FF2B5EF4-FFF2-40B4-BE49-F238E27FC236}">
                  <a16:creationId xmlns:a16="http://schemas.microsoft.com/office/drawing/2014/main" id="{D3884EDD-52DB-4BC4-AC17-51FACDD32189}"/>
                </a:ext>
              </a:extLst>
            </p:cNvPr>
            <p:cNvSpPr>
              <a:spLocks/>
            </p:cNvSpPr>
            <p:nvPr/>
          </p:nvSpPr>
          <p:spPr bwMode="auto">
            <a:xfrm>
              <a:off x="5008571" y="1802550"/>
              <a:ext cx="1813457" cy="2235638"/>
            </a:xfrm>
            <a:custGeom>
              <a:avLst/>
              <a:gdLst>
                <a:gd name="T0" fmla="*/ 71 w 292"/>
                <a:gd name="T1" fmla="*/ 0 h 362"/>
                <a:gd name="T2" fmla="*/ 111 w 292"/>
                <a:gd name="T3" fmla="*/ 29 h 362"/>
                <a:gd name="T4" fmla="*/ 277 w 292"/>
                <a:gd name="T5" fmla="*/ 150 h 362"/>
                <a:gd name="T6" fmla="*/ 288 w 292"/>
                <a:gd name="T7" fmla="*/ 184 h 362"/>
                <a:gd name="T8" fmla="*/ 241 w 292"/>
                <a:gd name="T9" fmla="*/ 328 h 362"/>
                <a:gd name="T10" fmla="*/ 155 w 292"/>
                <a:gd name="T11" fmla="*/ 362 h 362"/>
                <a:gd name="T12" fmla="*/ 104 w 292"/>
                <a:gd name="T13" fmla="*/ 285 h 362"/>
                <a:gd name="T14" fmla="*/ 125 w 292"/>
                <a:gd name="T15" fmla="*/ 218 h 362"/>
                <a:gd name="T16" fmla="*/ 0 w 292"/>
                <a:gd name="T17" fmla="*/ 126 h 362"/>
                <a:gd name="T18" fmla="*/ 0 w 292"/>
                <a:gd name="T19" fmla="*/ 126 h 362"/>
                <a:gd name="T20" fmla="*/ 80 w 292"/>
                <a:gd name="T21" fmla="*/ 95 h 362"/>
                <a:gd name="T22" fmla="*/ 86 w 292"/>
                <a:gd name="T23" fmla="*/ 93 h 362"/>
                <a:gd name="T24" fmla="*/ 85 w 292"/>
                <a:gd name="T25" fmla="*/ 87 h 362"/>
                <a:gd name="T26" fmla="*/ 71 w 292"/>
                <a:gd name="T27" fmla="*/ 0 h 362"/>
                <a:gd name="T28" fmla="*/ 71 w 292"/>
                <a:gd name="T2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362">
                  <a:moveTo>
                    <a:pt x="71" y="0"/>
                  </a:moveTo>
                  <a:lnTo>
                    <a:pt x="111" y="29"/>
                  </a:lnTo>
                  <a:lnTo>
                    <a:pt x="277" y="150"/>
                  </a:lnTo>
                  <a:cubicBezTo>
                    <a:pt x="288" y="158"/>
                    <a:pt x="292" y="171"/>
                    <a:pt x="288" y="184"/>
                  </a:cubicBezTo>
                  <a:lnTo>
                    <a:pt x="241" y="328"/>
                  </a:lnTo>
                  <a:lnTo>
                    <a:pt x="155" y="362"/>
                  </a:lnTo>
                  <a:lnTo>
                    <a:pt x="104" y="285"/>
                  </a:lnTo>
                  <a:lnTo>
                    <a:pt x="125" y="218"/>
                  </a:lnTo>
                  <a:lnTo>
                    <a:pt x="0" y="126"/>
                  </a:lnTo>
                  <a:lnTo>
                    <a:pt x="0" y="126"/>
                  </a:lnTo>
                  <a:lnTo>
                    <a:pt x="80" y="95"/>
                  </a:lnTo>
                  <a:lnTo>
                    <a:pt x="86" y="93"/>
                  </a:lnTo>
                  <a:lnTo>
                    <a:pt x="85" y="87"/>
                  </a:lnTo>
                  <a:lnTo>
                    <a:pt x="71" y="0"/>
                  </a:lnTo>
                  <a:lnTo>
                    <a:pt x="71" y="0"/>
                  </a:lnTo>
                </a:path>
              </a:pathLst>
            </a:custGeom>
            <a:solidFill>
              <a:srgbClr val="33CCCC"/>
            </a:solidFill>
            <a:ln>
              <a:noFill/>
            </a:ln>
            <a:effectLst>
              <a:innerShdw dist="63500">
                <a:prstClr val="black">
                  <a:alpha val="30000"/>
                </a:prstClr>
              </a:innerShdw>
            </a:effectLst>
            <a:extLst/>
          </p:spPr>
          <p:txBody>
            <a:bodyPr vert="horz" wrap="square" lIns="68580" tIns="34290" rIns="68580" bIns="34290" numCol="1" anchor="t" anchorCtr="0" compatLnSpc="1">
              <a:prstTxWarp prst="textNoShape">
                <a:avLst/>
              </a:prstTxWarp>
            </a:bodyPr>
            <a:lstStyle/>
            <a:p>
              <a:endParaRPr lang="en-US" sz="1350" dirty="0"/>
            </a:p>
          </p:txBody>
        </p:sp>
        <p:sp>
          <p:nvSpPr>
            <p:cNvPr id="8" name="Rectangle 7">
              <a:extLst>
                <a:ext uri="{FF2B5EF4-FFF2-40B4-BE49-F238E27FC236}">
                  <a16:creationId xmlns:a16="http://schemas.microsoft.com/office/drawing/2014/main" id="{2D41157C-517B-417D-B52D-09AEF8B33AC9}"/>
                </a:ext>
              </a:extLst>
            </p:cNvPr>
            <p:cNvSpPr/>
            <p:nvPr/>
          </p:nvSpPr>
          <p:spPr>
            <a:xfrm>
              <a:off x="5845451" y="2640558"/>
              <a:ext cx="748012" cy="751648"/>
            </a:xfrm>
            <a:prstGeom prst="rect">
              <a:avLst/>
            </a:prstGeom>
          </p:spPr>
          <p:txBody>
            <a:bodyPr wrap="none" anchor="ctr">
              <a:spAutoFit/>
            </a:bodyPr>
            <a:lstStyle/>
            <a:p>
              <a:pPr algn="ctr"/>
              <a:r>
                <a:rPr lang="en-US" sz="1400" b="1" dirty="0">
                  <a:solidFill>
                    <a:prstClr val="white"/>
                  </a:solidFill>
                </a:rPr>
                <a:t>2</a:t>
              </a:r>
              <a:endParaRPr lang="en-US" sz="1400" dirty="0"/>
            </a:p>
          </p:txBody>
        </p:sp>
        <p:pic>
          <p:nvPicPr>
            <p:cNvPr id="9" name="Graphic 8" descr="Bullseye">
              <a:extLst>
                <a:ext uri="{FF2B5EF4-FFF2-40B4-BE49-F238E27FC236}">
                  <a16:creationId xmlns:a16="http://schemas.microsoft.com/office/drawing/2014/main" id="{F8E8462B-102C-4E0C-805F-9CD70F921D5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1497" y="2396281"/>
              <a:ext cx="487994" cy="487994"/>
            </a:xfrm>
            <a:prstGeom prst="rect">
              <a:avLst/>
            </a:prstGeom>
          </p:spPr>
        </p:pic>
      </p:grpSp>
    </p:spTree>
    <p:extLst>
      <p:ext uri="{BB962C8B-B14F-4D97-AF65-F5344CB8AC3E}">
        <p14:creationId xmlns:p14="http://schemas.microsoft.com/office/powerpoint/2010/main" val="3479513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B1A8-3565-4C56-9DBD-8741E4810765}"/>
              </a:ext>
            </a:extLst>
          </p:cNvPr>
          <p:cNvSpPr>
            <a:spLocks noGrp="1"/>
          </p:cNvSpPr>
          <p:nvPr>
            <p:ph type="title"/>
          </p:nvPr>
        </p:nvSpPr>
        <p:spPr/>
        <p:txBody>
          <a:bodyPr/>
          <a:lstStyle/>
          <a:p>
            <a:r>
              <a:rPr lang="en-US" dirty="0"/>
              <a:t>#3 – Requirement Management Approach Actions</a:t>
            </a:r>
          </a:p>
        </p:txBody>
      </p:sp>
      <p:sp>
        <p:nvSpPr>
          <p:cNvPr id="3" name="Content Placeholder 2">
            <a:extLst>
              <a:ext uri="{FF2B5EF4-FFF2-40B4-BE49-F238E27FC236}">
                <a16:creationId xmlns:a16="http://schemas.microsoft.com/office/drawing/2014/main" id="{2AA30A75-BD51-4F91-9C34-FA23284F5F0F}"/>
              </a:ext>
            </a:extLst>
          </p:cNvPr>
          <p:cNvSpPr>
            <a:spLocks noGrp="1"/>
          </p:cNvSpPr>
          <p:nvPr>
            <p:ph idx="1"/>
          </p:nvPr>
        </p:nvSpPr>
        <p:spPr/>
        <p:txBody>
          <a:bodyPr/>
          <a:lstStyle/>
          <a:p>
            <a:pPr marL="0" indent="0">
              <a:lnSpc>
                <a:spcPct val="110000"/>
              </a:lnSpc>
              <a:buNone/>
              <a:defRPr/>
            </a:pPr>
            <a:r>
              <a:rPr lang="en-US" sz="1800" i="1" dirty="0"/>
              <a:t>Problem: Inconsistencies between different lines and RAs</a:t>
            </a:r>
          </a:p>
          <a:p>
            <a:endParaRPr lang="en-US" dirty="0"/>
          </a:p>
          <a:p>
            <a:r>
              <a:rPr lang="en-US" dirty="0"/>
              <a:t>Created overarching IPS Annuity Requirement Management Approach</a:t>
            </a:r>
          </a:p>
          <a:p>
            <a:pPr lvl="1"/>
            <a:r>
              <a:rPr lang="en-US" dirty="0"/>
              <a:t>Identifies guardrails and commonalities all lines should adhere to</a:t>
            </a:r>
          </a:p>
          <a:p>
            <a:pPr lvl="1"/>
            <a:r>
              <a:rPr lang="en-US" dirty="0">
                <a:hlinkClick r:id="rId2"/>
              </a:rPr>
              <a:t>IPS Annuity Requirement Management Approach Link</a:t>
            </a:r>
            <a:endParaRPr lang="en-US" dirty="0"/>
          </a:p>
          <a:p>
            <a:pPr lvl="1"/>
            <a:endParaRPr lang="en-US" dirty="0"/>
          </a:p>
          <a:p>
            <a:r>
              <a:rPr lang="en-US" dirty="0"/>
              <a:t>Each line created an RMA that details out the line processes and defines how they operate from an analysis perspective</a:t>
            </a:r>
          </a:p>
          <a:p>
            <a:pPr lvl="1"/>
            <a:r>
              <a:rPr lang="en-US" dirty="0">
                <a:hlinkClick r:id="rId3"/>
              </a:rPr>
              <a:t>PALLM Pilots</a:t>
            </a:r>
            <a:endParaRPr lang="en-US" dirty="0"/>
          </a:p>
          <a:p>
            <a:pPr lvl="1"/>
            <a:r>
              <a:rPr lang="en-US" dirty="0" err="1">
                <a:hlinkClick r:id="rId4"/>
              </a:rPr>
              <a:t>PALLMistry</a:t>
            </a:r>
            <a:endParaRPr lang="en-US" dirty="0"/>
          </a:p>
          <a:p>
            <a:pPr lvl="1"/>
            <a:r>
              <a:rPr lang="en-US" dirty="0">
                <a:hlinkClick r:id="rId5"/>
              </a:rPr>
              <a:t>PALS</a:t>
            </a:r>
            <a:endParaRPr lang="en-US" dirty="0"/>
          </a:p>
          <a:p>
            <a:pPr lvl="1"/>
            <a:r>
              <a:rPr lang="en-US" dirty="0">
                <a:hlinkClick r:id="rId6"/>
              </a:rPr>
              <a:t>Talk to the PALLM</a:t>
            </a:r>
            <a:endParaRPr lang="en-US" dirty="0"/>
          </a:p>
        </p:txBody>
      </p:sp>
      <p:sp>
        <p:nvSpPr>
          <p:cNvPr id="4" name="Slide Number Placeholder 3">
            <a:extLst>
              <a:ext uri="{FF2B5EF4-FFF2-40B4-BE49-F238E27FC236}">
                <a16:creationId xmlns:a16="http://schemas.microsoft.com/office/drawing/2014/main" id="{4A7A2D79-DEB5-46D4-9154-27C433F6AABB}"/>
              </a:ext>
            </a:extLst>
          </p:cNvPr>
          <p:cNvSpPr>
            <a:spLocks noGrp="1"/>
          </p:cNvSpPr>
          <p:nvPr>
            <p:ph type="sldNum" sz="quarter" idx="12"/>
          </p:nvPr>
        </p:nvSpPr>
        <p:spPr/>
        <p:txBody>
          <a:bodyPr/>
          <a:lstStyle/>
          <a:p>
            <a:fld id="{CACD57DD-E820-4B11-80C4-823179BCC2F4}" type="slidenum">
              <a:rPr lang="en-US" smtClean="0"/>
              <a:pPr/>
              <a:t>17</a:t>
            </a:fld>
            <a:endParaRPr lang="en-US" dirty="0"/>
          </a:p>
        </p:txBody>
      </p:sp>
      <p:grpSp>
        <p:nvGrpSpPr>
          <p:cNvPr id="5" name="Group 4">
            <a:extLst>
              <a:ext uri="{FF2B5EF4-FFF2-40B4-BE49-F238E27FC236}">
                <a16:creationId xmlns:a16="http://schemas.microsoft.com/office/drawing/2014/main" id="{61E6F89D-DCA5-47AC-B62F-3A5838BAEA8A}"/>
              </a:ext>
            </a:extLst>
          </p:cNvPr>
          <p:cNvGrpSpPr/>
          <p:nvPr/>
        </p:nvGrpSpPr>
        <p:grpSpPr>
          <a:xfrm>
            <a:off x="7906492" y="5495926"/>
            <a:ext cx="762000" cy="838200"/>
            <a:chOff x="4595983" y="3673572"/>
            <a:chExt cx="1871027" cy="1803859"/>
          </a:xfrm>
        </p:grpSpPr>
        <p:sp>
          <p:nvSpPr>
            <p:cNvPr id="6" name="Freeform 42">
              <a:extLst>
                <a:ext uri="{FF2B5EF4-FFF2-40B4-BE49-F238E27FC236}">
                  <a16:creationId xmlns:a16="http://schemas.microsoft.com/office/drawing/2014/main" id="{10FCF21F-536B-4D72-AAE8-8064674051C8}"/>
                </a:ext>
              </a:extLst>
            </p:cNvPr>
            <p:cNvSpPr>
              <a:spLocks/>
            </p:cNvSpPr>
            <p:nvPr/>
          </p:nvSpPr>
          <p:spPr bwMode="auto">
            <a:xfrm>
              <a:off x="4595983" y="3673572"/>
              <a:ext cx="1871027" cy="1803859"/>
            </a:xfrm>
            <a:custGeom>
              <a:avLst/>
              <a:gdLst>
                <a:gd name="T0" fmla="*/ 303 w 303"/>
                <a:gd name="T1" fmla="*/ 43 h 292"/>
                <a:gd name="T2" fmla="*/ 303 w 303"/>
                <a:gd name="T3" fmla="*/ 43 h 292"/>
                <a:gd name="T4" fmla="*/ 293 w 303"/>
                <a:gd name="T5" fmla="*/ 76 h 292"/>
                <a:gd name="T6" fmla="*/ 230 w 303"/>
                <a:gd name="T7" fmla="*/ 270 h 292"/>
                <a:gd name="T8" fmla="*/ 201 w 303"/>
                <a:gd name="T9" fmla="*/ 292 h 292"/>
                <a:gd name="T10" fmla="*/ 58 w 303"/>
                <a:gd name="T11" fmla="*/ 292 h 292"/>
                <a:gd name="T12" fmla="*/ 0 w 303"/>
                <a:gd name="T13" fmla="*/ 217 h 292"/>
                <a:gd name="T14" fmla="*/ 58 w 303"/>
                <a:gd name="T15" fmla="*/ 147 h 292"/>
                <a:gd name="T16" fmla="*/ 118 w 303"/>
                <a:gd name="T17" fmla="*/ 147 h 292"/>
                <a:gd name="T18" fmla="*/ 166 w 303"/>
                <a:gd name="T19" fmla="*/ 0 h 292"/>
                <a:gd name="T20" fmla="*/ 213 w 303"/>
                <a:gd name="T21" fmla="*/ 72 h 292"/>
                <a:gd name="T22" fmla="*/ 217 w 303"/>
                <a:gd name="T23" fmla="*/ 77 h 292"/>
                <a:gd name="T24" fmla="*/ 222 w 303"/>
                <a:gd name="T25" fmla="*/ 75 h 292"/>
                <a:gd name="T26" fmla="*/ 303 w 303"/>
                <a:gd name="T27" fmla="*/ 4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292">
                  <a:moveTo>
                    <a:pt x="303" y="43"/>
                  </a:moveTo>
                  <a:lnTo>
                    <a:pt x="303" y="43"/>
                  </a:lnTo>
                  <a:lnTo>
                    <a:pt x="293" y="76"/>
                  </a:lnTo>
                  <a:lnTo>
                    <a:pt x="230" y="270"/>
                  </a:lnTo>
                  <a:cubicBezTo>
                    <a:pt x="226" y="283"/>
                    <a:pt x="214" y="292"/>
                    <a:pt x="201" y="292"/>
                  </a:cubicBezTo>
                  <a:lnTo>
                    <a:pt x="58" y="292"/>
                  </a:lnTo>
                  <a:lnTo>
                    <a:pt x="0" y="217"/>
                  </a:lnTo>
                  <a:lnTo>
                    <a:pt x="58" y="147"/>
                  </a:lnTo>
                  <a:lnTo>
                    <a:pt x="118" y="147"/>
                  </a:lnTo>
                  <a:lnTo>
                    <a:pt x="166" y="0"/>
                  </a:lnTo>
                  <a:lnTo>
                    <a:pt x="213" y="72"/>
                  </a:lnTo>
                  <a:lnTo>
                    <a:pt x="217" y="77"/>
                  </a:lnTo>
                  <a:lnTo>
                    <a:pt x="222" y="75"/>
                  </a:lnTo>
                  <a:lnTo>
                    <a:pt x="303" y="43"/>
                  </a:lnTo>
                </a:path>
              </a:pathLst>
            </a:custGeom>
            <a:solidFill>
              <a:srgbClr val="B1DB15"/>
            </a:solidFill>
            <a:ln>
              <a:noFill/>
            </a:ln>
            <a:effectLst>
              <a:innerShdw dist="63500">
                <a:prstClr val="black">
                  <a:alpha val="30000"/>
                </a:prstClr>
              </a:innerShdw>
            </a:effectLst>
          </p:spPr>
          <p:txBody>
            <a:bodyPr vert="horz" wrap="square" lIns="68580" tIns="34290" rIns="68580" bIns="34290" numCol="1" anchor="t" anchorCtr="0" compatLnSpc="1">
              <a:prstTxWarp prst="textNoShape">
                <a:avLst/>
              </a:prstTxWarp>
            </a:bodyPr>
            <a:lstStyle/>
            <a:p>
              <a:endParaRPr lang="en-US" sz="1350" dirty="0"/>
            </a:p>
          </p:txBody>
        </p:sp>
        <p:sp>
          <p:nvSpPr>
            <p:cNvPr id="7" name="Rectangle 6">
              <a:extLst>
                <a:ext uri="{FF2B5EF4-FFF2-40B4-BE49-F238E27FC236}">
                  <a16:creationId xmlns:a16="http://schemas.microsoft.com/office/drawing/2014/main" id="{1E832324-969C-48DB-8B4E-CE0DDE5504F8}"/>
                </a:ext>
              </a:extLst>
            </p:cNvPr>
            <p:cNvSpPr/>
            <p:nvPr/>
          </p:nvSpPr>
          <p:spPr>
            <a:xfrm>
              <a:off x="5403713" y="4863701"/>
              <a:ext cx="284052" cy="307777"/>
            </a:xfrm>
            <a:prstGeom prst="rect">
              <a:avLst/>
            </a:prstGeom>
            <a:solidFill>
              <a:srgbClr val="B1DB15"/>
            </a:solidFill>
          </p:spPr>
          <p:txBody>
            <a:bodyPr wrap="none" anchor="ctr">
              <a:spAutoFit/>
            </a:bodyPr>
            <a:lstStyle/>
            <a:p>
              <a:pPr algn="ctr"/>
              <a:r>
                <a:rPr lang="en-US" sz="1400" b="1" dirty="0">
                  <a:solidFill>
                    <a:prstClr val="white"/>
                  </a:solidFill>
                </a:rPr>
                <a:t>3</a:t>
              </a:r>
              <a:endParaRPr lang="en-US" sz="1400" dirty="0"/>
            </a:p>
          </p:txBody>
        </p:sp>
        <p:pic>
          <p:nvPicPr>
            <p:cNvPr id="8" name="Graphic 7" descr="Chat">
              <a:extLst>
                <a:ext uri="{FF2B5EF4-FFF2-40B4-BE49-F238E27FC236}">
                  <a16:creationId xmlns:a16="http://schemas.microsoft.com/office/drawing/2014/main" id="{AF35A1A1-B13F-4424-BFF8-F750A069469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45738" y="4256945"/>
              <a:ext cx="487994" cy="487994"/>
            </a:xfrm>
            <a:prstGeom prst="rect">
              <a:avLst/>
            </a:prstGeom>
          </p:spPr>
        </p:pic>
      </p:grpSp>
    </p:spTree>
    <p:extLst>
      <p:ext uri="{BB962C8B-B14F-4D97-AF65-F5344CB8AC3E}">
        <p14:creationId xmlns:p14="http://schemas.microsoft.com/office/powerpoint/2010/main" val="131691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1145-51A5-4E43-98F9-55E2DBDE8FD1}"/>
              </a:ext>
            </a:extLst>
          </p:cNvPr>
          <p:cNvSpPr>
            <a:spLocks noGrp="1"/>
          </p:cNvSpPr>
          <p:nvPr>
            <p:ph type="title"/>
          </p:nvPr>
        </p:nvSpPr>
        <p:spPr/>
        <p:txBody>
          <a:bodyPr/>
          <a:lstStyle/>
          <a:p>
            <a:r>
              <a:rPr lang="en-US" dirty="0"/>
              <a:t>#4 –Training Plan</a:t>
            </a:r>
          </a:p>
        </p:txBody>
      </p:sp>
      <p:sp>
        <p:nvSpPr>
          <p:cNvPr id="3" name="Content Placeholder 2">
            <a:extLst>
              <a:ext uri="{FF2B5EF4-FFF2-40B4-BE49-F238E27FC236}">
                <a16:creationId xmlns:a16="http://schemas.microsoft.com/office/drawing/2014/main" id="{E604E857-014D-4470-B79E-0D369ECA5F54}"/>
              </a:ext>
            </a:extLst>
          </p:cNvPr>
          <p:cNvSpPr>
            <a:spLocks noGrp="1"/>
          </p:cNvSpPr>
          <p:nvPr>
            <p:ph idx="1"/>
          </p:nvPr>
        </p:nvSpPr>
        <p:spPr/>
        <p:txBody>
          <a:bodyPr/>
          <a:lstStyle/>
          <a:p>
            <a:pPr marL="0" indent="0">
              <a:buNone/>
            </a:pPr>
            <a:r>
              <a:rPr lang="en-US" sz="1800" i="1" dirty="0"/>
              <a:t>Problem: Requirements are not written effectively</a:t>
            </a:r>
          </a:p>
          <a:p>
            <a:endParaRPr lang="en-US" dirty="0"/>
          </a:p>
        </p:txBody>
      </p:sp>
      <p:sp>
        <p:nvSpPr>
          <p:cNvPr id="4" name="Slide Number Placeholder 3">
            <a:extLst>
              <a:ext uri="{FF2B5EF4-FFF2-40B4-BE49-F238E27FC236}">
                <a16:creationId xmlns:a16="http://schemas.microsoft.com/office/drawing/2014/main" id="{354D2655-7F37-4795-8EA7-486A50261876}"/>
              </a:ext>
            </a:extLst>
          </p:cNvPr>
          <p:cNvSpPr>
            <a:spLocks noGrp="1"/>
          </p:cNvSpPr>
          <p:nvPr>
            <p:ph type="sldNum" sz="quarter" idx="12"/>
          </p:nvPr>
        </p:nvSpPr>
        <p:spPr/>
        <p:txBody>
          <a:bodyPr/>
          <a:lstStyle/>
          <a:p>
            <a:fld id="{CACD57DD-E820-4B11-80C4-823179BCC2F4}" type="slidenum">
              <a:rPr lang="en-US" smtClean="0"/>
              <a:pPr/>
              <a:t>18</a:t>
            </a:fld>
            <a:endParaRPr lang="en-US" dirty="0"/>
          </a:p>
        </p:txBody>
      </p:sp>
      <p:graphicFrame>
        <p:nvGraphicFramePr>
          <p:cNvPr id="5" name="Table 4">
            <a:extLst>
              <a:ext uri="{FF2B5EF4-FFF2-40B4-BE49-F238E27FC236}">
                <a16:creationId xmlns:a16="http://schemas.microsoft.com/office/drawing/2014/main" id="{BCCE0F0E-7E02-487D-AEF7-0D06842F8399}"/>
              </a:ext>
            </a:extLst>
          </p:cNvPr>
          <p:cNvGraphicFramePr>
            <a:graphicFrameLocks noGrp="1"/>
          </p:cNvGraphicFramePr>
          <p:nvPr>
            <p:extLst>
              <p:ext uri="{D42A27DB-BD31-4B8C-83A1-F6EECF244321}">
                <p14:modId xmlns:p14="http://schemas.microsoft.com/office/powerpoint/2010/main" val="4166958375"/>
              </p:ext>
            </p:extLst>
          </p:nvPr>
        </p:nvGraphicFramePr>
        <p:xfrm>
          <a:off x="897294" y="1855532"/>
          <a:ext cx="7501812" cy="3967480"/>
        </p:xfrm>
        <a:graphic>
          <a:graphicData uri="http://schemas.openxmlformats.org/drawingml/2006/table">
            <a:tbl>
              <a:tblPr firstRow="1" bandRow="1">
                <a:tableStyleId>{5C22544A-7EE6-4342-B048-85BDC9FD1C3A}</a:tableStyleId>
              </a:tblPr>
              <a:tblGrid>
                <a:gridCol w="7501812">
                  <a:extLst>
                    <a:ext uri="{9D8B030D-6E8A-4147-A177-3AD203B41FA5}">
                      <a16:colId xmlns:a16="http://schemas.microsoft.com/office/drawing/2014/main" val="1878816473"/>
                    </a:ext>
                  </a:extLst>
                </a:gridCol>
              </a:tblGrid>
              <a:tr h="370840">
                <a:tc>
                  <a:txBody>
                    <a:bodyPr/>
                    <a:lstStyle/>
                    <a:p>
                      <a:r>
                        <a:rPr lang="en-US" dirty="0"/>
                        <a:t>What</a:t>
                      </a:r>
                    </a:p>
                  </a:txBody>
                  <a:tcPr/>
                </a:tc>
                <a:extLst>
                  <a:ext uri="{0D108BD9-81ED-4DB2-BD59-A6C34878D82A}">
                    <a16:rowId xmlns:a16="http://schemas.microsoft.com/office/drawing/2014/main" val="215078767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Visual Facilitation Techniques Workshop</a:t>
                      </a:r>
                    </a:p>
                  </a:txBody>
                  <a:tcPr/>
                </a:tc>
                <a:extLst>
                  <a:ext uri="{0D108BD9-81ED-4DB2-BD59-A6C34878D82A}">
                    <a16:rowId xmlns:a16="http://schemas.microsoft.com/office/drawing/2014/main" val="1932650785"/>
                  </a:ext>
                </a:extLst>
              </a:tr>
              <a:tr h="193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Effective Facilitator</a:t>
                      </a:r>
                    </a:p>
                  </a:txBody>
                  <a:tcPr/>
                </a:tc>
                <a:extLst>
                  <a:ext uri="{0D108BD9-81ED-4DB2-BD59-A6C34878D82A}">
                    <a16:rowId xmlns:a16="http://schemas.microsoft.com/office/drawing/2014/main" val="3718594124"/>
                  </a:ext>
                </a:extLst>
              </a:tr>
              <a:tr h="370840">
                <a:tc>
                  <a:txBody>
                    <a:bodyPr/>
                    <a:lstStyle/>
                    <a:p>
                      <a:r>
                        <a:rPr lang="en-US" dirty="0"/>
                        <a:t>Advanced Facilitation Skills</a:t>
                      </a:r>
                    </a:p>
                  </a:txBody>
                  <a:tcPr/>
                </a:tc>
                <a:extLst>
                  <a:ext uri="{0D108BD9-81ED-4DB2-BD59-A6C34878D82A}">
                    <a16:rowId xmlns:a16="http://schemas.microsoft.com/office/drawing/2014/main" val="1864038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Agile Story Writing Gherkin Workshop</a:t>
                      </a:r>
                    </a:p>
                  </a:txBody>
                  <a:tcPr/>
                </a:tc>
                <a:extLst>
                  <a:ext uri="{0D108BD9-81ED-4DB2-BD59-A6C34878D82A}">
                    <a16:rowId xmlns:a16="http://schemas.microsoft.com/office/drawing/2014/main" val="2476069086"/>
                  </a:ext>
                </a:extLst>
              </a:tr>
              <a:tr h="370840">
                <a:tc>
                  <a:txBody>
                    <a:bodyPr/>
                    <a:lstStyle/>
                    <a:p>
                      <a:r>
                        <a:rPr lang="en-US" dirty="0"/>
                        <a:t>Advanced Agile</a:t>
                      </a:r>
                    </a:p>
                  </a:txBody>
                  <a:tcPr/>
                </a:tc>
                <a:extLst>
                  <a:ext uri="{0D108BD9-81ED-4DB2-BD59-A6C34878D82A}">
                    <a16:rowId xmlns:a16="http://schemas.microsoft.com/office/drawing/2014/main" val="1854162570"/>
                  </a:ext>
                </a:extLst>
              </a:tr>
              <a:tr h="370840">
                <a:tc>
                  <a:txBody>
                    <a:bodyPr/>
                    <a:lstStyle/>
                    <a:p>
                      <a:r>
                        <a:rPr lang="en-US" dirty="0"/>
                        <a:t>May 1 Fund Updates Teaching Thursday</a:t>
                      </a:r>
                    </a:p>
                  </a:txBody>
                  <a:tcPr/>
                </a:tc>
                <a:extLst>
                  <a:ext uri="{0D108BD9-81ED-4DB2-BD59-A6C34878D82A}">
                    <a16:rowId xmlns:a16="http://schemas.microsoft.com/office/drawing/2014/main" val="555950898"/>
                  </a:ext>
                </a:extLst>
              </a:tr>
              <a:tr h="370840">
                <a:tc>
                  <a:txBody>
                    <a:bodyPr/>
                    <a:lstStyle/>
                    <a:p>
                      <a:r>
                        <a:rPr lang="en-US" sz="1800" kern="1200" dirty="0">
                          <a:solidFill>
                            <a:schemeClr val="dk1"/>
                          </a:solidFill>
                          <a:effectLst/>
                          <a:latin typeface="+mn-lt"/>
                          <a:ea typeface="+mn-ea"/>
                          <a:cs typeface="+mn-cs"/>
                        </a:rPr>
                        <a:t>Annuity Immersion</a:t>
                      </a:r>
                      <a:endParaRPr lang="en-US" dirty="0"/>
                    </a:p>
                  </a:txBody>
                  <a:tcPr/>
                </a:tc>
                <a:extLst>
                  <a:ext uri="{0D108BD9-81ED-4DB2-BD59-A6C34878D82A}">
                    <a16:rowId xmlns:a16="http://schemas.microsoft.com/office/drawing/2014/main" val="1047004787"/>
                  </a:ext>
                </a:extLst>
              </a:tr>
              <a:tr h="370840">
                <a:tc>
                  <a:txBody>
                    <a:bodyPr/>
                    <a:lstStyle/>
                    <a:p>
                      <a:r>
                        <a:rPr lang="en-US" dirty="0"/>
                        <a:t>Teaching Thursday (queries, advanced planning, dashboards) for our tools</a:t>
                      </a:r>
                    </a:p>
                  </a:txBody>
                  <a:tcPr/>
                </a:tc>
                <a:extLst>
                  <a:ext uri="{0D108BD9-81ED-4DB2-BD59-A6C34878D82A}">
                    <a16:rowId xmlns:a16="http://schemas.microsoft.com/office/drawing/2014/main" val="3126612752"/>
                  </a:ext>
                </a:extLst>
              </a:tr>
              <a:tr h="370840">
                <a:tc>
                  <a:txBody>
                    <a:bodyPr/>
                    <a:lstStyle/>
                    <a:p>
                      <a:r>
                        <a:rPr lang="en-US" dirty="0"/>
                        <a:t>Story Mapping</a:t>
                      </a:r>
                    </a:p>
                  </a:txBody>
                  <a:tcPr/>
                </a:tc>
                <a:extLst>
                  <a:ext uri="{0D108BD9-81ED-4DB2-BD59-A6C34878D82A}">
                    <a16:rowId xmlns:a16="http://schemas.microsoft.com/office/drawing/2014/main" val="4158793983"/>
                  </a:ext>
                </a:extLst>
              </a:tr>
            </a:tbl>
          </a:graphicData>
        </a:graphic>
      </p:graphicFrame>
      <p:grpSp>
        <p:nvGrpSpPr>
          <p:cNvPr id="6" name="Group 5">
            <a:extLst>
              <a:ext uri="{FF2B5EF4-FFF2-40B4-BE49-F238E27FC236}">
                <a16:creationId xmlns:a16="http://schemas.microsoft.com/office/drawing/2014/main" id="{4B894FFE-67A9-4FFD-B8AA-BD755457C58F}"/>
              </a:ext>
            </a:extLst>
          </p:cNvPr>
          <p:cNvGrpSpPr/>
          <p:nvPr/>
        </p:nvGrpSpPr>
        <p:grpSpPr>
          <a:xfrm>
            <a:off x="7591586" y="5728282"/>
            <a:ext cx="971228" cy="672518"/>
            <a:chOff x="2859292" y="4057372"/>
            <a:chExt cx="1976570" cy="1420059"/>
          </a:xfrm>
        </p:grpSpPr>
        <p:sp>
          <p:nvSpPr>
            <p:cNvPr id="7" name="Freeform 41">
              <a:extLst>
                <a:ext uri="{FF2B5EF4-FFF2-40B4-BE49-F238E27FC236}">
                  <a16:creationId xmlns:a16="http://schemas.microsoft.com/office/drawing/2014/main" id="{64B27FEF-7575-4929-86C4-6B4941261AAD}"/>
                </a:ext>
              </a:extLst>
            </p:cNvPr>
            <p:cNvSpPr>
              <a:spLocks/>
            </p:cNvSpPr>
            <p:nvPr/>
          </p:nvSpPr>
          <p:spPr bwMode="auto">
            <a:xfrm>
              <a:off x="2859292" y="4057372"/>
              <a:ext cx="1976570" cy="1420059"/>
            </a:xfrm>
            <a:custGeom>
              <a:avLst/>
              <a:gdLst>
                <a:gd name="T0" fmla="*/ 320 w 320"/>
                <a:gd name="T1" fmla="*/ 230 h 230"/>
                <a:gd name="T2" fmla="*/ 72 w 320"/>
                <a:gd name="T3" fmla="*/ 230 h 230"/>
                <a:gd name="T4" fmla="*/ 43 w 320"/>
                <a:gd name="T5" fmla="*/ 208 h 230"/>
                <a:gd name="T6" fmla="*/ 0 w 320"/>
                <a:gd name="T7" fmla="*/ 77 h 230"/>
                <a:gd name="T8" fmla="*/ 51 w 320"/>
                <a:gd name="T9" fmla="*/ 0 h 230"/>
                <a:gd name="T10" fmla="*/ 138 w 320"/>
                <a:gd name="T11" fmla="*/ 34 h 230"/>
                <a:gd name="T12" fmla="*/ 155 w 320"/>
                <a:gd name="T13" fmla="*/ 85 h 230"/>
                <a:gd name="T14" fmla="*/ 320 w 320"/>
                <a:gd name="T15" fmla="*/ 85 h 230"/>
                <a:gd name="T16" fmla="*/ 320 w 320"/>
                <a:gd name="T17" fmla="*/ 85 h 230"/>
                <a:gd name="T18" fmla="*/ 265 w 320"/>
                <a:gd name="T19" fmla="*/ 150 h 230"/>
                <a:gd name="T20" fmla="*/ 261 w 320"/>
                <a:gd name="T21" fmla="*/ 154 h 230"/>
                <a:gd name="T22" fmla="*/ 265 w 320"/>
                <a:gd name="T23" fmla="*/ 159 h 230"/>
                <a:gd name="T24" fmla="*/ 320 w 320"/>
                <a:gd name="T25"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230">
                  <a:moveTo>
                    <a:pt x="320" y="230"/>
                  </a:moveTo>
                  <a:lnTo>
                    <a:pt x="72" y="230"/>
                  </a:lnTo>
                  <a:cubicBezTo>
                    <a:pt x="59" y="230"/>
                    <a:pt x="47" y="221"/>
                    <a:pt x="43" y="208"/>
                  </a:cubicBezTo>
                  <a:lnTo>
                    <a:pt x="0" y="77"/>
                  </a:lnTo>
                  <a:lnTo>
                    <a:pt x="51" y="0"/>
                  </a:lnTo>
                  <a:lnTo>
                    <a:pt x="138" y="34"/>
                  </a:lnTo>
                  <a:lnTo>
                    <a:pt x="155" y="85"/>
                  </a:lnTo>
                  <a:lnTo>
                    <a:pt x="320" y="85"/>
                  </a:lnTo>
                  <a:lnTo>
                    <a:pt x="320" y="85"/>
                  </a:lnTo>
                  <a:lnTo>
                    <a:pt x="265" y="150"/>
                  </a:lnTo>
                  <a:lnTo>
                    <a:pt x="261" y="154"/>
                  </a:lnTo>
                  <a:lnTo>
                    <a:pt x="265" y="159"/>
                  </a:lnTo>
                  <a:lnTo>
                    <a:pt x="320" y="230"/>
                  </a:lnTo>
                </a:path>
              </a:pathLst>
            </a:custGeom>
            <a:solidFill>
              <a:srgbClr val="FE7600"/>
            </a:solidFill>
            <a:ln>
              <a:noFill/>
            </a:ln>
            <a:effectLst>
              <a:innerShdw dist="63500">
                <a:prstClr val="black">
                  <a:alpha val="30000"/>
                </a:prstClr>
              </a:innerShdw>
            </a:effectLst>
          </p:spPr>
          <p:txBody>
            <a:bodyPr vert="horz" wrap="square" lIns="68580" tIns="34290" rIns="68580" bIns="34290" numCol="1" anchor="t" anchorCtr="0" compatLnSpc="1">
              <a:prstTxWarp prst="textNoShape">
                <a:avLst/>
              </a:prstTxWarp>
            </a:bodyPr>
            <a:lstStyle/>
            <a:p>
              <a:endParaRPr lang="en-US" sz="1350" dirty="0"/>
            </a:p>
          </p:txBody>
        </p:sp>
        <p:sp>
          <p:nvSpPr>
            <p:cNvPr id="8" name="Rectangle 7">
              <a:extLst>
                <a:ext uri="{FF2B5EF4-FFF2-40B4-BE49-F238E27FC236}">
                  <a16:creationId xmlns:a16="http://schemas.microsoft.com/office/drawing/2014/main" id="{37C31D9A-686A-4355-8075-546ADDD214BF}"/>
                </a:ext>
              </a:extLst>
            </p:cNvPr>
            <p:cNvSpPr/>
            <p:nvPr/>
          </p:nvSpPr>
          <p:spPr>
            <a:xfrm>
              <a:off x="3420877" y="4869251"/>
              <a:ext cx="284052" cy="307777"/>
            </a:xfrm>
            <a:prstGeom prst="rect">
              <a:avLst/>
            </a:prstGeom>
          </p:spPr>
          <p:txBody>
            <a:bodyPr wrap="none" anchor="ctr">
              <a:spAutoFit/>
            </a:bodyPr>
            <a:lstStyle/>
            <a:p>
              <a:pPr algn="ctr"/>
              <a:r>
                <a:rPr lang="en-US" sz="1400" b="1" dirty="0">
                  <a:solidFill>
                    <a:prstClr val="white"/>
                  </a:solidFill>
                </a:rPr>
                <a:t>4</a:t>
              </a:r>
              <a:endParaRPr lang="en-US" sz="1400" dirty="0"/>
            </a:p>
          </p:txBody>
        </p:sp>
        <p:pic>
          <p:nvPicPr>
            <p:cNvPr id="9" name="Graphic 8" descr="Bar chart">
              <a:extLst>
                <a:ext uri="{FF2B5EF4-FFF2-40B4-BE49-F238E27FC236}">
                  <a16:creationId xmlns:a16="http://schemas.microsoft.com/office/drawing/2014/main" id="{613ADF92-10D0-4D8F-8B73-370182978AB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6904" y="4797998"/>
              <a:ext cx="487994" cy="487994"/>
            </a:xfrm>
            <a:prstGeom prst="rect">
              <a:avLst/>
            </a:prstGeom>
          </p:spPr>
        </p:pic>
      </p:grpSp>
    </p:spTree>
    <p:extLst>
      <p:ext uri="{BB962C8B-B14F-4D97-AF65-F5344CB8AC3E}">
        <p14:creationId xmlns:p14="http://schemas.microsoft.com/office/powerpoint/2010/main" val="238302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ACD57DD-E820-4B11-80C4-823179BCC2F4}" type="slidenum">
              <a:rPr lang="en-US" smtClean="0"/>
              <a:pPr/>
              <a:t>1</a:t>
            </a:fld>
            <a:endParaRPr lang="en-US" dirty="0"/>
          </a:p>
        </p:txBody>
      </p:sp>
      <p:sp>
        <p:nvSpPr>
          <p:cNvPr id="26" name="Text Placeholder 2"/>
          <p:cNvSpPr>
            <a:spLocks noGrp="1"/>
          </p:cNvSpPr>
          <p:nvPr>
            <p:ph idx="4294967295"/>
          </p:nvPr>
        </p:nvSpPr>
        <p:spPr>
          <a:xfrm>
            <a:off x="457200" y="2667000"/>
            <a:ext cx="8229600" cy="2667000"/>
          </a:xfrm>
          <a:prstGeom prst="rect">
            <a:avLst/>
          </a:prstGeom>
        </p:spPr>
        <p:txBody>
          <a:bodyPr vert="horz" lIns="0" tIns="45720" rIns="91440" bIns="45720" rtlCol="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rgbClr val="747678"/>
                </a:solidFill>
                <a:effectLst/>
                <a:uLnTx/>
                <a:uFillTx/>
                <a:latin typeface="Arial" pitchFamily="34" charset="0"/>
                <a:cs typeface="Arial" pitchFamily="34" charset="0"/>
              </a:defRPr>
            </a:lvl1pPr>
          </a:lstStyle>
          <a:p>
            <a:pPr marL="285750" lvl="0" indent="-285750">
              <a:buFont typeface="Arial" panose="020B0604020202020204" pitchFamily="34" charset="0"/>
              <a:buChar char="•"/>
              <a:defRPr/>
            </a:pPr>
            <a:r>
              <a:rPr lang="en-US" sz="1600" b="1" dirty="0"/>
              <a:t>Introductions</a:t>
            </a:r>
          </a:p>
          <a:p>
            <a:pPr marL="285750" lvl="0" indent="-285750">
              <a:buFont typeface="Arial" panose="020B0604020202020204" pitchFamily="34" charset="0"/>
              <a:buChar char="•"/>
              <a:defRPr/>
            </a:pPr>
            <a:r>
              <a:rPr lang="en-US" sz="1600" b="1" dirty="0"/>
              <a:t>Problem Statement</a:t>
            </a:r>
          </a:p>
          <a:p>
            <a:pPr marL="285750" lvl="0" indent="-285750">
              <a:buFont typeface="Arial" panose="020B0604020202020204" pitchFamily="34" charset="0"/>
              <a:buChar char="•"/>
              <a:defRPr/>
            </a:pPr>
            <a:r>
              <a:rPr lang="en-US" sz="1600" b="1" dirty="0"/>
              <a:t>Plan</a:t>
            </a:r>
          </a:p>
          <a:p>
            <a:pPr marL="285750" lvl="0" indent="-285750">
              <a:buFont typeface="Arial" panose="020B0604020202020204" pitchFamily="34" charset="0"/>
              <a:buChar char="•"/>
              <a:defRPr/>
            </a:pPr>
            <a:r>
              <a:rPr lang="en-US" sz="1600" b="1" dirty="0"/>
              <a:t>Do</a:t>
            </a:r>
          </a:p>
          <a:p>
            <a:pPr marL="285750" lvl="0" indent="-285750">
              <a:buFont typeface="Arial" panose="020B0604020202020204" pitchFamily="34" charset="0"/>
              <a:buChar char="•"/>
              <a:defRPr/>
            </a:pPr>
            <a:r>
              <a:rPr lang="en-US" sz="1600" b="1" dirty="0"/>
              <a:t>Check</a:t>
            </a:r>
          </a:p>
          <a:p>
            <a:pPr marL="285750" lvl="0" indent="-285750">
              <a:buFont typeface="Arial" panose="020B0604020202020204" pitchFamily="34" charset="0"/>
              <a:buChar char="•"/>
              <a:defRPr/>
            </a:pPr>
            <a:r>
              <a:rPr lang="en-US" sz="1600" b="1" dirty="0"/>
              <a:t>Adjust</a:t>
            </a:r>
          </a:p>
          <a:p>
            <a:pPr marL="285750" lvl="0" indent="-285750">
              <a:buFont typeface="Arial" panose="020B0604020202020204" pitchFamily="34" charset="0"/>
              <a:buChar char="•"/>
              <a:defRPr/>
            </a:pPr>
            <a:r>
              <a:rPr lang="en-US" sz="1600" b="1" dirty="0"/>
              <a:t>Takeaways </a:t>
            </a:r>
          </a:p>
          <a:p>
            <a:pPr marL="285750" lvl="0" indent="-285750">
              <a:buFont typeface="Arial" panose="020B0604020202020204" pitchFamily="34" charset="0"/>
              <a:buChar char="•"/>
              <a:defRPr/>
            </a:pPr>
            <a:r>
              <a:rPr lang="en-US" sz="1600" b="1" dirty="0"/>
              <a:t>Questions</a:t>
            </a:r>
          </a:p>
        </p:txBody>
      </p:sp>
      <p:sp>
        <p:nvSpPr>
          <p:cNvPr id="5" name="Title 1"/>
          <p:cNvSpPr txBox="1">
            <a:spLocks/>
          </p:cNvSpPr>
          <p:nvPr/>
        </p:nvSpPr>
        <p:spPr>
          <a:xfrm>
            <a:off x="457200" y="1981200"/>
            <a:ext cx="8229600" cy="499014"/>
          </a:xfrm>
          <a:prstGeom prst="rect">
            <a:avLst/>
          </a:prstGeom>
        </p:spPr>
        <p:txBody>
          <a:bodyPr vert="horz" lIns="0" tIns="45720" rIns="91440" bIns="0" rtlCol="0" anchor="b" anchorCtr="0">
            <a:normAutofit/>
          </a:bodyPr>
          <a:lstStyle>
            <a:lvl1pPr algn="l">
              <a:defRPr sz="2400" b="0" baseline="0">
                <a:solidFill>
                  <a:srgbClr val="002B45"/>
                </a:solidFill>
                <a:latin typeface="Arial" pitchFamily="34" charset="0"/>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007D8A"/>
                </a:solidFill>
                <a:effectLst/>
                <a:uLnTx/>
                <a:uFillTx/>
                <a:latin typeface="Arial" pitchFamily="34" charset="0"/>
                <a:ea typeface="+mj-ea"/>
                <a:cs typeface="Arial" pitchFamily="34" charset="0"/>
              </a:rPr>
              <a:t>Agenda</a:t>
            </a:r>
          </a:p>
        </p:txBody>
      </p:sp>
    </p:spTree>
    <p:extLst>
      <p:ext uri="{BB962C8B-B14F-4D97-AF65-F5344CB8AC3E}">
        <p14:creationId xmlns:p14="http://schemas.microsoft.com/office/powerpoint/2010/main" val="3222741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153A-D60D-4105-84EA-4250A19E36E9}"/>
              </a:ext>
            </a:extLst>
          </p:cNvPr>
          <p:cNvSpPr>
            <a:spLocks noGrp="1"/>
          </p:cNvSpPr>
          <p:nvPr>
            <p:ph type="title"/>
          </p:nvPr>
        </p:nvSpPr>
        <p:spPr/>
        <p:txBody>
          <a:bodyPr/>
          <a:lstStyle/>
          <a:p>
            <a:r>
              <a:rPr lang="en-US" dirty="0"/>
              <a:t>#5 – End-to-End Actions</a:t>
            </a:r>
          </a:p>
        </p:txBody>
      </p:sp>
      <p:sp>
        <p:nvSpPr>
          <p:cNvPr id="3" name="Content Placeholder 2">
            <a:extLst>
              <a:ext uri="{FF2B5EF4-FFF2-40B4-BE49-F238E27FC236}">
                <a16:creationId xmlns:a16="http://schemas.microsoft.com/office/drawing/2014/main" id="{CF5ACD27-8D06-4337-B0C6-6DE531E7B54E}"/>
              </a:ext>
            </a:extLst>
          </p:cNvPr>
          <p:cNvSpPr>
            <a:spLocks noGrp="1"/>
          </p:cNvSpPr>
          <p:nvPr>
            <p:ph idx="1"/>
          </p:nvPr>
        </p:nvSpPr>
        <p:spPr/>
        <p:txBody>
          <a:bodyPr/>
          <a:lstStyle/>
          <a:p>
            <a:pPr marL="0" indent="0">
              <a:lnSpc>
                <a:spcPct val="100000"/>
              </a:lnSpc>
              <a:buNone/>
              <a:defRPr/>
            </a:pPr>
            <a:r>
              <a:rPr lang="en-US" sz="1800" i="1" dirty="0"/>
              <a:t>Problem: How can we be more lean reduce waste and deliver faster?</a:t>
            </a:r>
          </a:p>
          <a:p>
            <a:pPr marL="0" indent="0">
              <a:lnSpc>
                <a:spcPct val="100000"/>
              </a:lnSpc>
              <a:buNone/>
              <a:defRPr/>
            </a:pPr>
            <a:endParaRPr lang="en-US" i="1" dirty="0"/>
          </a:p>
          <a:p>
            <a:r>
              <a:rPr lang="en-US" dirty="0"/>
              <a:t>Worked with each line on the end-to-end process</a:t>
            </a:r>
          </a:p>
          <a:p>
            <a:pPr lvl="1"/>
            <a:r>
              <a:rPr lang="en-US" dirty="0"/>
              <a:t>Paired on Iteration Planning Meetings</a:t>
            </a:r>
          </a:p>
          <a:p>
            <a:pPr lvl="1"/>
            <a:r>
              <a:rPr lang="en-US" dirty="0"/>
              <a:t>Coached on Backlog Health</a:t>
            </a:r>
          </a:p>
          <a:p>
            <a:pPr lvl="1"/>
            <a:r>
              <a:rPr lang="en-US" dirty="0"/>
              <a:t>Worked with the lines on the right level of detail on User Stories</a:t>
            </a:r>
          </a:p>
          <a:p>
            <a:pPr lvl="1"/>
            <a:r>
              <a:rPr lang="en-US" dirty="0"/>
              <a:t>Ensured consistency between analysts on the lines</a:t>
            </a:r>
          </a:p>
          <a:p>
            <a:r>
              <a:rPr lang="en-US" dirty="0"/>
              <a:t>Brought Transparency to the Analysis Space</a:t>
            </a:r>
          </a:p>
          <a:p>
            <a:pPr lvl="1"/>
            <a:r>
              <a:rPr lang="en-US" dirty="0"/>
              <a:t>Created Line Visual Management Boards</a:t>
            </a:r>
          </a:p>
          <a:p>
            <a:pPr lvl="1"/>
            <a:r>
              <a:rPr lang="en-US" dirty="0"/>
              <a:t>Created Dashboards in our tools</a:t>
            </a:r>
          </a:p>
          <a:p>
            <a:r>
              <a:rPr lang="en-US" dirty="0"/>
              <a:t>Created an analysis dashboard and reuse approach that will serve as a current </a:t>
            </a:r>
            <a:r>
              <a:rPr lang="en-US"/>
              <a:t>state repository</a:t>
            </a:r>
            <a:endParaRPr lang="en-US" dirty="0"/>
          </a:p>
        </p:txBody>
      </p:sp>
      <p:sp>
        <p:nvSpPr>
          <p:cNvPr id="4" name="Slide Number Placeholder 3">
            <a:extLst>
              <a:ext uri="{FF2B5EF4-FFF2-40B4-BE49-F238E27FC236}">
                <a16:creationId xmlns:a16="http://schemas.microsoft.com/office/drawing/2014/main" id="{0B6215B0-11F6-431F-AB4C-DC246F88FB73}"/>
              </a:ext>
            </a:extLst>
          </p:cNvPr>
          <p:cNvSpPr>
            <a:spLocks noGrp="1"/>
          </p:cNvSpPr>
          <p:nvPr>
            <p:ph type="sldNum" sz="quarter" idx="12"/>
          </p:nvPr>
        </p:nvSpPr>
        <p:spPr/>
        <p:txBody>
          <a:bodyPr/>
          <a:lstStyle/>
          <a:p>
            <a:fld id="{CACD57DD-E820-4B11-80C4-823179BCC2F4}" type="slidenum">
              <a:rPr lang="en-US" smtClean="0"/>
              <a:pPr/>
              <a:t>19</a:t>
            </a:fld>
            <a:endParaRPr lang="en-US" dirty="0"/>
          </a:p>
        </p:txBody>
      </p:sp>
      <p:grpSp>
        <p:nvGrpSpPr>
          <p:cNvPr id="5" name="Group 4">
            <a:extLst>
              <a:ext uri="{FF2B5EF4-FFF2-40B4-BE49-F238E27FC236}">
                <a16:creationId xmlns:a16="http://schemas.microsoft.com/office/drawing/2014/main" id="{F1F62BF1-CC5D-4501-AC5F-8B110A9E1577}"/>
              </a:ext>
            </a:extLst>
          </p:cNvPr>
          <p:cNvGrpSpPr/>
          <p:nvPr/>
        </p:nvGrpSpPr>
        <p:grpSpPr>
          <a:xfrm>
            <a:off x="8077200" y="5349996"/>
            <a:ext cx="609600" cy="1130060"/>
            <a:chOff x="2321973" y="2263111"/>
            <a:chExt cx="1352897" cy="2158878"/>
          </a:xfrm>
        </p:grpSpPr>
        <p:sp>
          <p:nvSpPr>
            <p:cNvPr id="6" name="Freeform 40">
              <a:extLst>
                <a:ext uri="{FF2B5EF4-FFF2-40B4-BE49-F238E27FC236}">
                  <a16:creationId xmlns:a16="http://schemas.microsoft.com/office/drawing/2014/main" id="{4247C775-20D0-41A0-AFBB-06B07FF47BC1}"/>
                </a:ext>
              </a:extLst>
            </p:cNvPr>
            <p:cNvSpPr>
              <a:spLocks/>
            </p:cNvSpPr>
            <p:nvPr/>
          </p:nvSpPr>
          <p:spPr bwMode="auto">
            <a:xfrm>
              <a:off x="2321973" y="2263111"/>
              <a:ext cx="1352897" cy="2158878"/>
            </a:xfrm>
            <a:custGeom>
              <a:avLst/>
              <a:gdLst>
                <a:gd name="T0" fmla="*/ 81 w 219"/>
                <a:gd name="T1" fmla="*/ 350 h 350"/>
                <a:gd name="T2" fmla="*/ 67 w 219"/>
                <a:gd name="T3" fmla="*/ 305 h 350"/>
                <a:gd name="T4" fmla="*/ 4 w 219"/>
                <a:gd name="T5" fmla="*/ 110 h 350"/>
                <a:gd name="T6" fmla="*/ 15 w 219"/>
                <a:gd name="T7" fmla="*/ 76 h 350"/>
                <a:gd name="T8" fmla="*/ 119 w 219"/>
                <a:gd name="T9" fmla="*/ 0 h 350"/>
                <a:gd name="T10" fmla="*/ 213 w 219"/>
                <a:gd name="T11" fmla="*/ 16 h 350"/>
                <a:gd name="T12" fmla="*/ 216 w 219"/>
                <a:gd name="T13" fmla="*/ 107 h 350"/>
                <a:gd name="T14" fmla="*/ 166 w 219"/>
                <a:gd name="T15" fmla="*/ 144 h 350"/>
                <a:gd name="T16" fmla="*/ 219 w 219"/>
                <a:gd name="T17" fmla="*/ 306 h 350"/>
                <a:gd name="T18" fmla="*/ 219 w 219"/>
                <a:gd name="T19" fmla="*/ 306 h 350"/>
                <a:gd name="T20" fmla="*/ 138 w 219"/>
                <a:gd name="T21" fmla="*/ 275 h 350"/>
                <a:gd name="T22" fmla="*/ 132 w 219"/>
                <a:gd name="T23" fmla="*/ 272 h 350"/>
                <a:gd name="T24" fmla="*/ 129 w 219"/>
                <a:gd name="T25" fmla="*/ 277 h 350"/>
                <a:gd name="T26" fmla="*/ 81 w 219"/>
                <a:gd name="T2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350">
                  <a:moveTo>
                    <a:pt x="81" y="350"/>
                  </a:moveTo>
                  <a:lnTo>
                    <a:pt x="67" y="305"/>
                  </a:lnTo>
                  <a:lnTo>
                    <a:pt x="4" y="110"/>
                  </a:lnTo>
                  <a:cubicBezTo>
                    <a:pt x="0" y="97"/>
                    <a:pt x="4" y="84"/>
                    <a:pt x="15" y="76"/>
                  </a:cubicBezTo>
                  <a:lnTo>
                    <a:pt x="119" y="0"/>
                  </a:lnTo>
                  <a:lnTo>
                    <a:pt x="213" y="16"/>
                  </a:lnTo>
                  <a:lnTo>
                    <a:pt x="216" y="107"/>
                  </a:lnTo>
                  <a:lnTo>
                    <a:pt x="166" y="144"/>
                  </a:lnTo>
                  <a:lnTo>
                    <a:pt x="219" y="306"/>
                  </a:lnTo>
                  <a:lnTo>
                    <a:pt x="219" y="306"/>
                  </a:lnTo>
                  <a:lnTo>
                    <a:pt x="138" y="275"/>
                  </a:lnTo>
                  <a:lnTo>
                    <a:pt x="132" y="272"/>
                  </a:lnTo>
                  <a:lnTo>
                    <a:pt x="129" y="277"/>
                  </a:lnTo>
                  <a:lnTo>
                    <a:pt x="81" y="350"/>
                  </a:lnTo>
                </a:path>
              </a:pathLst>
            </a:custGeom>
            <a:solidFill>
              <a:srgbClr val="EC207C"/>
            </a:solidFill>
            <a:ln>
              <a:noFill/>
            </a:ln>
            <a:effectLst>
              <a:innerShdw dist="63500">
                <a:prstClr val="black">
                  <a:alpha val="30000"/>
                </a:prstClr>
              </a:innerShdw>
            </a:effectLst>
          </p:spPr>
          <p:txBody>
            <a:bodyPr vert="horz" wrap="square" lIns="68580" tIns="34290" rIns="68580" bIns="34290" numCol="1" anchor="t" anchorCtr="0" compatLnSpc="1">
              <a:prstTxWarp prst="textNoShape">
                <a:avLst/>
              </a:prstTxWarp>
            </a:bodyPr>
            <a:lstStyle/>
            <a:p>
              <a:endParaRPr lang="en-US" sz="1350"/>
            </a:p>
          </p:txBody>
        </p:sp>
        <p:sp>
          <p:nvSpPr>
            <p:cNvPr id="7" name="Rectangle 6">
              <a:extLst>
                <a:ext uri="{FF2B5EF4-FFF2-40B4-BE49-F238E27FC236}">
                  <a16:creationId xmlns:a16="http://schemas.microsoft.com/office/drawing/2014/main" id="{24E35CAF-C171-4C0F-9877-F97276D060EF}"/>
                </a:ext>
              </a:extLst>
            </p:cNvPr>
            <p:cNvSpPr/>
            <p:nvPr/>
          </p:nvSpPr>
          <p:spPr>
            <a:xfrm>
              <a:off x="2548903" y="2758138"/>
              <a:ext cx="630402" cy="516487"/>
            </a:xfrm>
            <a:prstGeom prst="rect">
              <a:avLst/>
            </a:prstGeom>
          </p:spPr>
          <p:txBody>
            <a:bodyPr wrap="none" anchor="ctr">
              <a:spAutoFit/>
            </a:bodyPr>
            <a:lstStyle/>
            <a:p>
              <a:pPr algn="ctr"/>
              <a:r>
                <a:rPr lang="en-US" sz="1400" b="1" dirty="0">
                  <a:solidFill>
                    <a:prstClr val="white"/>
                  </a:solidFill>
                </a:rPr>
                <a:t>5</a:t>
              </a:r>
              <a:endParaRPr lang="en-US" sz="1400" dirty="0"/>
            </a:p>
          </p:txBody>
        </p:sp>
        <p:pic>
          <p:nvPicPr>
            <p:cNvPr id="8" name="Graphic 7" descr="Trophy">
              <a:extLst>
                <a:ext uri="{FF2B5EF4-FFF2-40B4-BE49-F238E27FC236}">
                  <a16:creationId xmlns:a16="http://schemas.microsoft.com/office/drawing/2014/main" id="{EF70BE9E-3E77-43E0-9FB3-A69FD32DF8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32073" y="3342549"/>
              <a:ext cx="487994" cy="487994"/>
            </a:xfrm>
            <a:prstGeom prst="rect">
              <a:avLst/>
            </a:prstGeom>
          </p:spPr>
        </p:pic>
      </p:grpSp>
    </p:spTree>
    <p:extLst>
      <p:ext uri="{BB962C8B-B14F-4D97-AF65-F5344CB8AC3E}">
        <p14:creationId xmlns:p14="http://schemas.microsoft.com/office/powerpoint/2010/main" val="378171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Check</a:t>
            </a:r>
          </a:p>
        </p:txBody>
      </p:sp>
    </p:spTree>
    <p:extLst>
      <p:ext uri="{BB962C8B-B14F-4D97-AF65-F5344CB8AC3E}">
        <p14:creationId xmlns:p14="http://schemas.microsoft.com/office/powerpoint/2010/main" val="205193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412F-1296-4021-AB66-E0F723806012}"/>
              </a:ext>
            </a:extLst>
          </p:cNvPr>
          <p:cNvSpPr>
            <a:spLocks noGrp="1"/>
          </p:cNvSpPr>
          <p:nvPr>
            <p:ph type="title"/>
          </p:nvPr>
        </p:nvSpPr>
        <p:spPr/>
        <p:txBody>
          <a:bodyPr/>
          <a:lstStyle/>
          <a:p>
            <a:r>
              <a:rPr lang="en-US" dirty="0"/>
              <a:t>Check</a:t>
            </a:r>
          </a:p>
        </p:txBody>
      </p:sp>
      <p:sp>
        <p:nvSpPr>
          <p:cNvPr id="4" name="Slide Number Placeholder 3">
            <a:extLst>
              <a:ext uri="{FF2B5EF4-FFF2-40B4-BE49-F238E27FC236}">
                <a16:creationId xmlns:a16="http://schemas.microsoft.com/office/drawing/2014/main" id="{71BA5D16-16AC-46A0-81F2-343FFDA01AC3}"/>
              </a:ext>
            </a:extLst>
          </p:cNvPr>
          <p:cNvSpPr>
            <a:spLocks noGrp="1"/>
          </p:cNvSpPr>
          <p:nvPr>
            <p:ph type="sldNum" sz="quarter" idx="12"/>
          </p:nvPr>
        </p:nvSpPr>
        <p:spPr/>
        <p:txBody>
          <a:bodyPr/>
          <a:lstStyle/>
          <a:p>
            <a:fld id="{CACD57DD-E820-4B11-80C4-823179BCC2F4}" type="slidenum">
              <a:rPr lang="en-US" smtClean="0"/>
              <a:pPr/>
              <a:t>21</a:t>
            </a:fld>
            <a:endParaRPr lang="en-US" dirty="0"/>
          </a:p>
        </p:txBody>
      </p:sp>
      <p:graphicFrame>
        <p:nvGraphicFramePr>
          <p:cNvPr id="5" name="Table 4">
            <a:extLst>
              <a:ext uri="{FF2B5EF4-FFF2-40B4-BE49-F238E27FC236}">
                <a16:creationId xmlns:a16="http://schemas.microsoft.com/office/drawing/2014/main" id="{341EE855-D538-43C9-AFD6-86DBA67E30E2}"/>
              </a:ext>
            </a:extLst>
          </p:cNvPr>
          <p:cNvGraphicFramePr>
            <a:graphicFrameLocks noGrp="1"/>
          </p:cNvGraphicFramePr>
          <p:nvPr>
            <p:extLst>
              <p:ext uri="{D42A27DB-BD31-4B8C-83A1-F6EECF244321}">
                <p14:modId xmlns:p14="http://schemas.microsoft.com/office/powerpoint/2010/main" val="219477601"/>
              </p:ext>
            </p:extLst>
          </p:nvPr>
        </p:nvGraphicFramePr>
        <p:xfrm>
          <a:off x="584904" y="1276709"/>
          <a:ext cx="7974191" cy="4086594"/>
        </p:xfrm>
        <a:graphic>
          <a:graphicData uri="http://schemas.openxmlformats.org/drawingml/2006/table">
            <a:tbl>
              <a:tblPr firstRow="1" bandRow="1">
                <a:tableStyleId>{5C22544A-7EE6-4342-B048-85BDC9FD1C3A}</a:tableStyleId>
              </a:tblPr>
              <a:tblGrid>
                <a:gridCol w="368789">
                  <a:extLst>
                    <a:ext uri="{9D8B030D-6E8A-4147-A177-3AD203B41FA5}">
                      <a16:colId xmlns:a16="http://schemas.microsoft.com/office/drawing/2014/main" val="3344681598"/>
                    </a:ext>
                  </a:extLst>
                </a:gridCol>
                <a:gridCol w="4695991">
                  <a:extLst>
                    <a:ext uri="{9D8B030D-6E8A-4147-A177-3AD203B41FA5}">
                      <a16:colId xmlns:a16="http://schemas.microsoft.com/office/drawing/2014/main" val="2257635963"/>
                    </a:ext>
                  </a:extLst>
                </a:gridCol>
                <a:gridCol w="1097881">
                  <a:extLst>
                    <a:ext uri="{9D8B030D-6E8A-4147-A177-3AD203B41FA5}">
                      <a16:colId xmlns:a16="http://schemas.microsoft.com/office/drawing/2014/main" val="1568671410"/>
                    </a:ext>
                  </a:extLst>
                </a:gridCol>
                <a:gridCol w="836215">
                  <a:extLst>
                    <a:ext uri="{9D8B030D-6E8A-4147-A177-3AD203B41FA5}">
                      <a16:colId xmlns:a16="http://schemas.microsoft.com/office/drawing/2014/main" val="3743395667"/>
                    </a:ext>
                  </a:extLst>
                </a:gridCol>
                <a:gridCol w="975315">
                  <a:extLst>
                    <a:ext uri="{9D8B030D-6E8A-4147-A177-3AD203B41FA5}">
                      <a16:colId xmlns:a16="http://schemas.microsoft.com/office/drawing/2014/main" val="246816013"/>
                    </a:ext>
                  </a:extLst>
                </a:gridCol>
              </a:tblGrid>
              <a:tr h="407024">
                <a:tc>
                  <a:txBody>
                    <a:bodyPr/>
                    <a:lstStyle/>
                    <a:p>
                      <a:r>
                        <a:rPr lang="en-US" dirty="0"/>
                        <a:t>#</a:t>
                      </a:r>
                    </a:p>
                  </a:txBody>
                  <a:tcPr/>
                </a:tc>
                <a:tc>
                  <a:txBody>
                    <a:bodyPr/>
                    <a:lstStyle/>
                    <a:p>
                      <a:r>
                        <a:rPr lang="en-US" dirty="0"/>
                        <a:t>Survey Question</a:t>
                      </a:r>
                    </a:p>
                  </a:txBody>
                  <a:tcPr/>
                </a:tc>
                <a:tc>
                  <a:txBody>
                    <a:bodyPr/>
                    <a:lstStyle/>
                    <a:p>
                      <a:pPr algn="ctr"/>
                      <a:r>
                        <a:rPr lang="en-US" dirty="0"/>
                        <a:t>Oct</a:t>
                      </a:r>
                    </a:p>
                  </a:txBody>
                  <a:tcPr/>
                </a:tc>
                <a:tc>
                  <a:txBody>
                    <a:bodyPr/>
                    <a:lstStyle/>
                    <a:p>
                      <a:pPr algn="ctr"/>
                      <a:r>
                        <a:rPr lang="en-US" dirty="0"/>
                        <a:t>Jan</a:t>
                      </a:r>
                    </a:p>
                  </a:txBody>
                  <a:tcPr/>
                </a:tc>
                <a:tc>
                  <a:txBody>
                    <a:bodyPr/>
                    <a:lstStyle/>
                    <a:p>
                      <a:pPr algn="ctr"/>
                      <a:r>
                        <a:rPr lang="en-US" dirty="0"/>
                        <a:t>+-</a:t>
                      </a:r>
                    </a:p>
                  </a:txBody>
                  <a:tcPr/>
                </a:tc>
                <a:extLst>
                  <a:ext uri="{0D108BD9-81ED-4DB2-BD59-A6C34878D82A}">
                    <a16:rowId xmlns:a16="http://schemas.microsoft.com/office/drawing/2014/main" val="302924761"/>
                  </a:ext>
                </a:extLst>
              </a:tr>
              <a:tr h="407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Meeting facilitation is done effectively?</a:t>
                      </a:r>
                    </a:p>
                  </a:txBody>
                  <a:tcPr/>
                </a:tc>
                <a:tc>
                  <a:txBody>
                    <a:bodyPr/>
                    <a:lstStyle/>
                    <a:p>
                      <a:pPr algn="ctr"/>
                      <a:r>
                        <a:rPr lang="en-US" sz="1400" dirty="0">
                          <a:solidFill>
                            <a:schemeClr val="bg1">
                              <a:lumMod val="50000"/>
                            </a:schemeClr>
                          </a:solidFill>
                        </a:rPr>
                        <a:t>2.92</a:t>
                      </a:r>
                    </a:p>
                  </a:txBody>
                  <a:tcPr/>
                </a:tc>
                <a:tc>
                  <a:txBody>
                    <a:bodyPr/>
                    <a:lstStyle/>
                    <a:p>
                      <a:pPr algn="ctr"/>
                      <a:r>
                        <a:rPr lang="en-US" sz="1400" dirty="0">
                          <a:solidFill>
                            <a:schemeClr val="bg1">
                              <a:lumMod val="50000"/>
                            </a:schemeClr>
                          </a:solidFill>
                        </a:rPr>
                        <a:t>3.20</a:t>
                      </a:r>
                    </a:p>
                  </a:txBody>
                  <a:tcPr/>
                </a:tc>
                <a:tc>
                  <a:txBody>
                    <a:bodyPr/>
                    <a:lstStyle/>
                    <a:p>
                      <a:pPr algn="ctr"/>
                      <a:r>
                        <a:rPr lang="en-US" sz="1400" dirty="0">
                          <a:solidFill>
                            <a:srgbClr val="008000"/>
                          </a:solidFill>
                        </a:rPr>
                        <a:t>10% (.28)</a:t>
                      </a:r>
                    </a:p>
                  </a:txBody>
                  <a:tcPr/>
                </a:tc>
                <a:extLst>
                  <a:ext uri="{0D108BD9-81ED-4DB2-BD59-A6C34878D82A}">
                    <a16:rowId xmlns:a16="http://schemas.microsoft.com/office/drawing/2014/main" val="97617734"/>
                  </a:ext>
                </a:extLst>
              </a:tr>
              <a:tr h="568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The right people are invited and attend the requirement meetings?</a:t>
                      </a:r>
                    </a:p>
                  </a:txBody>
                  <a:tcPr/>
                </a:tc>
                <a:tc>
                  <a:txBody>
                    <a:bodyPr/>
                    <a:lstStyle/>
                    <a:p>
                      <a:pPr algn="ctr"/>
                      <a:r>
                        <a:rPr lang="en-US" sz="1400" dirty="0">
                          <a:solidFill>
                            <a:schemeClr val="bg1">
                              <a:lumMod val="50000"/>
                            </a:schemeClr>
                          </a:solidFill>
                        </a:rPr>
                        <a:t>3.24</a:t>
                      </a:r>
                    </a:p>
                  </a:txBody>
                  <a:tcPr/>
                </a:tc>
                <a:tc>
                  <a:txBody>
                    <a:bodyPr/>
                    <a:lstStyle/>
                    <a:p>
                      <a:pPr algn="ctr"/>
                      <a:r>
                        <a:rPr lang="en-US" sz="1400" dirty="0">
                          <a:solidFill>
                            <a:schemeClr val="bg1">
                              <a:lumMod val="50000"/>
                            </a:schemeClr>
                          </a:solidFill>
                        </a:rPr>
                        <a:t>3.27</a:t>
                      </a:r>
                    </a:p>
                  </a:txBody>
                  <a:tcPr/>
                </a:tc>
                <a:tc>
                  <a:txBody>
                    <a:bodyPr/>
                    <a:lstStyle/>
                    <a:p>
                      <a:pPr algn="ctr"/>
                      <a:r>
                        <a:rPr lang="en-US" sz="1400" dirty="0">
                          <a:solidFill>
                            <a:srgbClr val="008000"/>
                          </a:solidFill>
                        </a:rPr>
                        <a:t>1% (.03)</a:t>
                      </a:r>
                    </a:p>
                  </a:txBody>
                  <a:tcPr/>
                </a:tc>
                <a:extLst>
                  <a:ext uri="{0D108BD9-81ED-4DB2-BD59-A6C34878D82A}">
                    <a16:rowId xmlns:a16="http://schemas.microsoft.com/office/drawing/2014/main" val="581312808"/>
                  </a:ext>
                </a:extLst>
              </a:tr>
              <a:tr h="407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I understand the requirement schedule/plan?</a:t>
                      </a:r>
                    </a:p>
                  </a:txBody>
                  <a:tcPr/>
                </a:tc>
                <a:tc>
                  <a:txBody>
                    <a:bodyPr/>
                    <a:lstStyle/>
                    <a:p>
                      <a:pPr algn="ctr"/>
                      <a:r>
                        <a:rPr lang="en-US" sz="1400" dirty="0">
                          <a:solidFill>
                            <a:schemeClr val="bg1">
                              <a:lumMod val="50000"/>
                            </a:schemeClr>
                          </a:solidFill>
                        </a:rPr>
                        <a:t>2.48</a:t>
                      </a:r>
                    </a:p>
                  </a:txBody>
                  <a:tcPr/>
                </a:tc>
                <a:tc>
                  <a:txBody>
                    <a:bodyPr/>
                    <a:lstStyle/>
                    <a:p>
                      <a:pPr algn="ctr"/>
                      <a:r>
                        <a:rPr lang="en-US" sz="1400" dirty="0">
                          <a:solidFill>
                            <a:schemeClr val="bg1">
                              <a:lumMod val="50000"/>
                            </a:schemeClr>
                          </a:solidFill>
                        </a:rPr>
                        <a:t>2.93</a:t>
                      </a:r>
                    </a:p>
                  </a:txBody>
                  <a:tcPr/>
                </a:tc>
                <a:tc>
                  <a:txBody>
                    <a:bodyPr/>
                    <a:lstStyle/>
                    <a:p>
                      <a:pPr algn="ctr"/>
                      <a:r>
                        <a:rPr lang="en-US" sz="1400" dirty="0">
                          <a:solidFill>
                            <a:srgbClr val="008000"/>
                          </a:solidFill>
                        </a:rPr>
                        <a:t>18% (.45)</a:t>
                      </a:r>
                    </a:p>
                  </a:txBody>
                  <a:tcPr/>
                </a:tc>
                <a:extLst>
                  <a:ext uri="{0D108BD9-81ED-4DB2-BD59-A6C34878D82A}">
                    <a16:rowId xmlns:a16="http://schemas.microsoft.com/office/drawing/2014/main" val="3319968666"/>
                  </a:ext>
                </a:extLst>
              </a:tr>
              <a:tr h="407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Everyone understands their role in the requirement meetings?</a:t>
                      </a:r>
                    </a:p>
                  </a:txBody>
                  <a:tcPr/>
                </a:tc>
                <a:tc>
                  <a:txBody>
                    <a:bodyPr/>
                    <a:lstStyle/>
                    <a:p>
                      <a:pPr algn="ctr"/>
                      <a:r>
                        <a:rPr lang="en-US" sz="1400" dirty="0">
                          <a:solidFill>
                            <a:schemeClr val="bg1">
                              <a:lumMod val="50000"/>
                            </a:schemeClr>
                          </a:solidFill>
                        </a:rPr>
                        <a:t>2.92</a:t>
                      </a:r>
                    </a:p>
                  </a:txBody>
                  <a:tcPr/>
                </a:tc>
                <a:tc>
                  <a:txBody>
                    <a:bodyPr/>
                    <a:lstStyle/>
                    <a:p>
                      <a:pPr algn="ctr"/>
                      <a:r>
                        <a:rPr lang="en-US" sz="1400" dirty="0">
                          <a:solidFill>
                            <a:schemeClr val="bg1">
                              <a:lumMod val="50000"/>
                            </a:schemeClr>
                          </a:solidFill>
                        </a:rPr>
                        <a:t>3.07</a:t>
                      </a:r>
                    </a:p>
                  </a:txBody>
                  <a:tcPr/>
                </a:tc>
                <a:tc>
                  <a:txBody>
                    <a:bodyPr/>
                    <a:lstStyle/>
                    <a:p>
                      <a:pPr algn="ctr"/>
                      <a:r>
                        <a:rPr lang="en-US" sz="1400" dirty="0">
                          <a:solidFill>
                            <a:srgbClr val="008000"/>
                          </a:solidFill>
                        </a:rPr>
                        <a:t>5% (.15)</a:t>
                      </a:r>
                    </a:p>
                  </a:txBody>
                  <a:tcPr/>
                </a:tc>
                <a:extLst>
                  <a:ext uri="{0D108BD9-81ED-4DB2-BD59-A6C34878D82A}">
                    <a16:rowId xmlns:a16="http://schemas.microsoft.com/office/drawing/2014/main" val="1615185236"/>
                  </a:ext>
                </a:extLst>
              </a:tr>
              <a:tr h="407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Requirements are written effectively?</a:t>
                      </a:r>
                    </a:p>
                  </a:txBody>
                  <a:tcPr/>
                </a:tc>
                <a:tc>
                  <a:txBody>
                    <a:bodyPr/>
                    <a:lstStyle/>
                    <a:p>
                      <a:pPr algn="ctr"/>
                      <a:r>
                        <a:rPr lang="en-US" sz="1400" dirty="0">
                          <a:solidFill>
                            <a:schemeClr val="bg1">
                              <a:lumMod val="50000"/>
                            </a:schemeClr>
                          </a:solidFill>
                        </a:rPr>
                        <a:t>2.68</a:t>
                      </a:r>
                    </a:p>
                  </a:txBody>
                  <a:tcPr/>
                </a:tc>
                <a:tc>
                  <a:txBody>
                    <a:bodyPr/>
                    <a:lstStyle/>
                    <a:p>
                      <a:pPr algn="ctr"/>
                      <a:r>
                        <a:rPr lang="en-US" sz="1400" dirty="0">
                          <a:solidFill>
                            <a:schemeClr val="bg1">
                              <a:lumMod val="50000"/>
                            </a:schemeClr>
                          </a:solidFill>
                        </a:rPr>
                        <a:t>3.07</a:t>
                      </a:r>
                    </a:p>
                  </a:txBody>
                  <a:tcPr/>
                </a:tc>
                <a:tc>
                  <a:txBody>
                    <a:bodyPr/>
                    <a:lstStyle/>
                    <a:p>
                      <a:pPr algn="ctr"/>
                      <a:r>
                        <a:rPr lang="en-US" sz="1400" dirty="0">
                          <a:solidFill>
                            <a:srgbClr val="008000"/>
                          </a:solidFill>
                        </a:rPr>
                        <a:t>15% (.39)</a:t>
                      </a:r>
                    </a:p>
                  </a:txBody>
                  <a:tcPr/>
                </a:tc>
                <a:extLst>
                  <a:ext uri="{0D108BD9-81ED-4DB2-BD59-A6C34878D82A}">
                    <a16:rowId xmlns:a16="http://schemas.microsoft.com/office/drawing/2014/main" val="1918830463"/>
                  </a:ext>
                </a:extLst>
              </a:tr>
              <a:tr h="568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Requirement risks and Issues are communicated and understood?</a:t>
                      </a:r>
                    </a:p>
                  </a:txBody>
                  <a:tcPr/>
                </a:tc>
                <a:tc>
                  <a:txBody>
                    <a:bodyPr/>
                    <a:lstStyle/>
                    <a:p>
                      <a:pPr algn="ctr"/>
                      <a:r>
                        <a:rPr lang="en-US" sz="1400" dirty="0">
                          <a:solidFill>
                            <a:schemeClr val="bg1">
                              <a:lumMod val="50000"/>
                            </a:schemeClr>
                          </a:solidFill>
                        </a:rPr>
                        <a:t>2.88</a:t>
                      </a:r>
                    </a:p>
                  </a:txBody>
                  <a:tcPr/>
                </a:tc>
                <a:tc>
                  <a:txBody>
                    <a:bodyPr/>
                    <a:lstStyle/>
                    <a:p>
                      <a:pPr algn="ctr"/>
                      <a:r>
                        <a:rPr lang="en-US" sz="1400" dirty="0">
                          <a:solidFill>
                            <a:schemeClr val="bg1">
                              <a:lumMod val="50000"/>
                            </a:schemeClr>
                          </a:solidFill>
                        </a:rPr>
                        <a:t>2.87</a:t>
                      </a:r>
                    </a:p>
                  </a:txBody>
                  <a:tcPr/>
                </a:tc>
                <a:tc>
                  <a:txBody>
                    <a:bodyPr/>
                    <a:lstStyle/>
                    <a:p>
                      <a:pPr algn="ctr"/>
                      <a:r>
                        <a:rPr lang="en-US" sz="1400" dirty="0">
                          <a:solidFill>
                            <a:srgbClr val="FF0000"/>
                          </a:solidFill>
                        </a:rPr>
                        <a:t>0% (-.01)</a:t>
                      </a:r>
                    </a:p>
                  </a:txBody>
                  <a:tcPr/>
                </a:tc>
                <a:extLst>
                  <a:ext uri="{0D108BD9-81ED-4DB2-BD59-A6C34878D82A}">
                    <a16:rowId xmlns:a16="http://schemas.microsoft.com/office/drawing/2014/main" val="2513036247"/>
                  </a:ext>
                </a:extLst>
              </a:tr>
              <a:tr h="802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Stakeholders are prepared for the topic of discussion (prep work has been completed beforehand for an effective meeting)?</a:t>
                      </a:r>
                    </a:p>
                  </a:txBody>
                  <a:tcPr/>
                </a:tc>
                <a:tc>
                  <a:txBody>
                    <a:bodyPr/>
                    <a:lstStyle/>
                    <a:p>
                      <a:pPr algn="ctr"/>
                      <a:r>
                        <a:rPr lang="en-US" sz="1400" dirty="0">
                          <a:solidFill>
                            <a:schemeClr val="bg1">
                              <a:lumMod val="50000"/>
                            </a:schemeClr>
                          </a:solidFill>
                        </a:rPr>
                        <a:t>2.64</a:t>
                      </a:r>
                    </a:p>
                  </a:txBody>
                  <a:tcPr/>
                </a:tc>
                <a:tc>
                  <a:txBody>
                    <a:bodyPr/>
                    <a:lstStyle/>
                    <a:p>
                      <a:pPr algn="ctr"/>
                      <a:r>
                        <a:rPr lang="en-US" sz="1400" dirty="0">
                          <a:solidFill>
                            <a:schemeClr val="bg1">
                              <a:lumMod val="50000"/>
                            </a:schemeClr>
                          </a:solidFill>
                        </a:rPr>
                        <a:t>2.67</a:t>
                      </a:r>
                    </a:p>
                  </a:txBody>
                  <a:tcPr/>
                </a:tc>
                <a:tc>
                  <a:txBody>
                    <a:bodyPr/>
                    <a:lstStyle/>
                    <a:p>
                      <a:pPr algn="ctr"/>
                      <a:r>
                        <a:rPr lang="en-US" sz="1400" dirty="0">
                          <a:solidFill>
                            <a:srgbClr val="008000"/>
                          </a:solidFill>
                        </a:rPr>
                        <a:t>1% (.03)</a:t>
                      </a:r>
                    </a:p>
                  </a:txBody>
                  <a:tcPr/>
                </a:tc>
                <a:extLst>
                  <a:ext uri="{0D108BD9-81ED-4DB2-BD59-A6C34878D82A}">
                    <a16:rowId xmlns:a16="http://schemas.microsoft.com/office/drawing/2014/main" val="2587487547"/>
                  </a:ext>
                </a:extLst>
              </a:tr>
            </a:tbl>
          </a:graphicData>
        </a:graphic>
      </p:graphicFrame>
      <p:sp>
        <p:nvSpPr>
          <p:cNvPr id="6" name="Content Placeholder 2">
            <a:extLst>
              <a:ext uri="{FF2B5EF4-FFF2-40B4-BE49-F238E27FC236}">
                <a16:creationId xmlns:a16="http://schemas.microsoft.com/office/drawing/2014/main" id="{42353740-0D9C-41FB-88E1-D054763AD810}"/>
              </a:ext>
            </a:extLst>
          </p:cNvPr>
          <p:cNvSpPr>
            <a:spLocks noGrp="1"/>
          </p:cNvSpPr>
          <p:nvPr>
            <p:ph idx="1"/>
          </p:nvPr>
        </p:nvSpPr>
        <p:spPr>
          <a:xfrm>
            <a:off x="695358" y="5572664"/>
            <a:ext cx="8382000" cy="828136"/>
          </a:xfrm>
        </p:spPr>
        <p:txBody>
          <a:bodyPr>
            <a:normAutofit/>
          </a:bodyPr>
          <a:lstStyle/>
          <a:p>
            <a:r>
              <a:rPr lang="en-US" dirty="0"/>
              <a:t>Survey shows improvement in 4 of the 7 target </a:t>
            </a:r>
            <a:r>
              <a:rPr lang="en-US"/>
              <a:t>areas </a:t>
            </a:r>
            <a:endParaRPr lang="en-US" dirty="0"/>
          </a:p>
          <a:p>
            <a:endParaRPr lang="en-US" dirty="0"/>
          </a:p>
          <a:p>
            <a:endParaRPr lang="en-US" dirty="0"/>
          </a:p>
        </p:txBody>
      </p:sp>
    </p:spTree>
    <p:extLst>
      <p:ext uri="{BB962C8B-B14F-4D97-AF65-F5344CB8AC3E}">
        <p14:creationId xmlns:p14="http://schemas.microsoft.com/office/powerpoint/2010/main" val="1545642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Adjust</a:t>
            </a:r>
          </a:p>
        </p:txBody>
      </p:sp>
    </p:spTree>
    <p:extLst>
      <p:ext uri="{BB962C8B-B14F-4D97-AF65-F5344CB8AC3E}">
        <p14:creationId xmlns:p14="http://schemas.microsoft.com/office/powerpoint/2010/main" val="165380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CC7E-D02C-4109-AB7B-EA6FF41BCC25}"/>
              </a:ext>
            </a:extLst>
          </p:cNvPr>
          <p:cNvSpPr>
            <a:spLocks noGrp="1"/>
          </p:cNvSpPr>
          <p:nvPr>
            <p:ph type="title"/>
          </p:nvPr>
        </p:nvSpPr>
        <p:spPr/>
        <p:txBody>
          <a:bodyPr/>
          <a:lstStyle/>
          <a:p>
            <a:r>
              <a:rPr lang="en-US" dirty="0"/>
              <a:t>Adjust the Plan &amp; Execute</a:t>
            </a:r>
          </a:p>
        </p:txBody>
      </p:sp>
      <p:sp>
        <p:nvSpPr>
          <p:cNvPr id="3" name="Content Placeholder 2">
            <a:extLst>
              <a:ext uri="{FF2B5EF4-FFF2-40B4-BE49-F238E27FC236}">
                <a16:creationId xmlns:a16="http://schemas.microsoft.com/office/drawing/2014/main" id="{1CA60413-92D7-4256-B895-06C65B96C32A}"/>
              </a:ext>
            </a:extLst>
          </p:cNvPr>
          <p:cNvSpPr>
            <a:spLocks noGrp="1"/>
          </p:cNvSpPr>
          <p:nvPr>
            <p:ph idx="1"/>
          </p:nvPr>
        </p:nvSpPr>
        <p:spPr/>
        <p:txBody>
          <a:bodyPr>
            <a:normAutofit lnSpcReduction="10000"/>
          </a:bodyPr>
          <a:lstStyle/>
          <a:p>
            <a:pPr lvl="0"/>
            <a:r>
              <a:rPr lang="en-US" dirty="0"/>
              <a:t>Focus on Analysis Planning &amp; Meeting Prep </a:t>
            </a:r>
          </a:p>
          <a:p>
            <a:pPr lvl="1"/>
            <a:r>
              <a:rPr lang="en-US" dirty="0"/>
              <a:t>Transparency to requirement work (30/60/90 day plan)</a:t>
            </a:r>
          </a:p>
          <a:p>
            <a:pPr marL="346075" lvl="1" indent="0">
              <a:buNone/>
            </a:pPr>
            <a:endParaRPr lang="en-US" dirty="0"/>
          </a:p>
          <a:p>
            <a:pPr lvl="0"/>
            <a:r>
              <a:rPr lang="en-US" dirty="0"/>
              <a:t>Focus on Risk and Issue Management</a:t>
            </a:r>
          </a:p>
          <a:p>
            <a:pPr lvl="1"/>
            <a:r>
              <a:rPr lang="en-US" dirty="0"/>
              <a:t>Interviewed PMs, Business, and Scrum Masters</a:t>
            </a:r>
          </a:p>
          <a:p>
            <a:pPr lvl="1"/>
            <a:r>
              <a:rPr lang="en-US" dirty="0"/>
              <a:t>Increased visibility to risks and issues</a:t>
            </a:r>
          </a:p>
          <a:p>
            <a:pPr lvl="3"/>
            <a:r>
              <a:rPr lang="en-US" dirty="0"/>
              <a:t>Incorporating into meeting agendas </a:t>
            </a:r>
          </a:p>
          <a:p>
            <a:pPr lvl="3"/>
            <a:r>
              <a:rPr lang="en-US" dirty="0"/>
              <a:t>Utilized the VMS boards and standup as a tool</a:t>
            </a:r>
          </a:p>
          <a:p>
            <a:pPr lvl="1"/>
            <a:endParaRPr lang="en-US" dirty="0"/>
          </a:p>
          <a:p>
            <a:pPr lvl="0"/>
            <a:r>
              <a:rPr lang="en-US" dirty="0"/>
              <a:t>Line Backlog Management</a:t>
            </a:r>
          </a:p>
          <a:p>
            <a:pPr lvl="1"/>
            <a:r>
              <a:rPr lang="en-US" dirty="0"/>
              <a:t>Groomed and prepared backlog per business priority. </a:t>
            </a:r>
          </a:p>
          <a:p>
            <a:pPr lvl="1"/>
            <a:r>
              <a:rPr lang="en-US" dirty="0"/>
              <a:t>Drove better Story estimation &amp; planning with Product Owners</a:t>
            </a:r>
            <a:br>
              <a:rPr lang="en-US" dirty="0"/>
            </a:br>
            <a:endParaRPr lang="en-US" dirty="0"/>
          </a:p>
          <a:p>
            <a:pPr lvl="0"/>
            <a:r>
              <a:rPr lang="en-US" dirty="0"/>
              <a:t>Measure Effectiveness through a Final Survey &amp; provide formal recommendation </a:t>
            </a:r>
          </a:p>
          <a:p>
            <a:pPr lvl="1"/>
            <a:r>
              <a:rPr lang="en-US" dirty="0"/>
              <a:t>Final survey sent in March</a:t>
            </a:r>
          </a:p>
        </p:txBody>
      </p:sp>
      <p:sp>
        <p:nvSpPr>
          <p:cNvPr id="4" name="Slide Number Placeholder 3">
            <a:extLst>
              <a:ext uri="{FF2B5EF4-FFF2-40B4-BE49-F238E27FC236}">
                <a16:creationId xmlns:a16="http://schemas.microsoft.com/office/drawing/2014/main" id="{F95BD776-6804-4B71-B5CE-CF92847416A1}"/>
              </a:ext>
            </a:extLst>
          </p:cNvPr>
          <p:cNvSpPr>
            <a:spLocks noGrp="1"/>
          </p:cNvSpPr>
          <p:nvPr>
            <p:ph type="sldNum" sz="quarter" idx="12"/>
          </p:nvPr>
        </p:nvSpPr>
        <p:spPr/>
        <p:txBody>
          <a:bodyPr/>
          <a:lstStyle/>
          <a:p>
            <a:fld id="{CACD57DD-E820-4B11-80C4-823179BCC2F4}" type="slidenum">
              <a:rPr lang="en-US" smtClean="0"/>
              <a:pPr/>
              <a:t>23</a:t>
            </a:fld>
            <a:endParaRPr lang="en-US" dirty="0"/>
          </a:p>
        </p:txBody>
      </p:sp>
      <p:pic>
        <p:nvPicPr>
          <p:cNvPr id="2050" name="Picture 2" descr="Related image">
            <a:extLst>
              <a:ext uri="{FF2B5EF4-FFF2-40B4-BE49-F238E27FC236}">
                <a16:creationId xmlns:a16="http://schemas.microsoft.com/office/drawing/2014/main" id="{AA4FA11A-934A-4901-8343-E986534D4E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3038" y="5523729"/>
            <a:ext cx="906162" cy="90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102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Final Survey Results (1-5 scale, 5 is fully agree)</a:t>
            </a:r>
          </a:p>
        </p:txBody>
      </p:sp>
      <p:sp>
        <p:nvSpPr>
          <p:cNvPr id="4" name="Slide Number Placeholder 3"/>
          <p:cNvSpPr>
            <a:spLocks noGrp="1"/>
          </p:cNvSpPr>
          <p:nvPr>
            <p:ph type="sldNum" sz="quarter" idx="12"/>
          </p:nvPr>
        </p:nvSpPr>
        <p:spPr/>
        <p:txBody>
          <a:bodyPr/>
          <a:lstStyle/>
          <a:p>
            <a:fld id="{CACD57DD-E820-4B11-80C4-823179BCC2F4}" type="slidenum">
              <a:rPr lang="en-US" smtClean="0"/>
              <a:pPr/>
              <a:t>24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77035772"/>
              </p:ext>
            </p:extLst>
          </p:nvPr>
        </p:nvGraphicFramePr>
        <p:xfrm>
          <a:off x="705675" y="1039970"/>
          <a:ext cx="7676325" cy="4361605"/>
        </p:xfrm>
        <a:graphic>
          <a:graphicData uri="http://schemas.openxmlformats.org/drawingml/2006/table">
            <a:tbl>
              <a:tblPr firstRow="1" bandRow="1">
                <a:tableStyleId>{5C22544A-7EE6-4342-B048-85BDC9FD1C3A}</a:tableStyleId>
              </a:tblPr>
              <a:tblGrid>
                <a:gridCol w="735025">
                  <a:extLst>
                    <a:ext uri="{9D8B030D-6E8A-4147-A177-3AD203B41FA5}">
                      <a16:colId xmlns:a16="http://schemas.microsoft.com/office/drawing/2014/main" val="3344681598"/>
                    </a:ext>
                  </a:extLst>
                </a:gridCol>
                <a:gridCol w="3702129">
                  <a:extLst>
                    <a:ext uri="{9D8B030D-6E8A-4147-A177-3AD203B41FA5}">
                      <a16:colId xmlns:a16="http://schemas.microsoft.com/office/drawing/2014/main" val="2257635963"/>
                    </a:ext>
                  </a:extLst>
                </a:gridCol>
                <a:gridCol w="695483">
                  <a:extLst>
                    <a:ext uri="{9D8B030D-6E8A-4147-A177-3AD203B41FA5}">
                      <a16:colId xmlns:a16="http://schemas.microsoft.com/office/drawing/2014/main" val="1568671410"/>
                    </a:ext>
                  </a:extLst>
                </a:gridCol>
                <a:gridCol w="709562">
                  <a:extLst>
                    <a:ext uri="{9D8B030D-6E8A-4147-A177-3AD203B41FA5}">
                      <a16:colId xmlns:a16="http://schemas.microsoft.com/office/drawing/2014/main" val="3743395667"/>
                    </a:ext>
                  </a:extLst>
                </a:gridCol>
                <a:gridCol w="860031">
                  <a:extLst>
                    <a:ext uri="{9D8B030D-6E8A-4147-A177-3AD203B41FA5}">
                      <a16:colId xmlns:a16="http://schemas.microsoft.com/office/drawing/2014/main" val="246816013"/>
                    </a:ext>
                  </a:extLst>
                </a:gridCol>
                <a:gridCol w="974095">
                  <a:extLst>
                    <a:ext uri="{9D8B030D-6E8A-4147-A177-3AD203B41FA5}">
                      <a16:colId xmlns:a16="http://schemas.microsoft.com/office/drawing/2014/main" val="455387318"/>
                    </a:ext>
                  </a:extLst>
                </a:gridCol>
              </a:tblGrid>
              <a:tr h="315264">
                <a:tc>
                  <a:txBody>
                    <a:bodyPr/>
                    <a:lstStyle/>
                    <a:p>
                      <a:r>
                        <a:rPr lang="en-US" dirty="0"/>
                        <a:t>#</a:t>
                      </a:r>
                    </a:p>
                  </a:txBody>
                  <a:tcPr/>
                </a:tc>
                <a:tc>
                  <a:txBody>
                    <a:bodyPr/>
                    <a:lstStyle/>
                    <a:p>
                      <a:r>
                        <a:rPr lang="en-US" dirty="0"/>
                        <a:t>Survey Question</a:t>
                      </a:r>
                    </a:p>
                  </a:txBody>
                  <a:tcPr/>
                </a:tc>
                <a:tc>
                  <a:txBody>
                    <a:bodyPr/>
                    <a:lstStyle/>
                    <a:p>
                      <a:pPr algn="ctr"/>
                      <a:r>
                        <a:rPr lang="en-US" dirty="0">
                          <a:solidFill>
                            <a:schemeClr val="bg1"/>
                          </a:solidFill>
                        </a:rPr>
                        <a:t>Oct</a:t>
                      </a:r>
                    </a:p>
                  </a:txBody>
                  <a:tcPr/>
                </a:tc>
                <a:tc>
                  <a:txBody>
                    <a:bodyPr/>
                    <a:lstStyle/>
                    <a:p>
                      <a:pPr algn="ctr"/>
                      <a:r>
                        <a:rPr lang="en-US" dirty="0"/>
                        <a:t>Jan</a:t>
                      </a:r>
                    </a:p>
                  </a:txBody>
                  <a:tcPr/>
                </a:tc>
                <a:tc>
                  <a:txBody>
                    <a:bodyPr/>
                    <a:lstStyle/>
                    <a:p>
                      <a:pPr algn="ctr"/>
                      <a:r>
                        <a:rPr lang="en-US" dirty="0"/>
                        <a:t>Mar</a:t>
                      </a:r>
                    </a:p>
                  </a:txBody>
                  <a:tcPr/>
                </a:tc>
                <a:tc>
                  <a:txBody>
                    <a:bodyPr/>
                    <a:lstStyle/>
                    <a:p>
                      <a:pPr algn="ctr"/>
                      <a:r>
                        <a:rPr lang="en-US" dirty="0"/>
                        <a:t>+- </a:t>
                      </a:r>
                      <a:r>
                        <a:rPr lang="en-US" sz="900" dirty="0"/>
                        <a:t>(cumulative)</a:t>
                      </a:r>
                    </a:p>
                  </a:txBody>
                  <a:tcPr/>
                </a:tc>
                <a:extLst>
                  <a:ext uri="{0D108BD9-81ED-4DB2-BD59-A6C34878D82A}">
                    <a16:rowId xmlns:a16="http://schemas.microsoft.com/office/drawing/2014/main" val="302924761"/>
                  </a:ext>
                </a:extLst>
              </a:tr>
              <a:tr h="446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Meeting facilitation is done effectively?</a:t>
                      </a:r>
                    </a:p>
                  </a:txBody>
                  <a:tcPr/>
                </a:tc>
                <a:tc>
                  <a:txBody>
                    <a:bodyPr/>
                    <a:lstStyle/>
                    <a:p>
                      <a:pPr algn="ctr"/>
                      <a:r>
                        <a:rPr lang="en-US" sz="1400" dirty="0">
                          <a:solidFill>
                            <a:schemeClr val="tx1">
                              <a:lumMod val="65000"/>
                              <a:lumOff val="35000"/>
                            </a:schemeClr>
                          </a:solidFill>
                        </a:rPr>
                        <a:t>2.92</a:t>
                      </a:r>
                    </a:p>
                  </a:txBody>
                  <a:tcPr/>
                </a:tc>
                <a:tc>
                  <a:txBody>
                    <a:bodyPr/>
                    <a:lstStyle/>
                    <a:p>
                      <a:pPr algn="ctr"/>
                      <a:r>
                        <a:rPr lang="en-US" sz="1400" b="1" dirty="0">
                          <a:solidFill>
                            <a:schemeClr val="accent6">
                              <a:lumMod val="50000"/>
                            </a:schemeClr>
                          </a:solidFill>
                        </a:rPr>
                        <a:t>3.20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6">
                              <a:lumMod val="50000"/>
                            </a:schemeClr>
                          </a:solidFill>
                        </a:rPr>
                        <a:t>3.58 (12%)</a:t>
                      </a:r>
                    </a:p>
                  </a:txBody>
                  <a:tcPr/>
                </a:tc>
                <a:tc>
                  <a:txBody>
                    <a:bodyPr/>
                    <a:lstStyle/>
                    <a:p>
                      <a:pPr algn="ctr"/>
                      <a:r>
                        <a:rPr lang="en-US" sz="1400" b="1" dirty="0">
                          <a:solidFill>
                            <a:schemeClr val="accent6">
                              <a:lumMod val="50000"/>
                            </a:schemeClr>
                          </a:solidFill>
                        </a:rPr>
                        <a:t>23%</a:t>
                      </a:r>
                    </a:p>
                  </a:txBody>
                  <a:tcPr/>
                </a:tc>
                <a:extLst>
                  <a:ext uri="{0D108BD9-81ED-4DB2-BD59-A6C34878D82A}">
                    <a16:rowId xmlns:a16="http://schemas.microsoft.com/office/drawing/2014/main" val="97617734"/>
                  </a:ext>
                </a:extLst>
              </a:tr>
              <a:tr h="536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The right people are invited and attend the requirement meetings?</a:t>
                      </a:r>
                    </a:p>
                  </a:txBody>
                  <a:tcPr/>
                </a:tc>
                <a:tc>
                  <a:txBody>
                    <a:bodyPr/>
                    <a:lstStyle/>
                    <a:p>
                      <a:pPr algn="ctr"/>
                      <a:r>
                        <a:rPr lang="en-US" sz="1400" dirty="0">
                          <a:solidFill>
                            <a:schemeClr val="tx1">
                              <a:lumMod val="65000"/>
                              <a:lumOff val="35000"/>
                            </a:schemeClr>
                          </a:solidFill>
                        </a:rPr>
                        <a:t>3.24</a:t>
                      </a:r>
                    </a:p>
                  </a:txBody>
                  <a:tcPr/>
                </a:tc>
                <a:tc>
                  <a:txBody>
                    <a:bodyPr/>
                    <a:lstStyle/>
                    <a:p>
                      <a:pPr algn="ctr"/>
                      <a:r>
                        <a:rPr lang="en-US" sz="1400" b="1" dirty="0">
                          <a:solidFill>
                            <a:schemeClr val="accent6">
                              <a:lumMod val="50000"/>
                            </a:schemeClr>
                          </a:solidFill>
                        </a:rPr>
                        <a:t>3.27</a:t>
                      </a:r>
                    </a:p>
                  </a:txBody>
                  <a:tcPr/>
                </a:tc>
                <a:tc>
                  <a:txBody>
                    <a:bodyPr/>
                    <a:lstStyle/>
                    <a:p>
                      <a:pPr algn="ctr"/>
                      <a:r>
                        <a:rPr lang="en-US" sz="1400" b="1" dirty="0">
                          <a:solidFill>
                            <a:schemeClr val="accent6">
                              <a:lumMod val="50000"/>
                            </a:schemeClr>
                          </a:solidFill>
                        </a:rPr>
                        <a:t>3.83</a:t>
                      </a:r>
                    </a:p>
                    <a:p>
                      <a:pPr algn="ctr"/>
                      <a:r>
                        <a:rPr lang="en-US" sz="1400" b="1" dirty="0">
                          <a:solidFill>
                            <a:schemeClr val="accent6">
                              <a:lumMod val="50000"/>
                            </a:schemeClr>
                          </a:solidFill>
                        </a:rPr>
                        <a:t>(16%)</a:t>
                      </a:r>
                    </a:p>
                  </a:txBody>
                  <a:tcPr/>
                </a:tc>
                <a:tc>
                  <a:txBody>
                    <a:bodyPr/>
                    <a:lstStyle/>
                    <a:p>
                      <a:pPr algn="ctr"/>
                      <a:r>
                        <a:rPr lang="en-US" sz="1400" b="1" dirty="0">
                          <a:solidFill>
                            <a:schemeClr val="accent6">
                              <a:lumMod val="50000"/>
                            </a:schemeClr>
                          </a:solidFill>
                        </a:rPr>
                        <a:t>18%</a:t>
                      </a:r>
                    </a:p>
                  </a:txBody>
                  <a:tcPr/>
                </a:tc>
                <a:extLst>
                  <a:ext uri="{0D108BD9-81ED-4DB2-BD59-A6C34878D82A}">
                    <a16:rowId xmlns:a16="http://schemas.microsoft.com/office/drawing/2014/main" val="581312808"/>
                  </a:ext>
                </a:extLst>
              </a:tr>
              <a:tr h="446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I understand the requirement schedule/plan?</a:t>
                      </a:r>
                    </a:p>
                  </a:txBody>
                  <a:tcPr/>
                </a:tc>
                <a:tc>
                  <a:txBody>
                    <a:bodyPr/>
                    <a:lstStyle/>
                    <a:p>
                      <a:pPr algn="ctr"/>
                      <a:r>
                        <a:rPr lang="en-US" sz="1400" dirty="0">
                          <a:solidFill>
                            <a:schemeClr val="tx1">
                              <a:lumMod val="65000"/>
                              <a:lumOff val="35000"/>
                            </a:schemeClr>
                          </a:solidFill>
                        </a:rPr>
                        <a:t>2.48</a:t>
                      </a:r>
                    </a:p>
                  </a:txBody>
                  <a:tcPr/>
                </a:tc>
                <a:tc>
                  <a:txBody>
                    <a:bodyPr/>
                    <a:lstStyle/>
                    <a:p>
                      <a:pPr algn="ctr"/>
                      <a:r>
                        <a:rPr lang="en-US" sz="1400" b="1" dirty="0">
                          <a:solidFill>
                            <a:schemeClr val="accent6">
                              <a:lumMod val="50000"/>
                            </a:schemeClr>
                          </a:solidFill>
                        </a:rPr>
                        <a:t>2.93</a:t>
                      </a:r>
                    </a:p>
                  </a:txBody>
                  <a:tcPr/>
                </a:tc>
                <a:tc>
                  <a:txBody>
                    <a:bodyPr/>
                    <a:lstStyle/>
                    <a:p>
                      <a:pPr algn="ctr"/>
                      <a:r>
                        <a:rPr lang="en-US" sz="1400" b="1" dirty="0">
                          <a:solidFill>
                            <a:schemeClr val="accent6">
                              <a:lumMod val="50000"/>
                            </a:schemeClr>
                          </a:solidFill>
                        </a:rPr>
                        <a:t>3.25</a:t>
                      </a:r>
                      <a:br>
                        <a:rPr lang="en-US" sz="1400" b="1" dirty="0">
                          <a:solidFill>
                            <a:schemeClr val="accent6">
                              <a:lumMod val="50000"/>
                            </a:schemeClr>
                          </a:solidFill>
                        </a:rPr>
                      </a:br>
                      <a:r>
                        <a:rPr lang="en-US" sz="1400" b="1" dirty="0">
                          <a:solidFill>
                            <a:schemeClr val="accent6">
                              <a:lumMod val="50000"/>
                            </a:schemeClr>
                          </a:solidFill>
                        </a:rPr>
                        <a:t>(11%)</a:t>
                      </a:r>
                    </a:p>
                  </a:txBody>
                  <a:tcPr/>
                </a:tc>
                <a:tc>
                  <a:txBody>
                    <a:bodyPr/>
                    <a:lstStyle/>
                    <a:p>
                      <a:pPr algn="ctr"/>
                      <a:r>
                        <a:rPr lang="en-US" sz="1400" b="1" dirty="0">
                          <a:solidFill>
                            <a:schemeClr val="accent6">
                              <a:lumMod val="50000"/>
                            </a:schemeClr>
                          </a:solidFill>
                        </a:rPr>
                        <a:t>31%</a:t>
                      </a:r>
                    </a:p>
                  </a:txBody>
                  <a:tcPr/>
                </a:tc>
                <a:extLst>
                  <a:ext uri="{0D108BD9-81ED-4DB2-BD59-A6C34878D82A}">
                    <a16:rowId xmlns:a16="http://schemas.microsoft.com/office/drawing/2014/main" val="3319968666"/>
                  </a:ext>
                </a:extLst>
              </a:tr>
              <a:tr h="446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Everyone understands their role in the requirement meetings?</a:t>
                      </a:r>
                    </a:p>
                  </a:txBody>
                  <a:tcPr/>
                </a:tc>
                <a:tc>
                  <a:txBody>
                    <a:bodyPr/>
                    <a:lstStyle/>
                    <a:p>
                      <a:pPr algn="ctr"/>
                      <a:r>
                        <a:rPr lang="en-US" sz="1400" dirty="0">
                          <a:solidFill>
                            <a:schemeClr val="tx1">
                              <a:lumMod val="65000"/>
                              <a:lumOff val="35000"/>
                            </a:schemeClr>
                          </a:solidFill>
                        </a:rPr>
                        <a:t>2.92</a:t>
                      </a:r>
                    </a:p>
                  </a:txBody>
                  <a:tcPr/>
                </a:tc>
                <a:tc>
                  <a:txBody>
                    <a:bodyPr/>
                    <a:lstStyle/>
                    <a:p>
                      <a:pPr algn="ctr"/>
                      <a:r>
                        <a:rPr lang="en-US" sz="1400" b="1" dirty="0">
                          <a:solidFill>
                            <a:schemeClr val="accent6">
                              <a:lumMod val="50000"/>
                            </a:schemeClr>
                          </a:solidFill>
                        </a:rPr>
                        <a:t>3.07</a:t>
                      </a:r>
                    </a:p>
                  </a:txBody>
                  <a:tcPr/>
                </a:tc>
                <a:tc>
                  <a:txBody>
                    <a:bodyPr/>
                    <a:lstStyle/>
                    <a:p>
                      <a:pPr algn="ctr"/>
                      <a:r>
                        <a:rPr lang="en-US" sz="1400" b="1" dirty="0">
                          <a:solidFill>
                            <a:schemeClr val="accent6">
                              <a:lumMod val="50000"/>
                            </a:schemeClr>
                          </a:solidFill>
                        </a:rPr>
                        <a:t>3.33</a:t>
                      </a:r>
                    </a:p>
                    <a:p>
                      <a:pPr algn="ctr"/>
                      <a:r>
                        <a:rPr lang="en-US" sz="1400" b="1" dirty="0">
                          <a:solidFill>
                            <a:schemeClr val="accent6">
                              <a:lumMod val="50000"/>
                            </a:schemeClr>
                          </a:solidFill>
                        </a:rPr>
                        <a:t>(8%)</a:t>
                      </a:r>
                    </a:p>
                  </a:txBody>
                  <a:tcPr/>
                </a:tc>
                <a:tc>
                  <a:txBody>
                    <a:bodyPr/>
                    <a:lstStyle/>
                    <a:p>
                      <a:pPr algn="ctr"/>
                      <a:r>
                        <a:rPr lang="en-US" sz="1400" b="1" dirty="0">
                          <a:solidFill>
                            <a:schemeClr val="accent6">
                              <a:lumMod val="50000"/>
                            </a:schemeClr>
                          </a:solidFill>
                        </a:rPr>
                        <a:t>14%</a:t>
                      </a:r>
                    </a:p>
                  </a:txBody>
                  <a:tcPr/>
                </a:tc>
                <a:extLst>
                  <a:ext uri="{0D108BD9-81ED-4DB2-BD59-A6C34878D82A}">
                    <a16:rowId xmlns:a16="http://schemas.microsoft.com/office/drawing/2014/main" val="1615185236"/>
                  </a:ext>
                </a:extLst>
              </a:tr>
              <a:tr h="446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Requirements are written effectively?</a:t>
                      </a:r>
                    </a:p>
                  </a:txBody>
                  <a:tcPr/>
                </a:tc>
                <a:tc>
                  <a:txBody>
                    <a:bodyPr/>
                    <a:lstStyle/>
                    <a:p>
                      <a:pPr algn="ctr"/>
                      <a:r>
                        <a:rPr lang="en-US" sz="1400" dirty="0">
                          <a:solidFill>
                            <a:schemeClr val="tx1">
                              <a:lumMod val="65000"/>
                              <a:lumOff val="35000"/>
                            </a:schemeClr>
                          </a:solidFill>
                        </a:rPr>
                        <a:t>2.68</a:t>
                      </a:r>
                    </a:p>
                  </a:txBody>
                  <a:tcPr/>
                </a:tc>
                <a:tc>
                  <a:txBody>
                    <a:bodyPr/>
                    <a:lstStyle/>
                    <a:p>
                      <a:pPr algn="ctr"/>
                      <a:r>
                        <a:rPr lang="en-US" sz="1400" b="1" dirty="0">
                          <a:solidFill>
                            <a:schemeClr val="accent6">
                              <a:lumMod val="50000"/>
                            </a:schemeClr>
                          </a:solidFill>
                        </a:rPr>
                        <a:t>3.07</a:t>
                      </a:r>
                    </a:p>
                  </a:txBody>
                  <a:tcPr/>
                </a:tc>
                <a:tc>
                  <a:txBody>
                    <a:bodyPr/>
                    <a:lstStyle/>
                    <a:p>
                      <a:pPr algn="ctr"/>
                      <a:r>
                        <a:rPr lang="en-US" sz="1400" b="1" dirty="0">
                          <a:solidFill>
                            <a:schemeClr val="accent6">
                              <a:lumMod val="50000"/>
                            </a:schemeClr>
                          </a:solidFill>
                        </a:rPr>
                        <a:t>3.75</a:t>
                      </a:r>
                    </a:p>
                    <a:p>
                      <a:pPr algn="ctr"/>
                      <a:r>
                        <a:rPr lang="en-US" sz="1400" b="1" dirty="0">
                          <a:solidFill>
                            <a:schemeClr val="accent6">
                              <a:lumMod val="50000"/>
                            </a:schemeClr>
                          </a:solidFill>
                        </a:rPr>
                        <a:t>(22%)</a:t>
                      </a:r>
                    </a:p>
                  </a:txBody>
                  <a:tcPr/>
                </a:tc>
                <a:tc>
                  <a:txBody>
                    <a:bodyPr/>
                    <a:lstStyle/>
                    <a:p>
                      <a:pPr algn="ctr"/>
                      <a:r>
                        <a:rPr lang="en-US" sz="1400" b="1" dirty="0">
                          <a:solidFill>
                            <a:schemeClr val="accent6">
                              <a:lumMod val="50000"/>
                            </a:schemeClr>
                          </a:solidFill>
                        </a:rPr>
                        <a:t>40%</a:t>
                      </a:r>
                    </a:p>
                  </a:txBody>
                  <a:tcPr/>
                </a:tc>
                <a:extLst>
                  <a:ext uri="{0D108BD9-81ED-4DB2-BD59-A6C34878D82A}">
                    <a16:rowId xmlns:a16="http://schemas.microsoft.com/office/drawing/2014/main" val="1918830463"/>
                  </a:ext>
                </a:extLst>
              </a:tr>
              <a:tr h="446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Requirement risks and Issues are communicated and understood?</a:t>
                      </a:r>
                    </a:p>
                  </a:txBody>
                  <a:tcPr/>
                </a:tc>
                <a:tc>
                  <a:txBody>
                    <a:bodyPr/>
                    <a:lstStyle/>
                    <a:p>
                      <a:pPr algn="ctr"/>
                      <a:r>
                        <a:rPr lang="en-US" sz="1400" dirty="0">
                          <a:solidFill>
                            <a:schemeClr val="tx1">
                              <a:lumMod val="65000"/>
                              <a:lumOff val="35000"/>
                            </a:schemeClr>
                          </a:solidFill>
                        </a:rPr>
                        <a:t>2.88</a:t>
                      </a:r>
                    </a:p>
                  </a:txBody>
                  <a:tcPr/>
                </a:tc>
                <a:tc>
                  <a:txBody>
                    <a:bodyPr/>
                    <a:lstStyle/>
                    <a:p>
                      <a:pPr algn="ctr"/>
                      <a:r>
                        <a:rPr lang="en-US" sz="1400" b="1" dirty="0">
                          <a:solidFill>
                            <a:srgbClr val="FF0000"/>
                          </a:solidFill>
                        </a:rPr>
                        <a:t>2.87</a:t>
                      </a:r>
                    </a:p>
                  </a:txBody>
                  <a:tcPr/>
                </a:tc>
                <a:tc>
                  <a:txBody>
                    <a:bodyPr/>
                    <a:lstStyle/>
                    <a:p>
                      <a:pPr algn="ctr"/>
                      <a:r>
                        <a:rPr lang="en-US" sz="1400" b="1" dirty="0">
                          <a:solidFill>
                            <a:schemeClr val="accent6">
                              <a:lumMod val="50000"/>
                            </a:schemeClr>
                          </a:solidFill>
                        </a:rPr>
                        <a:t>3.42</a:t>
                      </a:r>
                    </a:p>
                    <a:p>
                      <a:pPr algn="ctr"/>
                      <a:r>
                        <a:rPr lang="en-US" sz="1400" b="1" dirty="0">
                          <a:solidFill>
                            <a:schemeClr val="accent6">
                              <a:lumMod val="50000"/>
                            </a:schemeClr>
                          </a:solidFill>
                        </a:rPr>
                        <a:t>(19%)</a:t>
                      </a:r>
                    </a:p>
                  </a:txBody>
                  <a:tcPr/>
                </a:tc>
                <a:tc>
                  <a:txBody>
                    <a:bodyPr/>
                    <a:lstStyle/>
                    <a:p>
                      <a:pPr algn="ctr"/>
                      <a:r>
                        <a:rPr lang="en-US" sz="1400" b="1" dirty="0">
                          <a:solidFill>
                            <a:schemeClr val="accent6">
                              <a:lumMod val="50000"/>
                            </a:schemeClr>
                          </a:solidFill>
                        </a:rPr>
                        <a:t>19%</a:t>
                      </a:r>
                    </a:p>
                  </a:txBody>
                  <a:tcPr/>
                </a:tc>
                <a:extLst>
                  <a:ext uri="{0D108BD9-81ED-4DB2-BD59-A6C34878D82A}">
                    <a16:rowId xmlns:a16="http://schemas.microsoft.com/office/drawing/2014/main" val="2513036247"/>
                  </a:ext>
                </a:extLst>
              </a:tr>
              <a:tr h="630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Stakeholders are prepared for the topic of discussion (prep work has been completed beforehand for an effective meeting)?</a:t>
                      </a:r>
                    </a:p>
                  </a:txBody>
                  <a:tcPr/>
                </a:tc>
                <a:tc>
                  <a:txBody>
                    <a:bodyPr/>
                    <a:lstStyle/>
                    <a:p>
                      <a:pPr algn="ctr"/>
                      <a:r>
                        <a:rPr lang="en-US" sz="1400" dirty="0">
                          <a:solidFill>
                            <a:schemeClr val="tx1">
                              <a:lumMod val="65000"/>
                              <a:lumOff val="35000"/>
                            </a:schemeClr>
                          </a:solidFill>
                        </a:rPr>
                        <a:t>2.64</a:t>
                      </a:r>
                    </a:p>
                  </a:txBody>
                  <a:tcPr/>
                </a:tc>
                <a:tc>
                  <a:txBody>
                    <a:bodyPr/>
                    <a:lstStyle/>
                    <a:p>
                      <a:pPr algn="ctr"/>
                      <a:r>
                        <a:rPr lang="en-US" sz="1400" b="1" dirty="0">
                          <a:solidFill>
                            <a:schemeClr val="accent6">
                              <a:lumMod val="50000"/>
                            </a:schemeClr>
                          </a:solidFill>
                        </a:rPr>
                        <a:t>2.67</a:t>
                      </a:r>
                    </a:p>
                  </a:txBody>
                  <a:tcPr/>
                </a:tc>
                <a:tc>
                  <a:txBody>
                    <a:bodyPr/>
                    <a:lstStyle/>
                    <a:p>
                      <a:pPr algn="ctr"/>
                      <a:r>
                        <a:rPr lang="en-US" sz="1400" b="1" dirty="0">
                          <a:solidFill>
                            <a:schemeClr val="accent6">
                              <a:lumMod val="50000"/>
                            </a:schemeClr>
                          </a:solidFill>
                        </a:rPr>
                        <a:t>3.42</a:t>
                      </a:r>
                    </a:p>
                    <a:p>
                      <a:pPr algn="ctr"/>
                      <a:r>
                        <a:rPr lang="en-US" sz="1400" b="1" dirty="0">
                          <a:solidFill>
                            <a:schemeClr val="accent6">
                              <a:lumMod val="50000"/>
                            </a:schemeClr>
                          </a:solidFill>
                        </a:rPr>
                        <a:t>(28%)</a:t>
                      </a:r>
                    </a:p>
                  </a:txBody>
                  <a:tcPr/>
                </a:tc>
                <a:tc>
                  <a:txBody>
                    <a:bodyPr/>
                    <a:lstStyle/>
                    <a:p>
                      <a:pPr algn="ctr"/>
                      <a:r>
                        <a:rPr lang="en-US" sz="1400" b="1" dirty="0">
                          <a:solidFill>
                            <a:schemeClr val="accent6">
                              <a:lumMod val="50000"/>
                            </a:schemeClr>
                          </a:solidFill>
                        </a:rPr>
                        <a:t>30%</a:t>
                      </a:r>
                    </a:p>
                  </a:txBody>
                  <a:tcPr/>
                </a:tc>
                <a:extLst>
                  <a:ext uri="{0D108BD9-81ED-4DB2-BD59-A6C34878D82A}">
                    <a16:rowId xmlns:a16="http://schemas.microsoft.com/office/drawing/2014/main" val="2587487547"/>
                  </a:ext>
                </a:extLst>
              </a:tr>
            </a:tbl>
          </a:graphicData>
        </a:graphic>
      </p:graphicFrame>
      <p:sp>
        <p:nvSpPr>
          <p:cNvPr id="5" name="Content Placeholder 2">
            <a:extLst>
              <a:ext uri="{FF2B5EF4-FFF2-40B4-BE49-F238E27FC236}">
                <a16:creationId xmlns:a16="http://schemas.microsoft.com/office/drawing/2014/main" id="{4D351ACB-AD3A-4D31-85B6-CE2DFE506BFB}"/>
              </a:ext>
            </a:extLst>
          </p:cNvPr>
          <p:cNvSpPr>
            <a:spLocks noGrp="1"/>
          </p:cNvSpPr>
          <p:nvPr>
            <p:ph idx="1"/>
          </p:nvPr>
        </p:nvSpPr>
        <p:spPr>
          <a:xfrm>
            <a:off x="695358" y="5572664"/>
            <a:ext cx="8382000" cy="828136"/>
          </a:xfrm>
        </p:spPr>
        <p:txBody>
          <a:bodyPr>
            <a:normAutofit fontScale="92500" lnSpcReduction="10000"/>
          </a:bodyPr>
          <a:lstStyle/>
          <a:p>
            <a:r>
              <a:rPr lang="en-US" dirty="0"/>
              <a:t>Post-implementation survey shows improvement in 7 of the 7 target areas </a:t>
            </a:r>
          </a:p>
          <a:p>
            <a:pPr lvl="1"/>
            <a:r>
              <a:rPr lang="en-US" dirty="0"/>
              <a:t>Averaged 17% uplift</a:t>
            </a:r>
          </a:p>
          <a:p>
            <a:pPr lvl="1"/>
            <a:r>
              <a:rPr lang="en-US" dirty="0"/>
              <a:t>Q5. Requirements are written effectively - up 40%</a:t>
            </a:r>
          </a:p>
          <a:p>
            <a:endParaRPr lang="en-US" dirty="0"/>
          </a:p>
          <a:p>
            <a:endParaRPr lang="en-US" dirty="0"/>
          </a:p>
          <a:p>
            <a:endParaRPr lang="en-US" dirty="0"/>
          </a:p>
        </p:txBody>
      </p:sp>
    </p:spTree>
    <p:extLst>
      <p:ext uri="{BB962C8B-B14F-4D97-AF65-F5344CB8AC3E}">
        <p14:creationId xmlns:p14="http://schemas.microsoft.com/office/powerpoint/2010/main" val="1816179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2BFA-822F-4A80-8EEE-CA65377549E0}"/>
              </a:ext>
            </a:extLst>
          </p:cNvPr>
          <p:cNvSpPr>
            <a:spLocks noGrp="1"/>
          </p:cNvSpPr>
          <p:nvPr>
            <p:ph type="title"/>
          </p:nvPr>
        </p:nvSpPr>
        <p:spPr/>
        <p:txBody>
          <a:bodyPr/>
          <a:lstStyle/>
          <a:p>
            <a:r>
              <a:rPr lang="en-US" dirty="0"/>
              <a:t>Updated Delivery Model</a:t>
            </a:r>
          </a:p>
        </p:txBody>
      </p:sp>
      <p:sp>
        <p:nvSpPr>
          <p:cNvPr id="4" name="Slide Number Placeholder 3">
            <a:extLst>
              <a:ext uri="{FF2B5EF4-FFF2-40B4-BE49-F238E27FC236}">
                <a16:creationId xmlns:a16="http://schemas.microsoft.com/office/drawing/2014/main" id="{B5B9E42C-FDC3-4F49-9D26-08793975BCE8}"/>
              </a:ext>
            </a:extLst>
          </p:cNvPr>
          <p:cNvSpPr>
            <a:spLocks noGrp="1"/>
          </p:cNvSpPr>
          <p:nvPr>
            <p:ph type="sldNum" sz="quarter" idx="12"/>
          </p:nvPr>
        </p:nvSpPr>
        <p:spPr/>
        <p:txBody>
          <a:bodyPr/>
          <a:lstStyle/>
          <a:p>
            <a:fld id="{CACD57DD-E820-4B11-80C4-823179BCC2F4}" type="slidenum">
              <a:rPr lang="en-US" smtClean="0"/>
              <a:pPr/>
              <a:t>25</a:t>
            </a:fld>
            <a:endParaRPr lang="en-US" dirty="0"/>
          </a:p>
        </p:txBody>
      </p:sp>
      <p:pic>
        <p:nvPicPr>
          <p:cNvPr id="5" name="Picture 4">
            <a:extLst>
              <a:ext uri="{FF2B5EF4-FFF2-40B4-BE49-F238E27FC236}">
                <a16:creationId xmlns:a16="http://schemas.microsoft.com/office/drawing/2014/main" id="{32C6179C-3B21-4C80-975F-AAE84A58EBC8}"/>
              </a:ext>
            </a:extLst>
          </p:cNvPr>
          <p:cNvPicPr>
            <a:picLocks noChangeAspect="1"/>
          </p:cNvPicPr>
          <p:nvPr/>
        </p:nvPicPr>
        <p:blipFill>
          <a:blip r:embed="rId2"/>
          <a:stretch>
            <a:fillRect/>
          </a:stretch>
        </p:blipFill>
        <p:spPr>
          <a:xfrm>
            <a:off x="0" y="1617212"/>
            <a:ext cx="9144000" cy="4072146"/>
          </a:xfrm>
          <a:prstGeom prst="rect">
            <a:avLst/>
          </a:prstGeom>
        </p:spPr>
      </p:pic>
    </p:spTree>
    <p:extLst>
      <p:ext uri="{BB962C8B-B14F-4D97-AF65-F5344CB8AC3E}">
        <p14:creationId xmlns:p14="http://schemas.microsoft.com/office/powerpoint/2010/main" val="1377092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Takeaways</a:t>
            </a:r>
          </a:p>
        </p:txBody>
      </p:sp>
    </p:spTree>
    <p:extLst>
      <p:ext uri="{BB962C8B-B14F-4D97-AF65-F5344CB8AC3E}">
        <p14:creationId xmlns:p14="http://schemas.microsoft.com/office/powerpoint/2010/main" val="2640888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352A-F910-47DD-8E02-3C7EE66521B7}"/>
              </a:ext>
            </a:extLst>
          </p:cNvPr>
          <p:cNvSpPr>
            <a:spLocks noGrp="1"/>
          </p:cNvSpPr>
          <p:nvPr>
            <p:ph type="title"/>
          </p:nvPr>
        </p:nvSpPr>
        <p:spPr/>
        <p:txBody>
          <a:bodyPr>
            <a:normAutofit/>
          </a:bodyPr>
          <a:lstStyle/>
          <a:p>
            <a:r>
              <a:rPr lang="en-US" dirty="0"/>
              <a:t>Tangible Cheaper, Better, Faster Lessons To Takeaway</a:t>
            </a:r>
          </a:p>
        </p:txBody>
      </p:sp>
      <p:sp>
        <p:nvSpPr>
          <p:cNvPr id="3" name="Content Placeholder 2">
            <a:extLst>
              <a:ext uri="{FF2B5EF4-FFF2-40B4-BE49-F238E27FC236}">
                <a16:creationId xmlns:a16="http://schemas.microsoft.com/office/drawing/2014/main" id="{7ACA44BE-1B9D-481C-9055-37BFB0C3E699}"/>
              </a:ext>
            </a:extLst>
          </p:cNvPr>
          <p:cNvSpPr>
            <a:spLocks noGrp="1"/>
          </p:cNvSpPr>
          <p:nvPr>
            <p:ph idx="1"/>
          </p:nvPr>
        </p:nvSpPr>
        <p:spPr/>
        <p:txBody>
          <a:bodyPr>
            <a:normAutofit/>
          </a:bodyPr>
          <a:lstStyle/>
          <a:p>
            <a:r>
              <a:rPr lang="en-US" dirty="0"/>
              <a:t>Visual boards make all the difference</a:t>
            </a:r>
          </a:p>
          <a:p>
            <a:r>
              <a:rPr lang="en-US" dirty="0"/>
              <a:t>Create a baseline to measure against</a:t>
            </a:r>
          </a:p>
          <a:p>
            <a:r>
              <a:rPr lang="en-US" dirty="0"/>
              <a:t>No tool trumps communication and collaboration </a:t>
            </a:r>
          </a:p>
          <a:p>
            <a:r>
              <a:rPr lang="en-US" dirty="0"/>
              <a:t>If there are multiple analysts, ensure there is consistency between the team (common templates)</a:t>
            </a:r>
          </a:p>
          <a:p>
            <a:r>
              <a:rPr lang="en-US" dirty="0"/>
              <a:t>Handrails not handcuffs</a:t>
            </a:r>
          </a:p>
          <a:p>
            <a:r>
              <a:rPr lang="en-US" dirty="0">
                <a:solidFill>
                  <a:schemeClr val="bg1">
                    <a:lumMod val="50000"/>
                  </a:schemeClr>
                </a:solidFill>
              </a:rPr>
              <a:t>Begin thinking in a 30/60/90 day delivery timeframe – Display visually</a:t>
            </a:r>
          </a:p>
          <a:p>
            <a:r>
              <a:rPr lang="en-US" dirty="0">
                <a:solidFill>
                  <a:schemeClr val="bg1">
                    <a:lumMod val="50000"/>
                  </a:schemeClr>
                </a:solidFill>
              </a:rPr>
              <a:t>Review end-to-end process and eliminate waste</a:t>
            </a:r>
          </a:p>
          <a:p>
            <a:r>
              <a:rPr lang="en-US" dirty="0">
                <a:solidFill>
                  <a:schemeClr val="bg1">
                    <a:lumMod val="50000"/>
                  </a:schemeClr>
                </a:solidFill>
              </a:rPr>
              <a:t>Unleash the power of documenting your processes (RMA)</a:t>
            </a:r>
          </a:p>
          <a:p>
            <a:r>
              <a:rPr lang="en-US" dirty="0">
                <a:solidFill>
                  <a:schemeClr val="bg1">
                    <a:lumMod val="50000"/>
                  </a:schemeClr>
                </a:solidFill>
              </a:rPr>
              <a:t>Create a reusable requirement structure in the requirements tool</a:t>
            </a:r>
            <a:endParaRPr lang="en-US" dirty="0"/>
          </a:p>
        </p:txBody>
      </p:sp>
      <p:sp>
        <p:nvSpPr>
          <p:cNvPr id="4" name="Slide Number Placeholder 3">
            <a:extLst>
              <a:ext uri="{FF2B5EF4-FFF2-40B4-BE49-F238E27FC236}">
                <a16:creationId xmlns:a16="http://schemas.microsoft.com/office/drawing/2014/main" id="{F535FCF3-647A-4BC9-AC42-191A2D93F57F}"/>
              </a:ext>
            </a:extLst>
          </p:cNvPr>
          <p:cNvSpPr>
            <a:spLocks noGrp="1"/>
          </p:cNvSpPr>
          <p:nvPr>
            <p:ph type="sldNum" sz="quarter" idx="12"/>
          </p:nvPr>
        </p:nvSpPr>
        <p:spPr/>
        <p:txBody>
          <a:bodyPr/>
          <a:lstStyle/>
          <a:p>
            <a:fld id="{CACD57DD-E820-4B11-80C4-823179BCC2F4}" type="slidenum">
              <a:rPr lang="en-US" smtClean="0"/>
              <a:pPr/>
              <a:t>27</a:t>
            </a:fld>
            <a:endParaRPr lang="en-US" dirty="0"/>
          </a:p>
        </p:txBody>
      </p:sp>
      <p:pic>
        <p:nvPicPr>
          <p:cNvPr id="5" name="Picture 2" descr="Image result for takeaways">
            <a:extLst>
              <a:ext uri="{FF2B5EF4-FFF2-40B4-BE49-F238E27FC236}">
                <a16:creationId xmlns:a16="http://schemas.microsoft.com/office/drawing/2014/main" id="{E171AFF5-D0E9-4A77-8741-6323843AAD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3766" y="5218750"/>
            <a:ext cx="2399671" cy="118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44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D858-5997-433B-B1F9-C768E6C241B0}"/>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31B1FA12-B12E-4FA8-A417-2209AF68DEBB}"/>
              </a:ext>
            </a:extLst>
          </p:cNvPr>
          <p:cNvSpPr>
            <a:spLocks noGrp="1"/>
          </p:cNvSpPr>
          <p:nvPr>
            <p:ph idx="1"/>
          </p:nvPr>
        </p:nvSpPr>
        <p:spPr/>
        <p:txBody>
          <a:bodyPr/>
          <a:lstStyle/>
          <a:p>
            <a:r>
              <a:rPr lang="en-US" dirty="0"/>
              <a:t>If we’re not willing to change, we’re going to fail</a:t>
            </a:r>
          </a:p>
          <a:p>
            <a:r>
              <a:rPr lang="en-US" dirty="0"/>
              <a:t>Trying new approaches needs be embraced</a:t>
            </a:r>
          </a:p>
          <a:p>
            <a:pPr lvl="1"/>
            <a:r>
              <a:rPr lang="en-US"/>
              <a:t>If you </a:t>
            </a:r>
            <a:r>
              <a:rPr lang="en-US" dirty="0"/>
              <a:t>fail, learn and improve</a:t>
            </a:r>
          </a:p>
          <a:p>
            <a:r>
              <a:rPr lang="en-US" dirty="0"/>
              <a:t>Transparency and Communication are key</a:t>
            </a:r>
          </a:p>
          <a:p>
            <a:r>
              <a:rPr lang="en-US" dirty="0"/>
              <a:t>Don’t be a slave to process</a:t>
            </a:r>
          </a:p>
          <a:p>
            <a:r>
              <a:rPr lang="en-US" dirty="0"/>
              <a:t>You are empowered to change things for the better</a:t>
            </a:r>
          </a:p>
        </p:txBody>
      </p:sp>
      <p:sp>
        <p:nvSpPr>
          <p:cNvPr id="4" name="Slide Number Placeholder 3">
            <a:extLst>
              <a:ext uri="{FF2B5EF4-FFF2-40B4-BE49-F238E27FC236}">
                <a16:creationId xmlns:a16="http://schemas.microsoft.com/office/drawing/2014/main" id="{F8BF42BE-CF1E-44D6-BF41-0707F705EEBE}"/>
              </a:ext>
            </a:extLst>
          </p:cNvPr>
          <p:cNvSpPr>
            <a:spLocks noGrp="1"/>
          </p:cNvSpPr>
          <p:nvPr>
            <p:ph type="sldNum" sz="quarter" idx="12"/>
          </p:nvPr>
        </p:nvSpPr>
        <p:spPr/>
        <p:txBody>
          <a:bodyPr/>
          <a:lstStyle/>
          <a:p>
            <a:fld id="{CACD57DD-E820-4B11-80C4-823179BCC2F4}" type="slidenum">
              <a:rPr lang="en-US" smtClean="0"/>
              <a:pPr/>
              <a:t>28</a:t>
            </a:fld>
            <a:endParaRPr lang="en-US" dirty="0"/>
          </a:p>
        </p:txBody>
      </p:sp>
      <p:pic>
        <p:nvPicPr>
          <p:cNvPr id="8194" name="Picture 2" descr="Image result for takeaways">
            <a:extLst>
              <a:ext uri="{FF2B5EF4-FFF2-40B4-BE49-F238E27FC236}">
                <a16:creationId xmlns:a16="http://schemas.microsoft.com/office/drawing/2014/main" id="{BA71ECA7-DC71-4580-B83E-AC8683F978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3766" y="5218750"/>
            <a:ext cx="2399671" cy="118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9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Introductions</a:t>
            </a:r>
          </a:p>
        </p:txBody>
      </p:sp>
    </p:spTree>
    <p:extLst>
      <p:ext uri="{BB962C8B-B14F-4D97-AF65-F5344CB8AC3E}">
        <p14:creationId xmlns:p14="http://schemas.microsoft.com/office/powerpoint/2010/main" val="1824140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Questions</a:t>
            </a:r>
            <a:endParaRPr lang="en-US" dirty="0"/>
          </a:p>
        </p:txBody>
      </p:sp>
    </p:spTree>
    <p:extLst>
      <p:ext uri="{BB962C8B-B14F-4D97-AF65-F5344CB8AC3E}">
        <p14:creationId xmlns:p14="http://schemas.microsoft.com/office/powerpoint/2010/main" val="1494392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Open Discussion</a:t>
            </a:r>
          </a:p>
        </p:txBody>
      </p:sp>
      <p:sp>
        <p:nvSpPr>
          <p:cNvPr id="4" name="Slide Number Placeholder 3"/>
          <p:cNvSpPr>
            <a:spLocks noGrp="1"/>
          </p:cNvSpPr>
          <p:nvPr>
            <p:ph type="sldNum" sz="quarter" idx="12"/>
          </p:nvPr>
        </p:nvSpPr>
        <p:spPr/>
        <p:txBody>
          <a:bodyPr/>
          <a:lstStyle/>
          <a:p>
            <a:fld id="{CACD57DD-E820-4B11-80C4-823179BCC2F4}" type="slidenum">
              <a:rPr lang="en-US" smtClean="0"/>
              <a:pPr/>
              <a:t>30</a:t>
            </a:fld>
            <a:endParaRPr lang="en-US" dirty="0"/>
          </a:p>
        </p:txBody>
      </p:sp>
      <p:pic>
        <p:nvPicPr>
          <p:cNvPr id="2052" name="Picture 4" descr="Image result for questions">
            <a:extLst>
              <a:ext uri="{FF2B5EF4-FFF2-40B4-BE49-F238E27FC236}">
                <a16:creationId xmlns:a16="http://schemas.microsoft.com/office/drawing/2014/main" id="{9EDCDB4F-4B0B-44FE-B232-11A8E5CB8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926" y="1902491"/>
            <a:ext cx="4982547" cy="373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74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B356-067B-4CA7-8477-FA07B491F699}"/>
              </a:ext>
            </a:extLst>
          </p:cNvPr>
          <p:cNvSpPr>
            <a:spLocks noGrp="1"/>
          </p:cNvSpPr>
          <p:nvPr>
            <p:ph type="title"/>
          </p:nvPr>
        </p:nvSpPr>
        <p:spPr/>
        <p:txBody>
          <a:bodyPr/>
          <a:lstStyle/>
          <a:p>
            <a:r>
              <a:rPr lang="en-US" dirty="0"/>
              <a:t>Introductions</a:t>
            </a:r>
          </a:p>
        </p:txBody>
      </p:sp>
      <p:sp>
        <p:nvSpPr>
          <p:cNvPr id="4" name="Slide Number Placeholder 3">
            <a:extLst>
              <a:ext uri="{FF2B5EF4-FFF2-40B4-BE49-F238E27FC236}">
                <a16:creationId xmlns:a16="http://schemas.microsoft.com/office/drawing/2014/main" id="{5E0A06A7-9F5B-490C-852B-4E7A59913136}"/>
              </a:ext>
            </a:extLst>
          </p:cNvPr>
          <p:cNvSpPr>
            <a:spLocks noGrp="1"/>
          </p:cNvSpPr>
          <p:nvPr>
            <p:ph type="sldNum" sz="quarter" idx="12"/>
          </p:nvPr>
        </p:nvSpPr>
        <p:spPr/>
        <p:txBody>
          <a:bodyPr/>
          <a:lstStyle/>
          <a:p>
            <a:fld id="{CACD57DD-E820-4B11-80C4-823179BCC2F4}" type="slidenum">
              <a:rPr lang="en-US" smtClean="0"/>
              <a:pPr/>
              <a:t>3</a:t>
            </a:fld>
            <a:endParaRPr lang="en-US" dirty="0"/>
          </a:p>
        </p:txBody>
      </p:sp>
      <p:sp>
        <p:nvSpPr>
          <p:cNvPr id="5" name="Content Placeholder 2">
            <a:extLst>
              <a:ext uri="{FF2B5EF4-FFF2-40B4-BE49-F238E27FC236}">
                <a16:creationId xmlns:a16="http://schemas.microsoft.com/office/drawing/2014/main" id="{3BB6C6D2-38E6-4510-B049-DA756F3DD2C3}"/>
              </a:ext>
            </a:extLst>
          </p:cNvPr>
          <p:cNvSpPr txBox="1">
            <a:spLocks/>
          </p:cNvSpPr>
          <p:nvPr/>
        </p:nvSpPr>
        <p:spPr>
          <a:xfrm>
            <a:off x="241540" y="1595278"/>
            <a:ext cx="4022119" cy="4351338"/>
          </a:xfrm>
          <a:prstGeom prst="rect">
            <a:avLst/>
          </a:prstGeom>
        </p:spPr>
        <p:txBody>
          <a:bodyPr vert="horz" lIns="0" tIns="45720" rIns="91440" bIns="45720" rtlCol="0">
            <a:normAutofit/>
          </a:bodyPr>
          <a:lstStyle>
            <a:lvl1pPr marL="342900" indent="-342900" algn="l" defTabSz="914400" rtl="0" eaLnBrk="1" latinLnBrk="0" hangingPunct="1">
              <a:spcBef>
                <a:spcPct val="20000"/>
              </a:spcBef>
              <a:buClr>
                <a:srgbClr val="5E9CAE"/>
              </a:buClr>
              <a:buFont typeface="Arial" pitchFamily="34" charset="0"/>
              <a:buChar char="•"/>
              <a:defRPr lang="en-US" sz="1600" kern="1200" baseline="0">
                <a:solidFill>
                  <a:srgbClr val="747678"/>
                </a:solidFill>
                <a:latin typeface="Arial" pitchFamily="34" charset="0"/>
                <a:ea typeface="+mn-ea"/>
                <a:cs typeface="Arial" pitchFamily="34" charset="0"/>
              </a:defRPr>
            </a:lvl1pPr>
            <a:lvl2pPr marL="568325" indent="-222250" algn="l" defTabSz="914400" rtl="0" eaLnBrk="1" latinLnBrk="0" hangingPunct="1">
              <a:spcBef>
                <a:spcPct val="20000"/>
              </a:spcBef>
              <a:buClr>
                <a:srgbClr val="5E9CAE"/>
              </a:buClr>
              <a:buFont typeface="Arial" pitchFamily="34" charset="0"/>
              <a:buChar char="–"/>
              <a:defRPr lang="en-US" sz="1600" kern="1200" baseline="0">
                <a:solidFill>
                  <a:srgbClr val="747678"/>
                </a:solidFill>
                <a:latin typeface="Arial" pitchFamily="34" charset="0"/>
                <a:ea typeface="+mn-ea"/>
                <a:cs typeface="Arial" pitchFamily="34" charset="0"/>
              </a:defRPr>
            </a:lvl2pPr>
            <a:lvl3pPr marL="798513" indent="-230188" algn="l" defTabSz="914400" rtl="0" eaLnBrk="1" latinLnBrk="0" hangingPunct="1">
              <a:spcBef>
                <a:spcPct val="20000"/>
              </a:spcBef>
              <a:buClr>
                <a:srgbClr val="5E9CAE"/>
              </a:buClr>
              <a:buFont typeface="Arial" pitchFamily="34" charset="0"/>
              <a:buChar char="•"/>
              <a:defRPr lang="en-US" sz="1600" kern="1200" baseline="0">
                <a:solidFill>
                  <a:srgbClr val="747678"/>
                </a:solidFill>
                <a:latin typeface="Arial" pitchFamily="34" charset="0"/>
                <a:ea typeface="+mn-ea"/>
                <a:cs typeface="Arial" pitchFamily="34" charset="0"/>
              </a:defRPr>
            </a:lvl3pPr>
            <a:lvl4pPr marL="1030288" indent="-231775" algn="l" defTabSz="914400" rtl="0" eaLnBrk="1" latinLnBrk="0" hangingPunct="1">
              <a:spcBef>
                <a:spcPct val="20000"/>
              </a:spcBef>
              <a:buClr>
                <a:srgbClr val="5E9CAE"/>
              </a:buClr>
              <a:buFont typeface="Arial" pitchFamily="34" charset="0"/>
              <a:buChar char="–"/>
              <a:defRPr lang="en-US" sz="1600" kern="1200" baseline="0">
                <a:solidFill>
                  <a:srgbClr val="747678"/>
                </a:solidFill>
                <a:latin typeface="Arial" pitchFamily="34" charset="0"/>
                <a:ea typeface="+mn-ea"/>
                <a:cs typeface="Arial" pitchFamily="34" charset="0"/>
              </a:defRPr>
            </a:lvl4pPr>
            <a:lvl5pPr marL="1260475" indent="-230188" algn="l" defTabSz="914400" rtl="0" eaLnBrk="1" latinLnBrk="0" hangingPunct="1">
              <a:spcBef>
                <a:spcPct val="20000"/>
              </a:spcBef>
              <a:buClr>
                <a:srgbClr val="5E9CAE"/>
              </a:buClr>
              <a:buFont typeface="Arial" pitchFamily="34" charset="0"/>
              <a:buChar char="»"/>
              <a:defRPr lang="en-US" sz="1600" kern="1200" baseline="0">
                <a:solidFill>
                  <a:srgbClr val="74767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lumMod val="50000"/>
                  </a:schemeClr>
                </a:solidFill>
              </a:rPr>
              <a:t>Mansi Anand</a:t>
            </a:r>
          </a:p>
          <a:p>
            <a:pPr lvl="1"/>
            <a:r>
              <a:rPr lang="en-US" dirty="0">
                <a:solidFill>
                  <a:schemeClr val="bg1">
                    <a:lumMod val="50000"/>
                  </a:schemeClr>
                </a:solidFill>
              </a:rPr>
              <a:t>Program Requirement Lead</a:t>
            </a:r>
          </a:p>
          <a:p>
            <a:pPr lvl="1"/>
            <a:r>
              <a:rPr lang="en-US" dirty="0">
                <a:solidFill>
                  <a:schemeClr val="bg1">
                    <a:lumMod val="50000"/>
                  </a:schemeClr>
                </a:solidFill>
              </a:rPr>
              <a:t>Project Requirement Lead</a:t>
            </a:r>
          </a:p>
          <a:p>
            <a:pPr lvl="1"/>
            <a:r>
              <a:rPr lang="en-US" dirty="0">
                <a:solidFill>
                  <a:schemeClr val="bg1">
                    <a:lumMod val="50000"/>
                  </a:schemeClr>
                </a:solidFill>
              </a:rPr>
              <a:t>Capability Uplift Consultant</a:t>
            </a:r>
          </a:p>
          <a:p>
            <a:pPr lvl="1"/>
            <a:r>
              <a:rPr lang="en-US" dirty="0">
                <a:solidFill>
                  <a:schemeClr val="bg1">
                    <a:lumMod val="50000"/>
                  </a:schemeClr>
                </a:solidFill>
              </a:rPr>
              <a:t>CBAP, SCPM, MACP</a:t>
            </a:r>
          </a:p>
          <a:p>
            <a:pPr lvl="1"/>
            <a:r>
              <a:rPr lang="en-US" dirty="0">
                <a:solidFill>
                  <a:schemeClr val="bg1">
                    <a:lumMod val="50000"/>
                  </a:schemeClr>
                </a:solidFill>
              </a:rPr>
              <a:t>Data Analysis certification from CSCC</a:t>
            </a:r>
          </a:p>
          <a:p>
            <a:pPr lvl="1"/>
            <a:r>
              <a:rPr lang="en-US" dirty="0">
                <a:solidFill>
                  <a:schemeClr val="bg1">
                    <a:lumMod val="50000"/>
                  </a:schemeClr>
                </a:solidFill>
              </a:rPr>
              <a:t>Notice – no picture. I’m not a sharer</a:t>
            </a:r>
          </a:p>
          <a:p>
            <a:pPr lvl="1"/>
            <a:endParaRPr lang="en-US" dirty="0">
              <a:solidFill>
                <a:schemeClr val="bg1">
                  <a:lumMod val="50000"/>
                </a:schemeClr>
              </a:solidFill>
            </a:endParaRPr>
          </a:p>
        </p:txBody>
      </p:sp>
      <p:sp>
        <p:nvSpPr>
          <p:cNvPr id="6" name="Content Placeholder 3">
            <a:extLst>
              <a:ext uri="{FF2B5EF4-FFF2-40B4-BE49-F238E27FC236}">
                <a16:creationId xmlns:a16="http://schemas.microsoft.com/office/drawing/2014/main" id="{CAFD4F5D-1983-4D37-9265-74F62612E694}"/>
              </a:ext>
            </a:extLst>
          </p:cNvPr>
          <p:cNvSpPr txBox="1">
            <a:spLocks/>
          </p:cNvSpPr>
          <p:nvPr/>
        </p:nvSpPr>
        <p:spPr>
          <a:xfrm>
            <a:off x="4817081" y="1580232"/>
            <a:ext cx="4022119" cy="4351338"/>
          </a:xfrm>
          <a:prstGeom prst="rect">
            <a:avLst/>
          </a:prstGeom>
        </p:spPr>
        <p:txBody>
          <a:bodyPr/>
          <a:lstStyle>
            <a:lvl1pPr marL="342900" indent="-342900"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1pPr>
            <a:lvl2pPr marL="568325" indent="-222250"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2pPr>
            <a:lvl3pPr marL="798513" indent="-230188"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3pPr>
            <a:lvl4pPr marL="1030288" indent="-231775"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4pPr>
            <a:lvl5pPr marL="1260475" indent="-230188" algn="l" defTabSz="914400" rtl="0" eaLnBrk="1" latinLnBrk="0" hangingPunct="1">
              <a:spcBef>
                <a:spcPct val="20000"/>
              </a:spcBef>
              <a:buFont typeface="Arial" pitchFamily="34" charset="0"/>
              <a:buChar char="»"/>
              <a:defRPr lang="en-US" sz="1600" kern="1200" baseline="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lumMod val="50000"/>
                  </a:schemeClr>
                </a:solidFill>
              </a:rPr>
              <a:t>Mark Roehl</a:t>
            </a:r>
          </a:p>
          <a:p>
            <a:pPr lvl="1"/>
            <a:r>
              <a:rPr lang="en-US" dirty="0">
                <a:solidFill>
                  <a:schemeClr val="bg1">
                    <a:lumMod val="50000"/>
                  </a:schemeClr>
                </a:solidFill>
              </a:rPr>
              <a:t>Program Requirement Lead</a:t>
            </a:r>
          </a:p>
          <a:p>
            <a:pPr lvl="1"/>
            <a:r>
              <a:rPr lang="en-US" dirty="0">
                <a:solidFill>
                  <a:schemeClr val="bg1">
                    <a:lumMod val="50000"/>
                  </a:schemeClr>
                </a:solidFill>
              </a:rPr>
              <a:t>Project Requirement Lead</a:t>
            </a:r>
          </a:p>
          <a:p>
            <a:pPr lvl="1"/>
            <a:r>
              <a:rPr lang="en-US" dirty="0">
                <a:solidFill>
                  <a:schemeClr val="bg1">
                    <a:lumMod val="50000"/>
                  </a:schemeClr>
                </a:solidFill>
              </a:rPr>
              <a:t>Capability Uplift Consultant</a:t>
            </a:r>
          </a:p>
          <a:p>
            <a:pPr lvl="1"/>
            <a:r>
              <a:rPr lang="en-US" dirty="0">
                <a:solidFill>
                  <a:schemeClr val="bg1">
                    <a:lumMod val="50000"/>
                  </a:schemeClr>
                </a:solidFill>
              </a:rPr>
              <a:t>Line RA Key</a:t>
            </a:r>
          </a:p>
          <a:p>
            <a:pPr lvl="1"/>
            <a:r>
              <a:rPr lang="en-US" dirty="0">
                <a:solidFill>
                  <a:schemeClr val="bg1">
                    <a:lumMod val="50000"/>
                  </a:schemeClr>
                </a:solidFill>
              </a:rPr>
              <a:t>CBAP, PMP, Stanford SAPM, Duke ASEP, Certified </a:t>
            </a:r>
            <a:r>
              <a:rPr lang="en-US" dirty="0" err="1">
                <a:solidFill>
                  <a:schemeClr val="bg1">
                    <a:lumMod val="50000"/>
                  </a:schemeClr>
                </a:solidFill>
              </a:rPr>
              <a:t>Scrummaster</a:t>
            </a:r>
            <a:endParaRPr lang="en-US" dirty="0">
              <a:solidFill>
                <a:schemeClr val="bg1">
                  <a:lumMod val="50000"/>
                </a:schemeClr>
              </a:solidFill>
            </a:endParaRPr>
          </a:p>
          <a:p>
            <a:pPr lvl="1"/>
            <a:endParaRPr lang="en-US" dirty="0">
              <a:solidFill>
                <a:schemeClr val="bg1">
                  <a:lumMod val="50000"/>
                </a:schemeClr>
              </a:solidFill>
            </a:endParaRPr>
          </a:p>
        </p:txBody>
      </p:sp>
      <p:pic>
        <p:nvPicPr>
          <p:cNvPr id="9" name="Picture 2" descr="https://lh3.googleusercontent.com/8TMUrPrpdRot8oKocGrQjsaDRRRO666KHnLHfxOyV-jVhjm4PPiYnAOlTIUjRrfXkLfoe0B4ZqR0kh58f3Ge6LbuMrB1DZLM67oJ57SHReybYtcV05NIVvI41J7YlKkz0Te0IE_Mu-6gbI5t8XF2xN0GJfADXK6x6PiQk6WjD8_IQ36euls4WnhjPaR9rp8w0nbLkwc4Hxr9jSZTjy555P7RADUD30y4Jh4e7nPgO2rpIjcFiWRqcEocWSrRGD4Lqp93WKqKrDJk3zr382-dU__YifSkhkGughnNzE0fOrZMHLHEj18yVPjxd7tQ0iWEZa5rRfnIsGpTTqv6FCC9KlQKFKNoNEWKxTfLW3ZGNrjuLG1m1R6gQxv3TBT4XE53SvkAUW9E_0hNe48zsxKmhfqs_gvlbc0Dz7uwWE_3mAsRqHIQgV2SSqaousAHvQcXKtNhbD9iFomHwhphTY4VNvHazTYWeD_zLw4cChUCWmqWQrv-aui2MDF7dfINMN2-6oMk-t2U27k_vTdPOU464awkGDcKVS90ibNBAjpoXK2fAhXuHwldqtuV6T8ziM2sr6PfNlBfJZ68465elL_UFTRgaFUHKbr-_qqpVsFah0W5fSO5hIxyZQdrz_kFL34E7FtQJX1cb209euRG_McPMX55HMhAxVjh=w759-h948-no">
            <a:extLst>
              <a:ext uri="{FF2B5EF4-FFF2-40B4-BE49-F238E27FC236}">
                <a16:creationId xmlns:a16="http://schemas.microsoft.com/office/drawing/2014/main" id="{73EDEE2B-A164-4D60-9033-63E55FC47F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8803" y="3773009"/>
            <a:ext cx="1001533" cy="12508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lh3.googleusercontent.com/Y1_lahLavvJQr1R_3jKxoLvf21-GBYSfFkWmabuKvfGKH7xiuAz7ofuLmkdwZdlUL-rlB8AG6VmmDo7GbGU6wxU5AhWBtvpH2Quk6V-BqQej94PVyLtg-pAs1WsxdUnODFrbKfQHt5xu1kcAgnHHHpbAZXPNMT__dtmIjNoBDRn2tDIIaZN8t6DnhdmSOad-fnHc0lhS3HiQjszUj2RsUyMHeiA-Ag8xk0dLoHnsmMkKDmvN5rf2CpEanWYPx_U1U_fQBtcWHr6QNue5UCvfnanE20nlWeREGPpw-ZOrD2RzBvKpi-x11SXZihHi0FEikAyJSWUc6Lg90FjaS18f6TkPI2-9rblNdtQNI7kd1-_qUFdM0hBoMI0aFgH8Cac67mUxWAIfCKX1jLeUHwTFzCd-fq55WWxHfAX_oS8ehhKOV8qZYG833s31XInFg36Oo17uqIPIHk7MV-xxVRsdorlBmSkFLb0KbWfWffw4gmsSZqVidXTMo6q6RlVGSABIglQ6jF_hqAtBA9fEgvXT5TP3GKrwJtSc3HzhDG6_CKx-tJWKjsYbNN70fq4T7DaAmtMONBjgokBGITeSu8dg4JkAjjJh5M2EdNbP6WE37kpupU77B0T2byYGJDbCJ5BB2pfLjoP8vSZX5DyLHVqpnmE_NLikLQzD=w712-h948-no">
            <a:extLst>
              <a:ext uri="{FF2B5EF4-FFF2-40B4-BE49-F238E27FC236}">
                <a16:creationId xmlns:a16="http://schemas.microsoft.com/office/drawing/2014/main" id="{A74CF386-AE42-44D6-AB33-666914DADA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9077" y="3773009"/>
            <a:ext cx="938123" cy="125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47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2D32-54E5-42BA-9F84-B2631077CE43}"/>
              </a:ext>
            </a:extLst>
          </p:cNvPr>
          <p:cNvSpPr>
            <a:spLocks noGrp="1"/>
          </p:cNvSpPr>
          <p:nvPr>
            <p:ph type="title"/>
          </p:nvPr>
        </p:nvSpPr>
        <p:spPr/>
        <p:txBody>
          <a:bodyPr/>
          <a:lstStyle/>
          <a:p>
            <a:r>
              <a:rPr lang="en-US" dirty="0"/>
              <a:t>Purpose of this Session</a:t>
            </a:r>
          </a:p>
        </p:txBody>
      </p:sp>
      <p:sp>
        <p:nvSpPr>
          <p:cNvPr id="3" name="Content Placeholder 2">
            <a:extLst>
              <a:ext uri="{FF2B5EF4-FFF2-40B4-BE49-F238E27FC236}">
                <a16:creationId xmlns:a16="http://schemas.microsoft.com/office/drawing/2014/main" id="{DF950BDA-72DB-4F04-8947-DEF222617937}"/>
              </a:ext>
            </a:extLst>
          </p:cNvPr>
          <p:cNvSpPr>
            <a:spLocks noGrp="1"/>
          </p:cNvSpPr>
          <p:nvPr>
            <p:ph idx="1"/>
          </p:nvPr>
        </p:nvSpPr>
        <p:spPr/>
        <p:txBody>
          <a:bodyPr/>
          <a:lstStyle/>
          <a:p>
            <a:r>
              <a:rPr lang="en-US" dirty="0"/>
              <a:t>At the end of this session, we will talk about best practices and procedures that we incorporated that reduced waste and inefficient processes. </a:t>
            </a:r>
          </a:p>
          <a:p>
            <a:endParaRPr lang="en-US" dirty="0"/>
          </a:p>
          <a:p>
            <a:r>
              <a:rPr lang="en-US" dirty="0"/>
              <a:t>The hope is that these learnings can be brought back to your organization and projects to help you become cheaper, better, and faster.  </a:t>
            </a:r>
          </a:p>
        </p:txBody>
      </p:sp>
      <p:sp>
        <p:nvSpPr>
          <p:cNvPr id="4" name="Slide Number Placeholder 3">
            <a:extLst>
              <a:ext uri="{FF2B5EF4-FFF2-40B4-BE49-F238E27FC236}">
                <a16:creationId xmlns:a16="http://schemas.microsoft.com/office/drawing/2014/main" id="{60434B7D-55FA-41D0-873D-F382F1000DF5}"/>
              </a:ext>
            </a:extLst>
          </p:cNvPr>
          <p:cNvSpPr>
            <a:spLocks noGrp="1"/>
          </p:cNvSpPr>
          <p:nvPr>
            <p:ph type="sldNum" sz="quarter" idx="12"/>
          </p:nvPr>
        </p:nvSpPr>
        <p:spPr/>
        <p:txBody>
          <a:bodyPr/>
          <a:lstStyle/>
          <a:p>
            <a:fld id="{CACD57DD-E820-4B11-80C4-823179BCC2F4}" type="slidenum">
              <a:rPr lang="en-US" smtClean="0"/>
              <a:pPr/>
              <a:t>4</a:t>
            </a:fld>
            <a:endParaRPr lang="en-US" dirty="0"/>
          </a:p>
        </p:txBody>
      </p:sp>
      <p:pic>
        <p:nvPicPr>
          <p:cNvPr id="1026" name="Picture 2" descr="Image result for purpose">
            <a:extLst>
              <a:ext uri="{FF2B5EF4-FFF2-40B4-BE49-F238E27FC236}">
                <a16:creationId xmlns:a16="http://schemas.microsoft.com/office/drawing/2014/main" id="{3789CA69-102E-48B1-85CC-C98FBC003E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5622" y="5186177"/>
            <a:ext cx="2063578" cy="119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6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Problem Statement</a:t>
            </a:r>
          </a:p>
        </p:txBody>
      </p:sp>
    </p:spTree>
    <p:extLst>
      <p:ext uri="{BB962C8B-B14F-4D97-AF65-F5344CB8AC3E}">
        <p14:creationId xmlns:p14="http://schemas.microsoft.com/office/powerpoint/2010/main" val="299196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2D32-54E5-42BA-9F84-B2631077CE43}"/>
              </a:ext>
            </a:extLst>
          </p:cNvPr>
          <p:cNvSpPr>
            <a:spLocks noGrp="1"/>
          </p:cNvSpPr>
          <p:nvPr>
            <p:ph type="title"/>
          </p:nvPr>
        </p:nvSpPr>
        <p:spPr/>
        <p:txBody>
          <a:bodyPr/>
          <a:lstStyle/>
          <a:p>
            <a:r>
              <a:rPr lang="en-US" dirty="0"/>
              <a:t>Individual Products &amp; Solutions (IPS) Overview</a:t>
            </a:r>
          </a:p>
        </p:txBody>
      </p:sp>
      <p:sp>
        <p:nvSpPr>
          <p:cNvPr id="3" name="Content Placeholder 2">
            <a:extLst>
              <a:ext uri="{FF2B5EF4-FFF2-40B4-BE49-F238E27FC236}">
                <a16:creationId xmlns:a16="http://schemas.microsoft.com/office/drawing/2014/main" id="{DF950BDA-72DB-4F04-8947-DEF222617937}"/>
              </a:ext>
            </a:extLst>
          </p:cNvPr>
          <p:cNvSpPr>
            <a:spLocks noGrp="1"/>
          </p:cNvSpPr>
          <p:nvPr>
            <p:ph idx="1"/>
          </p:nvPr>
        </p:nvSpPr>
        <p:spPr/>
        <p:txBody>
          <a:bodyPr/>
          <a:lstStyle/>
          <a:p>
            <a:r>
              <a:rPr lang="en-US" dirty="0"/>
              <a:t>Provides income protection through life and annuities product development and servicing, all with the goal of delivering on the noble purpose of being there for our members in their times of greatest need.</a:t>
            </a:r>
          </a:p>
        </p:txBody>
      </p:sp>
      <p:sp>
        <p:nvSpPr>
          <p:cNvPr id="4" name="Slide Number Placeholder 3">
            <a:extLst>
              <a:ext uri="{FF2B5EF4-FFF2-40B4-BE49-F238E27FC236}">
                <a16:creationId xmlns:a16="http://schemas.microsoft.com/office/drawing/2014/main" id="{60434B7D-55FA-41D0-873D-F382F1000DF5}"/>
              </a:ext>
            </a:extLst>
          </p:cNvPr>
          <p:cNvSpPr>
            <a:spLocks noGrp="1"/>
          </p:cNvSpPr>
          <p:nvPr>
            <p:ph type="sldNum" sz="quarter" idx="12"/>
          </p:nvPr>
        </p:nvSpPr>
        <p:spPr/>
        <p:txBody>
          <a:bodyPr/>
          <a:lstStyle/>
          <a:p>
            <a:fld id="{CACD57DD-E820-4B11-80C4-823179BCC2F4}" type="slidenum">
              <a:rPr lang="en-US" smtClean="0"/>
              <a:pPr/>
              <a:t>6</a:t>
            </a:fld>
            <a:endParaRPr lang="en-US" dirty="0"/>
          </a:p>
        </p:txBody>
      </p:sp>
      <p:pic>
        <p:nvPicPr>
          <p:cNvPr id="5122" name="Picture 2" descr="ips_image">
            <a:extLst>
              <a:ext uri="{FF2B5EF4-FFF2-40B4-BE49-F238E27FC236}">
                <a16:creationId xmlns:a16="http://schemas.microsoft.com/office/drawing/2014/main" id="{CD9ECDE0-AAC5-4B05-9FEF-DB4391009C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059" y="2445948"/>
            <a:ext cx="6356071" cy="357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8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8C30-5155-4BB8-B7AC-842A9C211049}"/>
              </a:ext>
            </a:extLst>
          </p:cNvPr>
          <p:cNvSpPr>
            <a:spLocks noGrp="1"/>
          </p:cNvSpPr>
          <p:nvPr>
            <p:ph type="title"/>
          </p:nvPr>
        </p:nvSpPr>
        <p:spPr/>
        <p:txBody>
          <a:bodyPr>
            <a:normAutofit/>
          </a:bodyPr>
          <a:lstStyle/>
          <a:p>
            <a:r>
              <a:rPr lang="en-US" dirty="0"/>
              <a:t>Individual Products &amp; Solutions (IPS) Problem Statement </a:t>
            </a:r>
          </a:p>
        </p:txBody>
      </p:sp>
      <p:sp>
        <p:nvSpPr>
          <p:cNvPr id="3" name="Content Placeholder 2">
            <a:extLst>
              <a:ext uri="{FF2B5EF4-FFF2-40B4-BE49-F238E27FC236}">
                <a16:creationId xmlns:a16="http://schemas.microsoft.com/office/drawing/2014/main" id="{5DC3499E-671F-4840-ADF5-EE22AAB233DF}"/>
              </a:ext>
            </a:extLst>
          </p:cNvPr>
          <p:cNvSpPr>
            <a:spLocks noGrp="1"/>
          </p:cNvSpPr>
          <p:nvPr>
            <p:ph idx="1"/>
          </p:nvPr>
        </p:nvSpPr>
        <p:spPr/>
        <p:txBody>
          <a:bodyPr/>
          <a:lstStyle/>
          <a:p>
            <a:r>
              <a:rPr lang="en-US" dirty="0"/>
              <a:t>Too </a:t>
            </a:r>
            <a:r>
              <a:rPr lang="en-US" dirty="0" err="1"/>
              <a:t>slooooow</a:t>
            </a:r>
            <a:r>
              <a:rPr lang="en-US" dirty="0"/>
              <a:t> to deliver!!</a:t>
            </a:r>
          </a:p>
          <a:p>
            <a:r>
              <a:rPr lang="en-US" dirty="0"/>
              <a:t>Bulky processes and too many handoffs</a:t>
            </a:r>
          </a:p>
          <a:p>
            <a:r>
              <a:rPr lang="en-US" dirty="0"/>
              <a:t>Same discussions over and over again</a:t>
            </a:r>
          </a:p>
          <a:p>
            <a:r>
              <a:rPr lang="en-US" dirty="0"/>
              <a:t>Needed a lean approach to deliver faster, and react to change quickly</a:t>
            </a:r>
          </a:p>
          <a:p>
            <a:r>
              <a:rPr lang="en-US" dirty="0"/>
              <a:t>Seven development lines across IPS</a:t>
            </a:r>
          </a:p>
          <a:p>
            <a:endParaRPr lang="en-US" dirty="0"/>
          </a:p>
        </p:txBody>
      </p:sp>
      <p:sp>
        <p:nvSpPr>
          <p:cNvPr id="4" name="Slide Number Placeholder 3">
            <a:extLst>
              <a:ext uri="{FF2B5EF4-FFF2-40B4-BE49-F238E27FC236}">
                <a16:creationId xmlns:a16="http://schemas.microsoft.com/office/drawing/2014/main" id="{3E727C74-DC43-4A8E-8520-B3D3ED2581BE}"/>
              </a:ext>
            </a:extLst>
          </p:cNvPr>
          <p:cNvSpPr>
            <a:spLocks noGrp="1"/>
          </p:cNvSpPr>
          <p:nvPr>
            <p:ph type="sldNum" sz="quarter" idx="12"/>
          </p:nvPr>
        </p:nvSpPr>
        <p:spPr/>
        <p:txBody>
          <a:bodyPr/>
          <a:lstStyle/>
          <a:p>
            <a:fld id="{CACD57DD-E820-4B11-80C4-823179BCC2F4}" type="slidenum">
              <a:rPr lang="en-US" smtClean="0"/>
              <a:pPr/>
              <a:t>7</a:t>
            </a:fld>
            <a:endParaRPr lang="en-US" dirty="0"/>
          </a:p>
        </p:txBody>
      </p:sp>
      <p:pic>
        <p:nvPicPr>
          <p:cNvPr id="2052" name="Picture 4" descr="Image result for start line">
            <a:extLst>
              <a:ext uri="{FF2B5EF4-FFF2-40B4-BE49-F238E27FC236}">
                <a16:creationId xmlns:a16="http://schemas.microsoft.com/office/drawing/2014/main" id="{D9B6E6FA-5CED-43A5-B5AC-0D5DA3D5D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716" y="5555411"/>
            <a:ext cx="1268084" cy="84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5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6ACE-40F0-4869-BA24-B8654363299C}"/>
              </a:ext>
            </a:extLst>
          </p:cNvPr>
          <p:cNvSpPr>
            <a:spLocks noGrp="1"/>
          </p:cNvSpPr>
          <p:nvPr>
            <p:ph type="title"/>
          </p:nvPr>
        </p:nvSpPr>
        <p:spPr/>
        <p:txBody>
          <a:bodyPr>
            <a:normAutofit/>
          </a:bodyPr>
          <a:lstStyle/>
          <a:p>
            <a:r>
              <a:rPr lang="en-US" dirty="0"/>
              <a:t>Legacy Nationwide Process</a:t>
            </a:r>
          </a:p>
        </p:txBody>
      </p:sp>
      <p:sp>
        <p:nvSpPr>
          <p:cNvPr id="4" name="Slide Number Placeholder 3">
            <a:extLst>
              <a:ext uri="{FF2B5EF4-FFF2-40B4-BE49-F238E27FC236}">
                <a16:creationId xmlns:a16="http://schemas.microsoft.com/office/drawing/2014/main" id="{FC4951E6-31C9-4761-B097-0EA522FBDE47}"/>
              </a:ext>
            </a:extLst>
          </p:cNvPr>
          <p:cNvSpPr>
            <a:spLocks noGrp="1"/>
          </p:cNvSpPr>
          <p:nvPr>
            <p:ph type="sldNum" sz="quarter" idx="12"/>
          </p:nvPr>
        </p:nvSpPr>
        <p:spPr/>
        <p:txBody>
          <a:bodyPr/>
          <a:lstStyle/>
          <a:p>
            <a:fld id="{CACD57DD-E820-4B11-80C4-823179BCC2F4}" type="slidenum">
              <a:rPr lang="en-US" smtClean="0"/>
              <a:pPr/>
              <a:t>8</a:t>
            </a:fld>
            <a:endParaRPr lang="en-US" dirty="0"/>
          </a:p>
        </p:txBody>
      </p:sp>
      <p:pic>
        <p:nvPicPr>
          <p:cNvPr id="41" name="Picture 40">
            <a:extLst>
              <a:ext uri="{FF2B5EF4-FFF2-40B4-BE49-F238E27FC236}">
                <a16:creationId xmlns:a16="http://schemas.microsoft.com/office/drawing/2014/main" id="{7EA7385A-3F60-403A-8F7D-1B2DAED1616C}"/>
              </a:ext>
            </a:extLst>
          </p:cNvPr>
          <p:cNvPicPr>
            <a:picLocks noChangeAspect="1"/>
          </p:cNvPicPr>
          <p:nvPr/>
        </p:nvPicPr>
        <p:blipFill>
          <a:blip r:embed="rId2"/>
          <a:stretch>
            <a:fillRect/>
          </a:stretch>
        </p:blipFill>
        <p:spPr>
          <a:xfrm>
            <a:off x="0" y="1327152"/>
            <a:ext cx="9144000" cy="4928316"/>
          </a:xfrm>
          <a:prstGeom prst="rect">
            <a:avLst/>
          </a:prstGeom>
        </p:spPr>
      </p:pic>
    </p:spTree>
    <p:extLst>
      <p:ext uri="{BB962C8B-B14F-4D97-AF65-F5344CB8AC3E}">
        <p14:creationId xmlns:p14="http://schemas.microsoft.com/office/powerpoint/2010/main" val="696238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7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92"/>
</p:tagLst>
</file>

<file path=ppt/theme/theme1.xml><?xml version="1.0" encoding="utf-8"?>
<a:theme xmlns:a="http://schemas.openxmlformats.org/drawingml/2006/main" name="MarketingStrategy_PPTTemplate_2-23-12">
  <a:themeElements>
    <a:clrScheme name="Custom 3">
      <a:dk1>
        <a:srgbClr val="000000"/>
      </a:dk1>
      <a:lt1>
        <a:srgbClr val="FFFFFF"/>
      </a:lt1>
      <a:dk2>
        <a:srgbClr val="FFFFFF"/>
      </a:dk2>
      <a:lt2>
        <a:srgbClr val="FFFFFF"/>
      </a:lt2>
      <a:accent1>
        <a:srgbClr val="0071BF"/>
      </a:accent1>
      <a:accent2>
        <a:srgbClr val="BFE4FF"/>
      </a:accent2>
      <a:accent3>
        <a:srgbClr val="00385F"/>
      </a:accent3>
      <a:accent4>
        <a:srgbClr val="C00000"/>
      </a:accent4>
      <a:accent5>
        <a:srgbClr val="0071BF"/>
      </a:accent5>
      <a:accent6>
        <a:srgbClr val="92D050"/>
      </a:accent6>
      <a:hlink>
        <a:srgbClr val="BFBFBF"/>
      </a:hlink>
      <a:folHlink>
        <a:srgbClr val="00385F"/>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D336EC2AAE4B4E8597B206A604CF4A" ma:contentTypeVersion="0" ma:contentTypeDescription="Create a new document." ma:contentTypeScope="" ma:versionID="0165f94543ed9c0009a2baf5d7926798">
  <xsd:schema xmlns:xsd="http://www.w3.org/2001/XMLSchema" xmlns:xs="http://www.w3.org/2001/XMLSchema" xmlns:p="http://schemas.microsoft.com/office/2006/metadata/properties" targetNamespace="http://schemas.microsoft.com/office/2006/metadata/properties" ma:root="true" ma:fieldsID="79038df87ced3f5a32755a51b61796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81ED32-00B3-4B6E-BA44-13847C2C17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BF01ED6-8AD9-4D3E-993E-7839F82291A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29BD488-2947-4DA7-A8B4-1BB0EF6EC7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76123</TotalTime>
  <Words>1562</Words>
  <Application>Microsoft Office PowerPoint</Application>
  <PresentationFormat>On-screen Show (4:3)</PresentationFormat>
  <Paragraphs>331</Paragraphs>
  <Slides>31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MarketingStrategy_PPTTemplate_2-23-12</vt:lpstr>
      <vt:lpstr>Cheaper, Better, Faster: A Case Study</vt:lpstr>
      <vt:lpstr>PowerPoint Presentation</vt:lpstr>
      <vt:lpstr>Introductions</vt:lpstr>
      <vt:lpstr>Introductions</vt:lpstr>
      <vt:lpstr>Purpose of this Session</vt:lpstr>
      <vt:lpstr>Problem Statement</vt:lpstr>
      <vt:lpstr>Individual Products &amp; Solutions (IPS) Overview</vt:lpstr>
      <vt:lpstr>Individual Products &amp; Solutions (IPS) Problem Statement </vt:lpstr>
      <vt:lpstr>Legacy Nationwide Process</vt:lpstr>
      <vt:lpstr>How We Were Engaged</vt:lpstr>
      <vt:lpstr>Plan</vt:lpstr>
      <vt:lpstr>Plan</vt:lpstr>
      <vt:lpstr>Survey Results (out of 5)</vt:lpstr>
      <vt:lpstr>PowerPoint Presentation</vt:lpstr>
      <vt:lpstr>Do</vt:lpstr>
      <vt:lpstr>#1 – Requirement Planning Document Actions</vt:lpstr>
      <vt:lpstr>#2 – Weekly Standup Improvement Actions</vt:lpstr>
      <vt:lpstr>#3 – Requirement Management Approach Actions</vt:lpstr>
      <vt:lpstr>#4 –Training Plan</vt:lpstr>
      <vt:lpstr>#5 – End-to-End Actions</vt:lpstr>
      <vt:lpstr>Check</vt:lpstr>
      <vt:lpstr>Check</vt:lpstr>
      <vt:lpstr>Adjust</vt:lpstr>
      <vt:lpstr>Adjust the Plan &amp; Execute</vt:lpstr>
      <vt:lpstr>Final Survey Results (1-5 scale, 5 is fully agree)</vt:lpstr>
      <vt:lpstr>Updated Delivery Model</vt:lpstr>
      <vt:lpstr>Takeaways</vt:lpstr>
      <vt:lpstr>Tangible Cheaper, Better, Faster Lessons To Takeaway</vt:lpstr>
      <vt:lpstr>Takeaways</vt:lpstr>
      <vt:lpstr>Questions</vt:lpstr>
      <vt:lpstr>Questions &amp; Open Discussion</vt:lpstr>
    </vt:vector>
  </TitlesOfParts>
  <Manager/>
  <Company>Nationwide Insurance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subject/>
  <dc:creator>Roehl, Mark T</dc:creator>
  <cp:keywords/>
  <dc:description/>
  <cp:lastModifiedBy>Anand, Mansi V</cp:lastModifiedBy>
  <cp:revision>576</cp:revision>
  <cp:lastPrinted>2018-12-04T14:11:25Z</cp:lastPrinted>
  <dcterms:created xsi:type="dcterms:W3CDTF">2012-06-15T20:02:47Z</dcterms:created>
  <dcterms:modified xsi:type="dcterms:W3CDTF">2019-08-21T17:01:40Z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0x010100E5D336EC2AAE4B4E8597B206A604CF4A</vt:lpwstr>
  </property>
  <property fmtid="{D5CDD505-2E9C-101B-9397-08002B2CF9AE}" pid="3" name="_dlc_DocIdItemGuid">
    <vt:lpwstr>b995e221-1018-49f9-9ba8-4c580a0c2a79</vt:lpwstr>
  </property>
  <property fmtid="{D5CDD505-2E9C-101B-9397-08002B2CF9AE}" pid="4" name="IsMyDocuments">
    <vt:bool>true</vt:bool>
  </property>
</Properties>
</file>