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4" r:id="rId4"/>
  </p:sldMasterIdLst>
  <p:notesMasterIdLst>
    <p:notesMasterId r:id="rId18"/>
  </p:notesMasterIdLst>
  <p:handoutMasterIdLst>
    <p:handoutMasterId r:id="rId19"/>
  </p:handoutMasterIdLst>
  <p:sldIdLst>
    <p:sldId id="475" r:id="rId5"/>
    <p:sldId id="3465" r:id="rId6"/>
    <p:sldId id="3470" r:id="rId7"/>
    <p:sldId id="3469" r:id="rId8"/>
    <p:sldId id="3419" r:id="rId9"/>
    <p:sldId id="3412" r:id="rId10"/>
    <p:sldId id="293" r:id="rId11"/>
    <p:sldId id="310" r:id="rId12"/>
    <p:sldId id="3467" r:id="rId13"/>
    <p:sldId id="3421" r:id="rId14"/>
    <p:sldId id="3416" r:id="rId15"/>
    <p:sldId id="3420" r:id="rId16"/>
    <p:sldId id="3405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1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Savage" initials="MS" lastIdx="12" clrIdx="0">
    <p:extLst>
      <p:ext uri="{19B8F6BF-5375-455C-9EA6-DF929625EA0E}">
        <p15:presenceInfo xmlns:p15="http://schemas.microsoft.com/office/powerpoint/2012/main" userId="S-1-5-21-436374069-1659004503-839522115-199042" providerId="AD"/>
      </p:ext>
    </p:extLst>
  </p:cmAuthor>
  <p:cmAuthor id="2" name="David Nardella" initials="DN" lastIdx="2" clrIdx="1">
    <p:extLst>
      <p:ext uri="{19B8F6BF-5375-455C-9EA6-DF929625EA0E}">
        <p15:presenceInfo xmlns:p15="http://schemas.microsoft.com/office/powerpoint/2012/main" userId="S-1-5-21-436374069-1659004503-839522115-1999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0AD34"/>
    <a:srgbClr val="00CC00"/>
    <a:srgbClr val="33CC33"/>
    <a:srgbClr val="66FF66"/>
    <a:srgbClr val="B2B2B2"/>
    <a:srgbClr val="969696"/>
    <a:srgbClr val="C0C0C0"/>
    <a:srgbClr val="DDDDDD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66AB2-FFAE-423B-9CD9-AA7E49A8DE5C}" v="114" dt="2019-07-24T21:42:03.450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44" autoAdjust="0"/>
    <p:restoredTop sz="96532" autoAdjust="0"/>
  </p:normalViewPr>
  <p:slideViewPr>
    <p:cSldViewPr>
      <p:cViewPr varScale="1">
        <p:scale>
          <a:sx n="116" d="100"/>
          <a:sy n="116" d="100"/>
        </p:scale>
        <p:origin x="804" y="102"/>
      </p:cViewPr>
      <p:guideLst>
        <p:guide orient="horz" pos="96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3043929" cy="467215"/>
          </a:xfrm>
          <a:prstGeom prst="rect">
            <a:avLst/>
          </a:prstGeom>
        </p:spPr>
        <p:txBody>
          <a:bodyPr vert="horz" lIns="92063" tIns="46031" rIns="92063" bIns="460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72" y="6"/>
            <a:ext cx="3043929" cy="467215"/>
          </a:xfrm>
          <a:prstGeom prst="rect">
            <a:avLst/>
          </a:prstGeom>
        </p:spPr>
        <p:txBody>
          <a:bodyPr vert="horz" lIns="92063" tIns="46031" rIns="92063" bIns="46031" rtlCol="0"/>
          <a:lstStyle>
            <a:lvl1pPr algn="r">
              <a:defRPr sz="1200"/>
            </a:lvl1pPr>
          </a:lstStyle>
          <a:p>
            <a:fld id="{D2A0AF08-B80E-4F8A-9277-88AC78AD4918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1891"/>
            <a:ext cx="3043929" cy="467215"/>
          </a:xfrm>
          <a:prstGeom prst="rect">
            <a:avLst/>
          </a:prstGeom>
        </p:spPr>
        <p:txBody>
          <a:bodyPr vert="horz" lIns="92063" tIns="46031" rIns="92063" bIns="460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72" y="8841891"/>
            <a:ext cx="3043929" cy="467215"/>
          </a:xfrm>
          <a:prstGeom prst="rect">
            <a:avLst/>
          </a:prstGeom>
        </p:spPr>
        <p:txBody>
          <a:bodyPr vert="horz" lIns="92063" tIns="46031" rIns="92063" bIns="46031" rtlCol="0" anchor="b"/>
          <a:lstStyle>
            <a:lvl1pPr algn="r">
              <a:defRPr sz="1200"/>
            </a:lvl1pPr>
          </a:lstStyle>
          <a:p>
            <a:fld id="{F2CC2B80-0B92-4DBF-9C9D-F5D2C440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90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49" tIns="46626" rIns="93249" bIns="4662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2"/>
            <a:ext cx="3043343" cy="465455"/>
          </a:xfrm>
          <a:prstGeom prst="rect">
            <a:avLst/>
          </a:prstGeom>
        </p:spPr>
        <p:txBody>
          <a:bodyPr vert="horz" lIns="93249" tIns="46626" rIns="93249" bIns="46626" rtlCol="0"/>
          <a:lstStyle>
            <a:lvl1pPr algn="r">
              <a:defRPr sz="1200"/>
            </a:lvl1pPr>
          </a:lstStyle>
          <a:p>
            <a:fld id="{A2FB46E6-B828-4388-9BC6-B443272ECD05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9" tIns="46626" rIns="93249" bIns="466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49" tIns="46626" rIns="93249" bIns="466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49" tIns="46626" rIns="93249" bIns="4662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31"/>
            <a:ext cx="3043343" cy="465455"/>
          </a:xfrm>
          <a:prstGeom prst="rect">
            <a:avLst/>
          </a:prstGeom>
        </p:spPr>
        <p:txBody>
          <a:bodyPr vert="horz" lIns="93249" tIns="46626" rIns="93249" bIns="46626" rtlCol="0" anchor="b"/>
          <a:lstStyle>
            <a:lvl1pPr algn="r">
              <a:defRPr sz="1200"/>
            </a:lvl1pPr>
          </a:lstStyle>
          <a:p>
            <a:fld id="{121DEE04-2887-4504-AA94-68EFDA6663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6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2AFE9-666E-413B-8C79-AC25F3CF220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44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Modern data platform –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with a data warehouse, business-focused data markets, operational data stores, and big data tools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Master Data capabilities –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 correct data discrepancies across operational data and appoint “golden sources of data”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Data ecosystem approach –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that allows for harmonization and enrichment of data in a hybrid cloud environment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Data integration tools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shifting overtime to a framework and strategy to deal with both real-time and batch-oriented data ingestion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Data management tools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data dictionary, data quality routines and security capabilities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Data marketplace –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including standardized and authorized data provisioning points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Analytics sandbox –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 data scientists and implement advanced visualization tools for business users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DEE04-2887-4504-AA94-68EFDA66639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52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DEE04-2887-4504-AA94-68EFDA66639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27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Accelerated time to market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 Access to the right data with the right quality at a faster pace, with consistent updating to ensure continual improvement</a:t>
            </a:r>
          </a:p>
          <a:p>
            <a:pPr marL="0" indent="0"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Better and more diverse insights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 Increased access to enriched data sources to open new opportunities for value capture</a:t>
            </a:r>
          </a:p>
          <a:p>
            <a:pPr marL="0" indent="0"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Exceptional data where it matters most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 Data available at the decision points where it can create the most value; data, capabilities and execution are at scale</a:t>
            </a:r>
          </a:p>
          <a:p>
            <a:pPr marL="0" indent="0"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Distinctive data culture across the organization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 Deep business engagement, strong talent, and grassroots demand for data resulting in high data maturity across the organization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DEE04-2887-4504-AA94-68EFDA66639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10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A707C-468C-4492-8C4F-6FC755D55F12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814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DEE04-2887-4504-AA94-68EFDA66639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5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Oil:</a:t>
            </a:r>
          </a:p>
          <a:p>
            <a:pPr marL="233363" indent="-233363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 to extract</a:t>
            </a:r>
          </a:p>
          <a:p>
            <a:pPr marL="233363" indent="-233363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Requires significant (&amp; costly) refining</a:t>
            </a:r>
          </a:p>
          <a:p>
            <a:pPr marL="233363" indent="-233363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Costly to transport and store</a:t>
            </a:r>
          </a:p>
          <a:p>
            <a:pPr marL="233363" indent="-233363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only be used by specialized machines</a:t>
            </a:r>
          </a:p>
          <a:p>
            <a:pPr marL="233363" indent="-233363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Toxic if used improperly</a:t>
            </a:r>
          </a:p>
          <a:p>
            <a:pPr marL="233363" indent="-233363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Requires heavy governance</a:t>
            </a:r>
          </a:p>
          <a:p>
            <a:endParaRPr lang="en-US" dirty="0"/>
          </a:p>
          <a:p>
            <a:r>
              <a:rPr lang="EN-US" dirty="0"/>
              <a:t>Water:</a:t>
            </a:r>
          </a:p>
          <a:p>
            <a:pPr marL="233363" indent="-233363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Easily accessible (not a scarce good)</a:t>
            </a:r>
          </a:p>
          <a:p>
            <a:pPr marL="233363" indent="-233363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Provided in volume – not by the gallon</a:t>
            </a:r>
          </a:p>
          <a:p>
            <a:pPr marL="233363" indent="-233363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Inexpensive to transport and store</a:t>
            </a:r>
          </a:p>
          <a:p>
            <a:pPr marL="233363" indent="-233363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used in many different ways</a:t>
            </a:r>
          </a:p>
          <a:p>
            <a:pPr marL="233363" indent="-233363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Consumable by all – creates life</a:t>
            </a:r>
          </a:p>
          <a:p>
            <a:pPr marL="233363" indent="-233363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Allows for judicious use of governance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DEE04-2887-4504-AA94-68EFDA66639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9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DEE04-2887-4504-AA94-68EFDA66639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6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A707C-468C-4492-8C4F-6FC755D55F1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5389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CDO:</a:t>
            </a:r>
          </a:p>
          <a:p>
            <a:pPr marL="111125" indent="-111125">
              <a:spcAft>
                <a:spcPts val="300"/>
              </a:spcAft>
              <a:buClr>
                <a:srgbClr val="5BBF2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Owns and drives enterprise Data Strategy</a:t>
            </a:r>
          </a:p>
          <a:p>
            <a:pPr marL="111125" indent="-111125">
              <a:spcAft>
                <a:spcPts val="300"/>
              </a:spcAft>
              <a:buClr>
                <a:srgbClr val="5BBF2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Drives Data Quality, Management, Governance, and Data Capabilities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  <a:p>
            <a:r>
              <a:rPr lang="en-US" dirty="0"/>
              <a:t>Data Tech:</a:t>
            </a:r>
          </a:p>
          <a:p>
            <a:pPr marL="111125" indent="-111125">
              <a:spcAft>
                <a:spcPts val="300"/>
              </a:spcAft>
              <a:buClr>
                <a:srgbClr val="5BBF2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Manages enterprise data architecture, tooling, data sourcing, and data platforms  </a:t>
            </a:r>
          </a:p>
          <a:p>
            <a:pPr marL="111125" indent="-111125">
              <a:spcAft>
                <a:spcPts val="300"/>
              </a:spcAft>
              <a:buClr>
                <a:srgbClr val="5BBF2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Delivers on project demand</a:t>
            </a:r>
          </a:p>
          <a:p>
            <a:pPr marL="111125" indent="-111125">
              <a:spcAft>
                <a:spcPts val="300"/>
              </a:spcAft>
              <a:buClr>
                <a:srgbClr val="5BBF2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/>
              <a:t>Analytics:</a:t>
            </a:r>
          </a:p>
          <a:p>
            <a:pPr marL="111125" indent="-111125">
              <a:spcAft>
                <a:spcPts val="100"/>
              </a:spcAft>
              <a:buClr>
                <a:srgbClr val="5BBF2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Comprised of data scientists, statisticians, and data analysts </a:t>
            </a:r>
          </a:p>
          <a:p>
            <a:pPr marL="111125" indent="-111125">
              <a:spcAft>
                <a:spcPts val="100"/>
              </a:spcAft>
              <a:buClr>
                <a:srgbClr val="5BBF2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Uses advance analytic methods</a:t>
            </a:r>
          </a:p>
          <a:p>
            <a:endParaRPr lang="en-US" dirty="0"/>
          </a:p>
          <a:p>
            <a:r>
              <a:rPr lang="en-US" dirty="0"/>
              <a:t>Business Leadership:</a:t>
            </a:r>
          </a:p>
          <a:p>
            <a:pPr marL="111125" indent="-111125">
              <a:spcAft>
                <a:spcPts val="300"/>
              </a:spcAft>
              <a:buClr>
                <a:srgbClr val="5BBF2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Owns business strategy</a:t>
            </a:r>
          </a:p>
          <a:p>
            <a:pPr marL="111125" indent="-111125">
              <a:spcAft>
                <a:spcPts val="300"/>
              </a:spcAft>
              <a:buClr>
                <a:srgbClr val="5BBF2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Identifies data gaps and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A707C-468C-4492-8C4F-6FC755D55F1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8640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63" indent="-2286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Defines clear data-related roles and responsibilities</a:t>
            </a:r>
          </a:p>
          <a:p>
            <a:pPr marL="461963" indent="-2286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Establishes clear decision making rights and escalation path</a:t>
            </a:r>
          </a:p>
          <a:p>
            <a:pPr marL="461963" indent="-2286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Helps identify data needs and gaps on a continuous basis</a:t>
            </a:r>
          </a:p>
          <a:p>
            <a:pPr marL="461963" indent="-2286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supported by front-line associates connected to daily data work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A707C-468C-4492-8C4F-6FC755D55F1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097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DEE04-2887-4504-AA94-68EFDA66639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6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mal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titlep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69" y="1474793"/>
            <a:ext cx="285326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978400" y="2933700"/>
            <a:ext cx="6180667" cy="1143000"/>
          </a:xfrm>
        </p:spPr>
        <p:txBody>
          <a:bodyPr/>
          <a:lstStyle>
            <a:lvl1pPr>
              <a:defRPr sz="3200" b="1" cap="none" dirty="0">
                <a:solidFill>
                  <a:srgbClr val="66BD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subTitle" idx="1"/>
          </p:nvPr>
        </p:nvSpPr>
        <p:spPr>
          <a:xfrm>
            <a:off x="4978401" y="4241800"/>
            <a:ext cx="6129867" cy="457200"/>
          </a:xfrm>
        </p:spPr>
        <p:txBody>
          <a:bodyPr/>
          <a:lstStyle>
            <a:lvl1pPr marL="0" indent="0">
              <a:buFont typeface="Arial" pitchFamily="-110" charset="0"/>
              <a:buNone/>
              <a:defRPr sz="2000" b="1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995333" y="46990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 dirty="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DECBED-5510-4099-894B-0CB837B2975E}"/>
              </a:ext>
            </a:extLst>
          </p:cNvPr>
          <p:cNvSpPr/>
          <p:nvPr userDrawn="1"/>
        </p:nvSpPr>
        <p:spPr>
          <a:xfrm>
            <a:off x="4995333" y="1371600"/>
            <a:ext cx="3310467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9CC577-1784-4804-BAA5-9A04CDC470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1969" y="1432340"/>
            <a:ext cx="2621916" cy="54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660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01600"/>
            <a:ext cx="10977033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5603"/>
            <a:ext cx="109728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23723" y="6496184"/>
            <a:ext cx="1584960" cy="20116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1200" y="6496184"/>
            <a:ext cx="4579200" cy="20116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918261-9E91-4379-B150-4D961835E4A0}"/>
              </a:ext>
            </a:extLst>
          </p:cNvPr>
          <p:cNvSpPr/>
          <p:nvPr userDrawn="1"/>
        </p:nvSpPr>
        <p:spPr>
          <a:xfrm>
            <a:off x="8720984" y="6364737"/>
            <a:ext cx="2095269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A19EDD-EB5D-4DAE-831B-60CA215EB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6292" y="6395555"/>
            <a:ext cx="1601684" cy="3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1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mal_Title Slide_Divi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ctrTitle"/>
          </p:nvPr>
        </p:nvSpPr>
        <p:spPr>
          <a:xfrm>
            <a:off x="4944533" y="2806700"/>
            <a:ext cx="6383867" cy="1143000"/>
          </a:xfrm>
        </p:spPr>
        <p:txBody>
          <a:bodyPr/>
          <a:lstStyle>
            <a:lvl1pPr>
              <a:defRPr sz="2800" b="1" i="0" cap="none">
                <a:solidFill>
                  <a:srgbClr val="66BD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5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/>
          <p:cNvCxnSpPr>
            <a:cxnSpLocks noChangeShapeType="1"/>
          </p:cNvCxnSpPr>
          <p:nvPr userDrawn="1"/>
        </p:nvCxnSpPr>
        <p:spPr bwMode="auto">
          <a:xfrm rot="5400000">
            <a:off x="10808232" y="6537857"/>
            <a:ext cx="365125" cy="2117"/>
          </a:xfrm>
          <a:prstGeom prst="line">
            <a:avLst/>
          </a:prstGeom>
          <a:noFill/>
          <a:ln w="9525">
            <a:solidFill>
              <a:srgbClr val="66BD2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95867" y="1435100"/>
            <a:ext cx="11010900" cy="4699000"/>
          </a:xfrm>
        </p:spPr>
        <p:txBody>
          <a:bodyPr/>
          <a:lstStyle>
            <a:lvl1pPr>
              <a:spcBef>
                <a:spcPts val="1200"/>
              </a:spcBef>
              <a:buClr>
                <a:srgbClr val="66BD29"/>
              </a:buClr>
              <a:defRPr sz="200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spcBef>
                <a:spcPts val="600"/>
              </a:spcBef>
              <a:buClr>
                <a:srgbClr val="66BD29"/>
              </a:buClr>
              <a:defRPr sz="180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spcBef>
                <a:spcPts val="300"/>
              </a:spcBef>
              <a:buClr>
                <a:srgbClr val="66BD29"/>
              </a:buClr>
              <a:defRPr sz="160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spcBef>
                <a:spcPts val="100"/>
              </a:spcBef>
              <a:buClr>
                <a:srgbClr val="66BD29"/>
              </a:buClr>
              <a:defRPr sz="160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00099" y="546102"/>
            <a:ext cx="11006665" cy="749299"/>
          </a:xfrm>
        </p:spPr>
        <p:txBody>
          <a:bodyPr/>
          <a:lstStyle>
            <a:lvl1pPr>
              <a:defRPr sz="2400" b="1" i="0" cap="none" baseline="0">
                <a:solidFill>
                  <a:srgbClr val="66BD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165421" y="6411918"/>
            <a:ext cx="772583" cy="365125"/>
          </a:xfrm>
        </p:spPr>
        <p:txBody>
          <a:bodyPr/>
          <a:lstStyle>
            <a:lvl1pPr>
              <a:defRPr b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6BCF049-D6BB-477C-A13E-51841F7E7B5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03073C-2F90-4D93-9D41-215385D1331E}"/>
              </a:ext>
            </a:extLst>
          </p:cNvPr>
          <p:cNvSpPr/>
          <p:nvPr userDrawn="1"/>
        </p:nvSpPr>
        <p:spPr>
          <a:xfrm>
            <a:off x="8720984" y="6364737"/>
            <a:ext cx="2095269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03202-31BA-45FE-9D4F-64F503A410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6292" y="6395555"/>
            <a:ext cx="1601684" cy="3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66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/>
          <p:cNvCxnSpPr>
            <a:cxnSpLocks noChangeShapeType="1"/>
          </p:cNvCxnSpPr>
          <p:nvPr userDrawn="1"/>
        </p:nvCxnSpPr>
        <p:spPr bwMode="auto">
          <a:xfrm rot="5400000">
            <a:off x="10808232" y="6537857"/>
            <a:ext cx="365125" cy="2117"/>
          </a:xfrm>
          <a:prstGeom prst="line">
            <a:avLst/>
          </a:prstGeom>
          <a:noFill/>
          <a:ln w="9525">
            <a:solidFill>
              <a:srgbClr val="66BD2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867" y="546101"/>
            <a:ext cx="11009376" cy="681567"/>
          </a:xfrm>
        </p:spPr>
        <p:txBody>
          <a:bodyPr/>
          <a:lstStyle>
            <a:lvl1pPr>
              <a:defRPr sz="2400" b="1" i="0" cap="none" baseline="0">
                <a:solidFill>
                  <a:srgbClr val="66BD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85285" y="1439331"/>
            <a:ext cx="11027835" cy="4552950"/>
          </a:xfrm>
        </p:spPr>
        <p:txBody>
          <a:bodyPr/>
          <a:lstStyle>
            <a:lvl1pPr marL="287338" indent="-287338"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11148488" y="6407155"/>
            <a:ext cx="664633" cy="365125"/>
          </a:xfrm>
        </p:spPr>
        <p:txBody>
          <a:bodyPr/>
          <a:lstStyle>
            <a:lvl1pPr>
              <a:defRPr b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28D3CD50-8217-4500-8BF2-1ACD28F5887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2002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>
            <a:cxnSpLocks noChangeShapeType="1"/>
          </p:cNvCxnSpPr>
          <p:nvPr userDrawn="1"/>
        </p:nvCxnSpPr>
        <p:spPr bwMode="auto">
          <a:xfrm rot="5400000">
            <a:off x="10808232" y="6537857"/>
            <a:ext cx="365125" cy="2117"/>
          </a:xfrm>
          <a:prstGeom prst="line">
            <a:avLst/>
          </a:prstGeom>
          <a:noFill/>
          <a:ln w="9525">
            <a:solidFill>
              <a:srgbClr val="66BD2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F85F907-C1FA-4D74-984D-2096D35D28D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0122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 rot="5400000">
            <a:off x="10808232" y="6537857"/>
            <a:ext cx="365125" cy="2117"/>
          </a:xfrm>
          <a:prstGeom prst="line">
            <a:avLst/>
          </a:prstGeom>
          <a:noFill/>
          <a:ln w="9525">
            <a:solidFill>
              <a:srgbClr val="66BD2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40" y="543723"/>
            <a:ext cx="11009376" cy="819411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400">
                <a:solidFill>
                  <a:srgbClr val="66BD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787724" y="1439998"/>
            <a:ext cx="5376672" cy="8229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800" b="1">
                <a:solidFill>
                  <a:srgbClr val="66BD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647" y="1439998"/>
            <a:ext cx="5376672" cy="8229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800" b="1">
                <a:solidFill>
                  <a:srgbClr val="66BD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146367" y="6410330"/>
            <a:ext cx="635000" cy="365125"/>
          </a:xfrm>
        </p:spPr>
        <p:txBody>
          <a:bodyPr/>
          <a:lstStyle>
            <a:lvl1pPr>
              <a:defRPr b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235E0CEF-B767-4010-82FF-6001538E5BA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289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_Title Slide_Divi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ctrTitle"/>
          </p:nvPr>
        </p:nvSpPr>
        <p:spPr>
          <a:xfrm>
            <a:off x="4944533" y="2806700"/>
            <a:ext cx="6383867" cy="1143000"/>
          </a:xfrm>
        </p:spPr>
        <p:txBody>
          <a:bodyPr/>
          <a:lstStyle>
            <a:lvl1pPr>
              <a:defRPr sz="2800" b="1" i="0" cap="none">
                <a:solidFill>
                  <a:srgbClr val="66BD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8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/>
          <p:cNvCxnSpPr>
            <a:cxnSpLocks noChangeShapeType="1"/>
          </p:cNvCxnSpPr>
          <p:nvPr userDrawn="1"/>
        </p:nvCxnSpPr>
        <p:spPr bwMode="auto">
          <a:xfrm rot="5400000">
            <a:off x="10808232" y="6537857"/>
            <a:ext cx="365125" cy="2117"/>
          </a:xfrm>
          <a:prstGeom prst="line">
            <a:avLst/>
          </a:prstGeom>
          <a:noFill/>
          <a:ln w="9525">
            <a:solidFill>
              <a:srgbClr val="66BD2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95867" y="1435100"/>
            <a:ext cx="11010900" cy="4699000"/>
          </a:xfrm>
        </p:spPr>
        <p:txBody>
          <a:bodyPr/>
          <a:lstStyle>
            <a:lvl1pPr>
              <a:spcBef>
                <a:spcPts val="1200"/>
              </a:spcBef>
              <a:buClr>
                <a:srgbClr val="66BD29"/>
              </a:buClr>
              <a:defRPr sz="220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spcBef>
                <a:spcPts val="1200"/>
              </a:spcBef>
              <a:buClr>
                <a:srgbClr val="66BD29"/>
              </a:buClr>
              <a:defRPr sz="200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spcBef>
                <a:spcPts val="1200"/>
              </a:spcBef>
              <a:buClr>
                <a:srgbClr val="66BD29"/>
              </a:buClr>
              <a:defRPr sz="180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spcBef>
                <a:spcPts val="1200"/>
              </a:spcBef>
              <a:buClr>
                <a:srgbClr val="66BD29"/>
              </a:buClr>
              <a:defRPr sz="160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00099" y="546102"/>
            <a:ext cx="11006665" cy="749299"/>
          </a:xfrm>
        </p:spPr>
        <p:txBody>
          <a:bodyPr/>
          <a:lstStyle>
            <a:lvl1pPr>
              <a:defRPr sz="3200" b="1" i="0" cap="none" baseline="0">
                <a:solidFill>
                  <a:srgbClr val="66BD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165421" y="6411918"/>
            <a:ext cx="772583" cy="365125"/>
          </a:xfrm>
        </p:spPr>
        <p:txBody>
          <a:bodyPr/>
          <a:lstStyle>
            <a:lvl1pPr>
              <a:defRPr b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6BCF049-D6BB-477C-A13E-51841F7E7B5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29239-3E17-4981-B682-CE84B5728CF7}"/>
              </a:ext>
            </a:extLst>
          </p:cNvPr>
          <p:cNvSpPr/>
          <p:nvPr userDrawn="1"/>
        </p:nvSpPr>
        <p:spPr>
          <a:xfrm>
            <a:off x="8720984" y="6364737"/>
            <a:ext cx="2095269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165C89-C429-4406-9C2B-708CEC70E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6292" y="6395555"/>
            <a:ext cx="1601684" cy="3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4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/>
          <p:cNvCxnSpPr>
            <a:cxnSpLocks noChangeShapeType="1"/>
          </p:cNvCxnSpPr>
          <p:nvPr userDrawn="1"/>
        </p:nvCxnSpPr>
        <p:spPr bwMode="auto">
          <a:xfrm rot="5400000">
            <a:off x="10808232" y="6537857"/>
            <a:ext cx="365125" cy="2117"/>
          </a:xfrm>
          <a:prstGeom prst="line">
            <a:avLst/>
          </a:prstGeom>
          <a:noFill/>
          <a:ln w="9525">
            <a:solidFill>
              <a:srgbClr val="66BD2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867" y="546101"/>
            <a:ext cx="11009376" cy="681567"/>
          </a:xfrm>
        </p:spPr>
        <p:txBody>
          <a:bodyPr/>
          <a:lstStyle>
            <a:lvl1pPr>
              <a:defRPr sz="3200" b="1" i="0" cap="none" baseline="0">
                <a:solidFill>
                  <a:srgbClr val="66BD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85285" y="1439331"/>
            <a:ext cx="11027835" cy="45529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000" b="0" i="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11148488" y="6407155"/>
            <a:ext cx="664633" cy="365125"/>
          </a:xfrm>
        </p:spPr>
        <p:txBody>
          <a:bodyPr/>
          <a:lstStyle>
            <a:lvl1pPr>
              <a:defRPr b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28D3CD50-8217-4500-8BF2-1ACD28F5887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E38DD5-7A5B-4187-9A8B-66CF829BA3E2}"/>
              </a:ext>
            </a:extLst>
          </p:cNvPr>
          <p:cNvSpPr/>
          <p:nvPr userDrawn="1"/>
        </p:nvSpPr>
        <p:spPr>
          <a:xfrm>
            <a:off x="8720984" y="6364737"/>
            <a:ext cx="2095269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E93191-52A6-42B8-BB84-82F690589A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6292" y="6395555"/>
            <a:ext cx="1601684" cy="3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6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"/>
          <p:cNvCxnSpPr>
            <a:cxnSpLocks noChangeShapeType="1"/>
          </p:cNvCxnSpPr>
          <p:nvPr userDrawn="1"/>
        </p:nvCxnSpPr>
        <p:spPr bwMode="auto">
          <a:xfrm rot="5400000">
            <a:off x="10808232" y="6537857"/>
            <a:ext cx="365125" cy="2117"/>
          </a:xfrm>
          <a:prstGeom prst="line">
            <a:avLst/>
          </a:prstGeom>
          <a:noFill/>
          <a:ln w="9525">
            <a:solidFill>
              <a:srgbClr val="66BD2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541338"/>
            <a:ext cx="11009376" cy="779462"/>
          </a:xfrm>
        </p:spPr>
        <p:txBody>
          <a:bodyPr/>
          <a:lstStyle>
            <a:lvl1pPr>
              <a:defRPr sz="3200" cap="none">
                <a:solidFill>
                  <a:srgbClr val="66BD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146370" y="6411918"/>
            <a:ext cx="791633" cy="365125"/>
          </a:xfrm>
        </p:spPr>
        <p:txBody>
          <a:bodyPr/>
          <a:lstStyle>
            <a:lvl1pPr>
              <a:defRPr b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07DA91A-AA2E-4B64-8F5B-169B39859DF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A948EA-C04D-4675-9A2E-4FD39B9101A0}"/>
              </a:ext>
            </a:extLst>
          </p:cNvPr>
          <p:cNvSpPr/>
          <p:nvPr userDrawn="1"/>
        </p:nvSpPr>
        <p:spPr>
          <a:xfrm>
            <a:off x="8720984" y="6364737"/>
            <a:ext cx="2095269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F04C21-9E4A-4495-826C-01B1BB5F61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6292" y="6395555"/>
            <a:ext cx="1601684" cy="3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6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>
            <a:cxnSpLocks noChangeShapeType="1"/>
          </p:cNvCxnSpPr>
          <p:nvPr userDrawn="1"/>
        </p:nvCxnSpPr>
        <p:spPr bwMode="auto">
          <a:xfrm rot="5400000">
            <a:off x="10808232" y="6537857"/>
            <a:ext cx="365125" cy="2117"/>
          </a:xfrm>
          <a:prstGeom prst="line">
            <a:avLst/>
          </a:prstGeom>
          <a:noFill/>
          <a:ln w="9525">
            <a:solidFill>
              <a:srgbClr val="66BD2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F85F907-C1FA-4D74-984D-2096D35D28D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AD7E45-EF10-43CB-B2DA-F559071E3E30}"/>
              </a:ext>
            </a:extLst>
          </p:cNvPr>
          <p:cNvSpPr/>
          <p:nvPr userDrawn="1"/>
        </p:nvSpPr>
        <p:spPr>
          <a:xfrm>
            <a:off x="8720984" y="6364737"/>
            <a:ext cx="2095269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D44D6-AC95-4290-ACC2-10EFBFACF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6292" y="6395555"/>
            <a:ext cx="1601684" cy="3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6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_rule-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4"/>
          <a:stretch>
            <a:fillRect/>
          </a:stretch>
        </p:blipFill>
        <p:spPr bwMode="auto">
          <a:xfrm>
            <a:off x="8771468" y="0"/>
            <a:ext cx="3420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6"/>
          <p:cNvCxnSpPr>
            <a:cxnSpLocks noChangeShapeType="1"/>
          </p:cNvCxnSpPr>
          <p:nvPr userDrawn="1"/>
        </p:nvCxnSpPr>
        <p:spPr bwMode="auto">
          <a:xfrm rot="5400000">
            <a:off x="10808232" y="6537857"/>
            <a:ext cx="365125" cy="211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41E7B10C-B88B-40D0-A986-3A2F36FAE63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6400D3-BC1C-4101-AB64-9B1BEE798FB9}"/>
              </a:ext>
            </a:extLst>
          </p:cNvPr>
          <p:cNvSpPr/>
          <p:nvPr userDrawn="1"/>
        </p:nvSpPr>
        <p:spPr>
          <a:xfrm>
            <a:off x="8720984" y="6364737"/>
            <a:ext cx="2095269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B11D99-546E-45EF-964B-5EE8A500B5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6292" y="6395555"/>
            <a:ext cx="1601684" cy="3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2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 rot="5400000">
            <a:off x="10808232" y="6537857"/>
            <a:ext cx="365125" cy="2117"/>
          </a:xfrm>
          <a:prstGeom prst="line">
            <a:avLst/>
          </a:prstGeom>
          <a:noFill/>
          <a:ln w="9525">
            <a:solidFill>
              <a:srgbClr val="66BD2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40" y="543723"/>
            <a:ext cx="11009376" cy="819411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400">
                <a:solidFill>
                  <a:srgbClr val="66BD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787724" y="1439998"/>
            <a:ext cx="5376672" cy="8229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200" b="1">
                <a:solidFill>
                  <a:srgbClr val="66BD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647" y="1439998"/>
            <a:ext cx="5376672" cy="82296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200" b="1">
                <a:solidFill>
                  <a:srgbClr val="66BD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146367" y="6410330"/>
            <a:ext cx="635000" cy="365125"/>
          </a:xfrm>
        </p:spPr>
        <p:txBody>
          <a:bodyPr/>
          <a:lstStyle>
            <a:lvl1pPr>
              <a:defRPr b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235E0CEF-B767-4010-82FF-6001538E5BA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6F4E24-FA3E-4D3C-BAF3-401A3F03E202}"/>
              </a:ext>
            </a:extLst>
          </p:cNvPr>
          <p:cNvSpPr/>
          <p:nvPr userDrawn="1"/>
        </p:nvSpPr>
        <p:spPr>
          <a:xfrm>
            <a:off x="8720984" y="6364737"/>
            <a:ext cx="2095269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24DD7-86D5-4736-B305-BFFE22FA2B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6292" y="6395555"/>
            <a:ext cx="1601684" cy="3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4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"/>
          <p:cNvCxnSpPr>
            <a:cxnSpLocks noChangeShapeType="1"/>
          </p:cNvCxnSpPr>
          <p:nvPr userDrawn="1"/>
        </p:nvCxnSpPr>
        <p:spPr bwMode="auto">
          <a:xfrm rot="5400000">
            <a:off x="10808232" y="6537857"/>
            <a:ext cx="365125" cy="2117"/>
          </a:xfrm>
          <a:prstGeom prst="line">
            <a:avLst/>
          </a:prstGeom>
          <a:noFill/>
          <a:ln w="9525">
            <a:solidFill>
              <a:srgbClr val="66BD2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40" y="542466"/>
            <a:ext cx="11009376" cy="7275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66BD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867" y="1441974"/>
            <a:ext cx="5376672" cy="8229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rgbClr val="66BD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5867" y="2280706"/>
            <a:ext cx="5376672" cy="3951288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146367" y="6410330"/>
            <a:ext cx="635000" cy="365125"/>
          </a:xfrm>
        </p:spPr>
        <p:txBody>
          <a:bodyPr/>
          <a:lstStyle>
            <a:lvl1pPr>
              <a:defRPr b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B4B582E7-AB2F-4582-A8E7-E7DCAEB7022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B3B813-7D17-48FE-BB56-752D041814F7}"/>
              </a:ext>
            </a:extLst>
          </p:cNvPr>
          <p:cNvSpPr/>
          <p:nvPr userDrawn="1"/>
        </p:nvSpPr>
        <p:spPr>
          <a:xfrm>
            <a:off x="8720984" y="6364737"/>
            <a:ext cx="2095269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1ED653-1EE9-4140-AE7F-4F3C866FE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6292" y="6395555"/>
            <a:ext cx="1601684" cy="3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2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5867" y="546102"/>
            <a:ext cx="11008784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5870" y="1443038"/>
            <a:ext cx="1101301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9069" y="6407155"/>
            <a:ext cx="948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 smtClean="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76BDB6F0-5010-48B1-907A-1A7A5BD1016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 rot="5400000">
            <a:off x="10808232" y="6537857"/>
            <a:ext cx="365125" cy="2117"/>
          </a:xfrm>
          <a:prstGeom prst="line">
            <a:avLst/>
          </a:prstGeom>
          <a:noFill/>
          <a:ln w="9525">
            <a:solidFill>
              <a:srgbClr val="66BD2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4154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085" r:id="rId11"/>
    <p:sldLayoutId id="2147484086" r:id="rId12"/>
    <p:sldLayoutId id="2147484087" r:id="rId13"/>
    <p:sldLayoutId id="2147484089" r:id="rId14"/>
    <p:sldLayoutId id="2147484091" r:id="rId15"/>
  </p:sldLayoutIdLst>
  <p:hf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66BD29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30AD34"/>
          </a:solidFill>
          <a:latin typeface="Arial Bold" pitchFamily="-110" charset="0"/>
          <a:ea typeface="ＭＳ Ｐゴシック" charset="-128"/>
          <a:cs typeface="Arial Bold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30AD34"/>
          </a:solidFill>
          <a:latin typeface="Arial Bold" pitchFamily="-110" charset="0"/>
          <a:ea typeface="ＭＳ Ｐゴシック" charset="-128"/>
          <a:cs typeface="Arial Bold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30AD34"/>
          </a:solidFill>
          <a:latin typeface="Arial Bold" pitchFamily="-110" charset="0"/>
          <a:ea typeface="ＭＳ Ｐゴシック" charset="-128"/>
          <a:cs typeface="Arial Bold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30AD34"/>
          </a:solidFill>
          <a:latin typeface="Arial Bold" pitchFamily="-110" charset="0"/>
          <a:ea typeface="ＭＳ Ｐゴシック" charset="-128"/>
          <a:cs typeface="Arial Bold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66BD29"/>
        </a:buClr>
        <a:buFont typeface="Arial" panose="020B0604020202020204" pitchFamily="34" charset="0"/>
        <a:buChar char="•"/>
        <a:defRPr sz="2200" kern="1200">
          <a:solidFill>
            <a:srgbClr val="776F67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0AD34"/>
        </a:buClr>
        <a:buFont typeface="Arial" panose="020B0604020202020204" pitchFamily="34" charset="0"/>
        <a:buChar char="–"/>
        <a:defRPr sz="2000" kern="1200">
          <a:solidFill>
            <a:srgbClr val="776F67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BD29"/>
        </a:buClr>
        <a:buFont typeface="Arial" panose="020B0604020202020204" pitchFamily="34" charset="0"/>
        <a:buChar char="•"/>
        <a:defRPr kern="1200">
          <a:solidFill>
            <a:srgbClr val="776F67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BD29"/>
        </a:buClr>
        <a:buFont typeface="Arial" panose="020B0604020202020204" pitchFamily="34" charset="0"/>
        <a:buChar char="–"/>
        <a:defRPr sz="1600" kern="1200">
          <a:solidFill>
            <a:srgbClr val="776F67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000000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unsplash.com/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2728" y="2057400"/>
            <a:ext cx="6045540" cy="1193800"/>
          </a:xfrm>
        </p:spPr>
        <p:txBody>
          <a:bodyPr/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BA-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CONference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/>
              <a:t>The Influence of the </a:t>
            </a:r>
            <a:br>
              <a:rPr lang="en-US" dirty="0"/>
            </a:br>
            <a:r>
              <a:rPr lang="en-US" dirty="0"/>
              <a:t>Chief Data Officer on Enterprise Analytics</a:t>
            </a:r>
            <a:br>
              <a:rPr lang="en-US" sz="3600" dirty="0"/>
            </a:br>
            <a:br>
              <a:rPr lang="en-US" sz="3600" dirty="0"/>
            </a:b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7733" y="4546600"/>
            <a:ext cx="6129867" cy="1778000"/>
          </a:xfrm>
        </p:spPr>
        <p:txBody>
          <a:bodyPr/>
          <a:lstStyle/>
          <a:p>
            <a:r>
              <a:rPr lang="en-US" sz="2400" dirty="0"/>
              <a:t>August 2019</a:t>
            </a:r>
          </a:p>
          <a:p>
            <a:endParaRPr lang="en-US" sz="2400" dirty="0"/>
          </a:p>
          <a:p>
            <a:r>
              <a:rPr lang="en-US" sz="2400" dirty="0"/>
              <a:t>Ursula Cottone </a:t>
            </a:r>
          </a:p>
          <a:p>
            <a:r>
              <a:rPr lang="en-US" sz="1800" dirty="0"/>
              <a:t>Chief Data &amp; Architecture Officer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48F751-F13C-48F5-9BDE-A8AD5DF27CD0}"/>
              </a:ext>
            </a:extLst>
          </p:cNvPr>
          <p:cNvSpPr/>
          <p:nvPr/>
        </p:nvSpPr>
        <p:spPr>
          <a:xfrm>
            <a:off x="152400" y="6611779"/>
            <a:ext cx="4362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Huntington National Bank is Member FDIC  ©2019 Huntington Bancshares Incorporated</a:t>
            </a:r>
          </a:p>
        </p:txBody>
      </p:sp>
    </p:spTree>
    <p:extLst>
      <p:ext uri="{BB962C8B-B14F-4D97-AF65-F5344CB8AC3E}">
        <p14:creationId xmlns:p14="http://schemas.microsoft.com/office/powerpoint/2010/main" val="204233534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C8E48-F2DC-4DA5-A7EE-607C170A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1600"/>
            <a:ext cx="8232775" cy="860400"/>
          </a:xfrm>
        </p:spPr>
        <p:txBody>
          <a:bodyPr/>
          <a:lstStyle/>
          <a:p>
            <a:r>
              <a:rPr lang="en-US" sz="4000" dirty="0">
                <a:solidFill>
                  <a:srgbClr val="5BBF2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Highlighting Changes Required</a:t>
            </a:r>
            <a:endParaRPr lang="en-US" sz="4000" b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1DCB6-F7BD-4B05-AEE6-8AA109D47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109625"/>
            <a:ext cx="7467600" cy="49101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Modern data platform 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Master Data capabilities 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Data ecosystem approach 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Data integration tools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Data management tools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Data marketplace 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Analytics sandbox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60C0153-995C-4115-A800-BF2C49C4C1C9}"/>
              </a:ext>
            </a:extLst>
          </p:cNvPr>
          <p:cNvSpPr txBox="1">
            <a:spLocks/>
          </p:cNvSpPr>
          <p:nvPr/>
        </p:nvSpPr>
        <p:spPr>
          <a:xfrm>
            <a:off x="11231563" y="6411918"/>
            <a:ext cx="5794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BCF049-D6BB-477C-A13E-51841F7E7B54}" type="slidenum">
              <a:rPr lang="en-US" altLang="en-US" sz="120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10</a:t>
            </a:fld>
            <a:endParaRPr lang="en-US" altLang="en-US" sz="1200" dirty="0">
              <a:solidFill>
                <a:srgbClr val="776F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C47E53-81A6-45A8-9674-075E040521C4}"/>
              </a:ext>
            </a:extLst>
          </p:cNvPr>
          <p:cNvSpPr/>
          <p:nvPr/>
        </p:nvSpPr>
        <p:spPr>
          <a:xfrm>
            <a:off x="152400" y="6611779"/>
            <a:ext cx="27077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©2019 Huntington Bancshares Incorporated</a:t>
            </a:r>
          </a:p>
        </p:txBody>
      </p:sp>
    </p:spTree>
    <p:extLst>
      <p:ext uri="{BB962C8B-B14F-4D97-AF65-F5344CB8AC3E}">
        <p14:creationId xmlns:p14="http://schemas.microsoft.com/office/powerpoint/2010/main" val="108246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228605"/>
            <a:ext cx="8254999" cy="457701"/>
          </a:xfrm>
        </p:spPr>
        <p:txBody>
          <a:bodyPr/>
          <a:lstStyle/>
          <a:p>
            <a:r>
              <a:rPr lang="en-US" sz="4000" dirty="0"/>
              <a:t>Changing Culture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57E649-9306-41A8-A7C7-E2C9C9E92521}"/>
              </a:ext>
            </a:extLst>
          </p:cNvPr>
          <p:cNvGrpSpPr/>
          <p:nvPr/>
        </p:nvGrpSpPr>
        <p:grpSpPr>
          <a:xfrm>
            <a:off x="990600" y="1295400"/>
            <a:ext cx="10667999" cy="4628255"/>
            <a:chOff x="2743199" y="1620145"/>
            <a:chExt cx="7010401" cy="348525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C4363E2-673E-4AF3-B1D7-AC954F9F9341}"/>
                </a:ext>
              </a:extLst>
            </p:cNvPr>
            <p:cNvSpPr/>
            <p:nvPr/>
          </p:nvSpPr>
          <p:spPr>
            <a:xfrm>
              <a:off x="2743199" y="1620145"/>
              <a:ext cx="1828800" cy="1425027"/>
            </a:xfrm>
            <a:prstGeom prst="roundRect">
              <a:avLst/>
            </a:prstGeom>
            <a:solidFill>
              <a:schemeClr val="accent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t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Organizational Design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44A9D8F-E8A7-403C-9126-B151902D289E}"/>
                </a:ext>
              </a:extLst>
            </p:cNvPr>
            <p:cNvSpPr/>
            <p:nvPr/>
          </p:nvSpPr>
          <p:spPr>
            <a:xfrm>
              <a:off x="5334000" y="1620145"/>
              <a:ext cx="1828800" cy="1425027"/>
            </a:xfrm>
            <a:prstGeom prst="roundRect">
              <a:avLst/>
            </a:prstGeom>
            <a:solidFill>
              <a:schemeClr val="accent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t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Capability Enablement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9A76B9D-CAE0-431D-9B13-0CE5258ED81C}"/>
                </a:ext>
              </a:extLst>
            </p:cNvPr>
            <p:cNvSpPr/>
            <p:nvPr/>
          </p:nvSpPr>
          <p:spPr>
            <a:xfrm>
              <a:off x="7879698" y="1620145"/>
              <a:ext cx="1828800" cy="1425027"/>
            </a:xfrm>
            <a:prstGeom prst="roundRect">
              <a:avLst/>
            </a:prstGeom>
            <a:solidFill>
              <a:schemeClr val="accent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t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Leadership &amp; Culture Alignment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C7516BF-7C8A-4684-8918-60D4E21A7F4C}"/>
                </a:ext>
              </a:extLst>
            </p:cNvPr>
            <p:cNvSpPr/>
            <p:nvPr/>
          </p:nvSpPr>
          <p:spPr>
            <a:xfrm>
              <a:off x="2743199" y="3591036"/>
              <a:ext cx="1828800" cy="1425027"/>
            </a:xfrm>
            <a:prstGeom prst="roundRect">
              <a:avLst/>
            </a:prstGeom>
            <a:solidFill>
              <a:schemeClr val="accent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t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Stakeholder Engagement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012C57C-086C-4A31-8964-15C7513EC157}"/>
                </a:ext>
              </a:extLst>
            </p:cNvPr>
            <p:cNvSpPr/>
            <p:nvPr/>
          </p:nvSpPr>
          <p:spPr>
            <a:xfrm>
              <a:off x="5334000" y="3591036"/>
              <a:ext cx="1828800" cy="1425027"/>
            </a:xfrm>
            <a:prstGeom prst="roundRect">
              <a:avLst/>
            </a:prstGeom>
            <a:solidFill>
              <a:schemeClr val="accent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t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Learning Support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0C626DC-3E2C-4421-AEB2-24F2CAA73A9B}"/>
                </a:ext>
              </a:extLst>
            </p:cNvPr>
            <p:cNvSpPr/>
            <p:nvPr/>
          </p:nvSpPr>
          <p:spPr>
            <a:xfrm>
              <a:off x="7924800" y="3591036"/>
              <a:ext cx="1828800" cy="1425027"/>
            </a:xfrm>
            <a:prstGeom prst="roundRect">
              <a:avLst/>
            </a:prstGeom>
            <a:solidFill>
              <a:schemeClr val="accent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t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Adoption </a:t>
              </a:r>
            </a:p>
          </p:txBody>
        </p:sp>
        <p:pic>
          <p:nvPicPr>
            <p:cNvPr id="5" name="Graphic 4" descr="Meeting">
              <a:extLst>
                <a:ext uri="{FF2B5EF4-FFF2-40B4-BE49-F238E27FC236}">
                  <a16:creationId xmlns:a16="http://schemas.microsoft.com/office/drawing/2014/main" id="{03A79903-FFB5-446F-B063-E64A88FF2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00399" y="2177507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Gears">
              <a:extLst>
                <a:ext uri="{FF2B5EF4-FFF2-40B4-BE49-F238E27FC236}">
                  <a16:creationId xmlns:a16="http://schemas.microsoft.com/office/drawing/2014/main" id="{99C5979A-A0F9-4D8D-82B4-3DF66800B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18746" y="2178212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Users">
              <a:extLst>
                <a:ext uri="{FF2B5EF4-FFF2-40B4-BE49-F238E27FC236}">
                  <a16:creationId xmlns:a16="http://schemas.microsoft.com/office/drawing/2014/main" id="{C75BE25D-33B7-4D51-8639-832C96748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36897" y="2315401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Chat">
              <a:extLst>
                <a:ext uri="{FF2B5EF4-FFF2-40B4-BE49-F238E27FC236}">
                  <a16:creationId xmlns:a16="http://schemas.microsoft.com/office/drawing/2014/main" id="{659BC737-DB46-4531-9CB7-63376EF97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00399" y="4191000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Open book">
              <a:extLst>
                <a:ext uri="{FF2B5EF4-FFF2-40B4-BE49-F238E27FC236}">
                  <a16:creationId xmlns:a16="http://schemas.microsoft.com/office/drawing/2014/main" id="{C6B3051A-E2B5-4010-987F-E7139BBE2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807244" y="4191000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Head with gears">
              <a:extLst>
                <a:ext uri="{FF2B5EF4-FFF2-40B4-BE49-F238E27FC236}">
                  <a16:creationId xmlns:a16="http://schemas.microsoft.com/office/drawing/2014/main" id="{70619758-3CAB-4882-BB29-60F53527A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414089" y="3979006"/>
              <a:ext cx="914400" cy="914400"/>
            </a:xfrm>
            <a:prstGeom prst="rect">
              <a:avLst/>
            </a:prstGeom>
          </p:spPr>
        </p:pic>
      </p:grp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1785BC4-68F3-43B9-A88F-F207D5DCF23D}"/>
              </a:ext>
            </a:extLst>
          </p:cNvPr>
          <p:cNvSpPr txBox="1">
            <a:spLocks/>
          </p:cNvSpPr>
          <p:nvPr/>
        </p:nvSpPr>
        <p:spPr>
          <a:xfrm>
            <a:off x="11231563" y="6411918"/>
            <a:ext cx="5794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BCF049-D6BB-477C-A13E-51841F7E7B54}" type="slidenum">
              <a:rPr lang="en-US" altLang="en-US" sz="120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11</a:t>
            </a:fld>
            <a:endParaRPr lang="en-US" altLang="en-US" sz="1200" dirty="0">
              <a:solidFill>
                <a:srgbClr val="776F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627EE3-9C94-46EF-9624-CA67BC498EE4}"/>
              </a:ext>
            </a:extLst>
          </p:cNvPr>
          <p:cNvSpPr/>
          <p:nvPr/>
        </p:nvSpPr>
        <p:spPr>
          <a:xfrm>
            <a:off x="152400" y="6611779"/>
            <a:ext cx="27077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©2019 Huntington Bancshares Incorporated</a:t>
            </a:r>
          </a:p>
        </p:txBody>
      </p:sp>
    </p:spTree>
    <p:extLst>
      <p:ext uri="{BB962C8B-B14F-4D97-AF65-F5344CB8AC3E}">
        <p14:creationId xmlns:p14="http://schemas.microsoft.com/office/powerpoint/2010/main" val="336389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C8E48-F2DC-4DA5-A7EE-607C170A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1600"/>
            <a:ext cx="10062633" cy="860400"/>
          </a:xfrm>
        </p:spPr>
        <p:txBody>
          <a:bodyPr/>
          <a:lstStyle/>
          <a:p>
            <a:r>
              <a:rPr lang="en-US" sz="4000" dirty="0">
                <a:solidFill>
                  <a:srgbClr val="5BBF2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Creating Competitive Advantage</a:t>
            </a:r>
            <a:endParaRPr lang="en-US" sz="4000" b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1DCB6-F7BD-4B05-AEE6-8AA109D47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565" y="1371600"/>
            <a:ext cx="9432235" cy="4407873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Accelerated time to market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18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Better and more diverse insights </a:t>
            </a:r>
          </a:p>
          <a:p>
            <a:pPr marL="0" indent="0">
              <a:spcBef>
                <a:spcPts val="18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Exceptional data where it matters most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18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Distinctive data culture across the organization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3EFEF9-BCE2-47BA-8157-0ED9B3C9A158}"/>
              </a:ext>
            </a:extLst>
          </p:cNvPr>
          <p:cNvSpPr txBox="1"/>
          <p:nvPr/>
        </p:nvSpPr>
        <p:spPr>
          <a:xfrm>
            <a:off x="4732263" y="6614846"/>
            <a:ext cx="18742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McKinsey &amp; Company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EB98CA3-DD2F-4DE7-B28D-0E84D7DA8D35}"/>
              </a:ext>
            </a:extLst>
          </p:cNvPr>
          <p:cNvSpPr txBox="1">
            <a:spLocks/>
          </p:cNvSpPr>
          <p:nvPr/>
        </p:nvSpPr>
        <p:spPr>
          <a:xfrm>
            <a:off x="11231563" y="6411918"/>
            <a:ext cx="5794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BCF049-D6BB-477C-A13E-51841F7E7B54}" type="slidenum">
              <a:rPr lang="en-US" altLang="en-US" sz="120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12</a:t>
            </a:fld>
            <a:endParaRPr lang="en-US" altLang="en-US" sz="1200" dirty="0">
              <a:solidFill>
                <a:srgbClr val="776F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Graphic 12" descr="Single gear">
            <a:extLst>
              <a:ext uri="{FF2B5EF4-FFF2-40B4-BE49-F238E27FC236}">
                <a16:creationId xmlns:a16="http://schemas.microsoft.com/office/drawing/2014/main" id="{E5ADD333-6888-411F-AB02-40495C96F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8226" y="3276600"/>
            <a:ext cx="914400" cy="914400"/>
          </a:xfrm>
          <a:prstGeom prst="rect">
            <a:avLst/>
          </a:prstGeom>
        </p:spPr>
      </p:pic>
      <p:pic>
        <p:nvPicPr>
          <p:cNvPr id="14" name="Graphic 13" descr="Thought bubble">
            <a:extLst>
              <a:ext uri="{FF2B5EF4-FFF2-40B4-BE49-F238E27FC236}">
                <a16:creationId xmlns:a16="http://schemas.microsoft.com/office/drawing/2014/main" id="{4451CF31-2AA0-4D09-AE20-59C6E0C06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8165" y="2286000"/>
            <a:ext cx="914400" cy="914400"/>
          </a:xfrm>
          <a:prstGeom prst="rect">
            <a:avLst/>
          </a:prstGeom>
        </p:spPr>
      </p:pic>
      <p:pic>
        <p:nvPicPr>
          <p:cNvPr id="15" name="Graphic 14" descr="Meeting">
            <a:extLst>
              <a:ext uri="{FF2B5EF4-FFF2-40B4-BE49-F238E27FC236}">
                <a16:creationId xmlns:a16="http://schemas.microsoft.com/office/drawing/2014/main" id="{77445FBE-73B6-4503-B449-AF6A9A82B0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71600" y="4379293"/>
            <a:ext cx="914400" cy="914400"/>
          </a:xfrm>
          <a:prstGeom prst="rect">
            <a:avLst/>
          </a:prstGeom>
        </p:spPr>
      </p:pic>
      <p:pic>
        <p:nvPicPr>
          <p:cNvPr id="16" name="Graphic 15" descr="Send">
            <a:extLst>
              <a:ext uri="{FF2B5EF4-FFF2-40B4-BE49-F238E27FC236}">
                <a16:creationId xmlns:a16="http://schemas.microsoft.com/office/drawing/2014/main" id="{FD50C9A4-3B42-42C7-8800-5E9D146D51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1600" y="1219200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AB4CAC-3B3F-4E44-AD6F-87C0C4915B12}"/>
              </a:ext>
            </a:extLst>
          </p:cNvPr>
          <p:cNvSpPr/>
          <p:nvPr/>
        </p:nvSpPr>
        <p:spPr>
          <a:xfrm>
            <a:off x="152400" y="6611779"/>
            <a:ext cx="27077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©2019 Huntington Bancshares Incorporated</a:t>
            </a:r>
          </a:p>
        </p:txBody>
      </p:sp>
    </p:spTree>
    <p:extLst>
      <p:ext uri="{BB962C8B-B14F-4D97-AF65-F5344CB8AC3E}">
        <p14:creationId xmlns:p14="http://schemas.microsoft.com/office/powerpoint/2010/main" val="211597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55363" y="6411914"/>
            <a:ext cx="579437" cy="365125"/>
          </a:xfrm>
        </p:spPr>
        <p:txBody>
          <a:bodyPr/>
          <a:lstStyle/>
          <a:p>
            <a:pPr>
              <a:defRPr/>
            </a:pPr>
            <a:fld id="{A6BCF049-D6BB-477C-A13E-51841F7E7B54}" type="slidenum">
              <a:rPr lang="en-US" altLang="en-US" b="0" smtClean="0"/>
              <a:pPr>
                <a:defRPr/>
              </a:pPr>
              <a:t>13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61237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ctrTitle"/>
          </p:nvPr>
        </p:nvSpPr>
        <p:spPr>
          <a:xfrm>
            <a:off x="571500" y="533400"/>
            <a:ext cx="11239500" cy="74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2200"/>
              </a:spcAft>
            </a:pPr>
            <a:r>
              <a:rPr lang="en-US" altLang="en-US" sz="4000" dirty="0"/>
              <a:t>Huntington Purpose and Values </a:t>
            </a:r>
            <a:endParaRPr lang="en-US" altLang="en-US" sz="4000" dirty="0">
              <a:solidFill>
                <a:srgbClr val="776F67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20C864C-FE7A-4E8D-9262-B4C79B01391A}"/>
              </a:ext>
            </a:extLst>
          </p:cNvPr>
          <p:cNvSpPr txBox="1">
            <a:spLocks/>
          </p:cNvSpPr>
          <p:nvPr/>
        </p:nvSpPr>
        <p:spPr>
          <a:xfrm>
            <a:off x="11231563" y="6411918"/>
            <a:ext cx="5794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BCF049-D6BB-477C-A13E-51841F7E7B54}" type="slidenum">
              <a:rPr lang="en-US" altLang="en-US" sz="120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2</a:t>
            </a:fld>
            <a:endParaRPr lang="en-US" altLang="en-US" sz="1200" dirty="0">
              <a:solidFill>
                <a:srgbClr val="776F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3179B-C7F5-48E1-8088-C04400430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92" y="1524000"/>
            <a:ext cx="8988415" cy="41409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9CAA90-88A5-4D66-A6BB-BB0D520F54FC}"/>
              </a:ext>
            </a:extLst>
          </p:cNvPr>
          <p:cNvSpPr/>
          <p:nvPr/>
        </p:nvSpPr>
        <p:spPr>
          <a:xfrm>
            <a:off x="152400" y="6611779"/>
            <a:ext cx="27077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©2019 Huntington Bancshares Incorporated</a:t>
            </a:r>
          </a:p>
        </p:txBody>
      </p:sp>
    </p:spTree>
    <p:extLst>
      <p:ext uri="{BB962C8B-B14F-4D97-AF65-F5344CB8AC3E}">
        <p14:creationId xmlns:p14="http://schemas.microsoft.com/office/powerpoint/2010/main" val="262081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EB98CA3-DD2F-4DE7-B28D-0E84D7DA8D35}"/>
              </a:ext>
            </a:extLst>
          </p:cNvPr>
          <p:cNvSpPr txBox="1">
            <a:spLocks/>
          </p:cNvSpPr>
          <p:nvPr/>
        </p:nvSpPr>
        <p:spPr>
          <a:xfrm>
            <a:off x="9898064" y="6411914"/>
            <a:ext cx="5794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BCF049-D6BB-477C-A13E-51841F7E7B54}" type="slidenum">
              <a:rPr lang="en-US" altLang="en-US" sz="120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3</a:t>
            </a:fld>
            <a:endParaRPr lang="en-US" altLang="en-US" sz="1200" dirty="0">
              <a:solidFill>
                <a:srgbClr val="776F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6EFBA3-6376-4292-9A98-9294940557C8}"/>
              </a:ext>
            </a:extLst>
          </p:cNvPr>
          <p:cNvSpPr/>
          <p:nvPr/>
        </p:nvSpPr>
        <p:spPr>
          <a:xfrm>
            <a:off x="2687782" y="1675802"/>
            <a:ext cx="6934200" cy="2207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Errors using inadequate data are much less than those using no data at all”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68507FF-2005-41E8-90BF-C2980283D961}"/>
              </a:ext>
            </a:extLst>
          </p:cNvPr>
          <p:cNvSpPr/>
          <p:nvPr/>
        </p:nvSpPr>
        <p:spPr>
          <a:xfrm>
            <a:off x="2667000" y="1143000"/>
            <a:ext cx="6934200" cy="3429000"/>
          </a:xfrm>
          <a:prstGeom prst="wedgeRoundRectCallout">
            <a:avLst>
              <a:gd name="adj1" fmla="val -6447"/>
              <a:gd name="adj2" fmla="val 63712"/>
              <a:gd name="adj3" fmla="val 16667"/>
            </a:avLst>
          </a:prstGeom>
          <a:noFill/>
          <a:ln w="28575">
            <a:solidFill>
              <a:srgbClr val="30AD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02729B-B11D-44BF-A4F1-1813ED4DBB5A}"/>
              </a:ext>
            </a:extLst>
          </p:cNvPr>
          <p:cNvSpPr/>
          <p:nvPr/>
        </p:nvSpPr>
        <p:spPr>
          <a:xfrm>
            <a:off x="3733800" y="4804445"/>
            <a:ext cx="6934200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Charles Babbage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DC6904-2A4D-40B1-8375-A3AD8E6775E2}"/>
              </a:ext>
            </a:extLst>
          </p:cNvPr>
          <p:cNvSpPr/>
          <p:nvPr/>
        </p:nvSpPr>
        <p:spPr>
          <a:xfrm>
            <a:off x="152400" y="6611779"/>
            <a:ext cx="27077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©2019 Huntington Bancshares Incorporated</a:t>
            </a:r>
          </a:p>
        </p:txBody>
      </p:sp>
    </p:spTree>
    <p:extLst>
      <p:ext uri="{BB962C8B-B14F-4D97-AF65-F5344CB8AC3E}">
        <p14:creationId xmlns:p14="http://schemas.microsoft.com/office/powerpoint/2010/main" val="168075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7A3F-442C-44F1-A184-55F8ADA2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8780"/>
            <a:ext cx="8232775" cy="444217"/>
          </a:xfrm>
        </p:spPr>
        <p:txBody>
          <a:bodyPr/>
          <a:lstStyle/>
          <a:p>
            <a:r>
              <a:rPr lang="en-US" sz="4000" dirty="0">
                <a:solidFill>
                  <a:srgbClr val="66BD2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Determining Treatment of Data</a:t>
            </a:r>
            <a:endParaRPr lang="en-US" sz="4000" b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155252-57AE-4D41-979E-4F1D110C8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616598"/>
            <a:ext cx="3124200" cy="479402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Oil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9EEA32E-95E6-4AE2-B757-D845ECC8F479}"/>
              </a:ext>
            </a:extLst>
          </p:cNvPr>
          <p:cNvSpPr txBox="1">
            <a:spLocks/>
          </p:cNvSpPr>
          <p:nvPr/>
        </p:nvSpPr>
        <p:spPr bwMode="auto">
          <a:xfrm>
            <a:off x="7391400" y="5616598"/>
            <a:ext cx="3124200" cy="47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BD29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AD34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BD29"/>
              </a:buClr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BD29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bg1"/>
                </a:solidFill>
                <a:latin typeface="+mn-lt"/>
                <a:ea typeface="ＭＳ Ｐゴシック" charset="-128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Water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00BFCA7-18F7-4035-AB46-D282FD55949E}"/>
              </a:ext>
            </a:extLst>
          </p:cNvPr>
          <p:cNvSpPr txBox="1">
            <a:spLocks/>
          </p:cNvSpPr>
          <p:nvPr/>
        </p:nvSpPr>
        <p:spPr>
          <a:xfrm>
            <a:off x="11231563" y="6411918"/>
            <a:ext cx="5794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BCF049-D6BB-477C-A13E-51841F7E7B54}" type="slidenum">
              <a:rPr lang="en-US" altLang="en-US" sz="120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4</a:t>
            </a:fld>
            <a:endParaRPr lang="en-US" altLang="en-US" sz="1200" dirty="0">
              <a:solidFill>
                <a:srgbClr val="776F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EBC10A-3EE2-4939-B9C7-BB0B46974D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4838701" cy="43717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A92833-30F8-40BC-9BCF-9D26A613A5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219200"/>
            <a:ext cx="5067300" cy="43817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169C26-BA5B-4A87-94A1-63CFD00C1823}"/>
              </a:ext>
            </a:extLst>
          </p:cNvPr>
          <p:cNvSpPr/>
          <p:nvPr/>
        </p:nvSpPr>
        <p:spPr>
          <a:xfrm>
            <a:off x="152400" y="6611779"/>
            <a:ext cx="27077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©2019 Huntington Bancshares Incorporated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E3325-1FF7-418C-8325-A9D7E8A30CC0}"/>
              </a:ext>
            </a:extLst>
          </p:cNvPr>
          <p:cNvSpPr txBox="1"/>
          <p:nvPr/>
        </p:nvSpPr>
        <p:spPr>
          <a:xfrm>
            <a:off x="3257550" y="6642556"/>
            <a:ext cx="3889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McKinsey &amp; Company;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Images from </a:t>
            </a:r>
            <a:r>
              <a:rPr lang="en-US" sz="1000" u="sng" dirty="0">
                <a:hlinkClick r:id="rId5"/>
              </a:rPr>
              <a:t>https://unsplash.com/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5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C8E48-F2DC-4DA5-A7EE-607C170A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7033" cy="860400"/>
          </a:xfrm>
        </p:spPr>
        <p:txBody>
          <a:bodyPr/>
          <a:lstStyle/>
          <a:p>
            <a:r>
              <a:rPr lang="en-US" sz="4000" dirty="0">
                <a:solidFill>
                  <a:srgbClr val="5BBF2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Realizing Tangible Benefits</a:t>
            </a:r>
            <a:endParaRPr lang="en-US" sz="4000" b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1DCB6-F7BD-4B05-AEE6-8AA109D47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1244623"/>
            <a:ext cx="8229600" cy="4698977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Democratize data access to enable data-driven decisions</a:t>
            </a:r>
          </a:p>
          <a:p>
            <a:pPr lvl="1"/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Minimize dependency on legacy systems to access data</a:t>
            </a:r>
          </a:p>
          <a:p>
            <a:pPr lvl="1"/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Discover valuable business insights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79E24B98-9C97-462D-826D-37D94B5431D9}"/>
              </a:ext>
            </a:extLst>
          </p:cNvPr>
          <p:cNvSpPr/>
          <p:nvPr/>
        </p:nvSpPr>
        <p:spPr>
          <a:xfrm>
            <a:off x="1792514" y="1349400"/>
            <a:ext cx="1066800" cy="8604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8C13764-B2D2-41FA-89DA-FB11703212C9}"/>
              </a:ext>
            </a:extLst>
          </p:cNvPr>
          <p:cNvSpPr/>
          <p:nvPr/>
        </p:nvSpPr>
        <p:spPr>
          <a:xfrm>
            <a:off x="1792514" y="2949600"/>
            <a:ext cx="1066800" cy="8604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749D2B62-43E1-4AF0-BE8F-C1ED707AFD4D}"/>
              </a:ext>
            </a:extLst>
          </p:cNvPr>
          <p:cNvSpPr/>
          <p:nvPr/>
        </p:nvSpPr>
        <p:spPr>
          <a:xfrm>
            <a:off x="1792514" y="4397400"/>
            <a:ext cx="1066800" cy="8604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D5C09B8-CA84-417E-84B7-639911F99264}"/>
              </a:ext>
            </a:extLst>
          </p:cNvPr>
          <p:cNvSpPr txBox="1">
            <a:spLocks/>
          </p:cNvSpPr>
          <p:nvPr/>
        </p:nvSpPr>
        <p:spPr>
          <a:xfrm>
            <a:off x="11231563" y="6411918"/>
            <a:ext cx="5794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BCF049-D6BB-477C-A13E-51841F7E7B54}" type="slidenum">
              <a:rPr lang="en-US" altLang="en-US" sz="120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5</a:t>
            </a:fld>
            <a:endParaRPr lang="en-US" altLang="en-US" sz="1200" dirty="0">
              <a:solidFill>
                <a:srgbClr val="776F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0681B7-8BEF-4464-8F3C-0AA197077252}"/>
              </a:ext>
            </a:extLst>
          </p:cNvPr>
          <p:cNvSpPr/>
          <p:nvPr/>
        </p:nvSpPr>
        <p:spPr>
          <a:xfrm>
            <a:off x="152400" y="6611779"/>
            <a:ext cx="27077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©2019 Huntington Bancshares Incorporated</a:t>
            </a:r>
          </a:p>
        </p:txBody>
      </p:sp>
    </p:spTree>
    <p:extLst>
      <p:ext uri="{BB962C8B-B14F-4D97-AF65-F5344CB8AC3E}">
        <p14:creationId xmlns:p14="http://schemas.microsoft.com/office/powerpoint/2010/main" val="247522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34301"/>
            <a:ext cx="8257032" cy="486134"/>
          </a:xfrm>
        </p:spPr>
        <p:txBody>
          <a:bodyPr/>
          <a:lstStyle/>
          <a:p>
            <a:r>
              <a:rPr lang="en-US" sz="4000" dirty="0"/>
              <a:t>Staying Outcome-Focused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92C9CB-8CC7-4B48-AAD3-88D73066BE07}"/>
              </a:ext>
            </a:extLst>
          </p:cNvPr>
          <p:cNvGrpSpPr/>
          <p:nvPr/>
        </p:nvGrpSpPr>
        <p:grpSpPr>
          <a:xfrm>
            <a:off x="990600" y="990600"/>
            <a:ext cx="10668000" cy="5440331"/>
            <a:chOff x="2001673" y="1000200"/>
            <a:chExt cx="8475828" cy="4928715"/>
          </a:xfrm>
        </p:grpSpPr>
        <p:sp>
          <p:nvSpPr>
            <p:cNvPr id="43" name="Rectangle 42"/>
            <p:cNvSpPr/>
            <p:nvPr/>
          </p:nvSpPr>
          <p:spPr>
            <a:xfrm>
              <a:off x="2001673" y="1000200"/>
              <a:ext cx="8475828" cy="48066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45720" rtlCol="0" anchor="t"/>
            <a:lstStyle/>
            <a:p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Data Ecosystem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311796" y="1900997"/>
              <a:ext cx="1885071" cy="26498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337543" y="1900997"/>
              <a:ext cx="3110899" cy="26498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24233" y="1900997"/>
              <a:ext cx="2424649" cy="26498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11792" y="1676400"/>
              <a:ext cx="1885070" cy="29260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none" tIns="45720" rtlCol="0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Capture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24233" y="1685521"/>
              <a:ext cx="2424649" cy="29260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none" tIns="45720" rtlCol="0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Consume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37543" y="1685521"/>
              <a:ext cx="3110899" cy="29260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none" tIns="45720" rtlCol="0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Organize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37558" y="2431295"/>
              <a:ext cx="1322764" cy="4740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Sources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06224" y="2038714"/>
              <a:ext cx="2578608" cy="44805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tIns="9144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Customer Master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06228" y="2506784"/>
              <a:ext cx="2577137" cy="44778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tIns="9144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Enterprise Data Warehouse (EDW)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06222" y="3513846"/>
              <a:ext cx="2578608" cy="44805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tIns="9144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Big Data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105389" y="2168172"/>
              <a:ext cx="558510" cy="166198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105389" y="3148712"/>
              <a:ext cx="558510" cy="166198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105389" y="3644154"/>
              <a:ext cx="558510" cy="166198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47790" y="1900997"/>
              <a:ext cx="391251" cy="26498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0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Data Marketplace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87517" y="2038714"/>
              <a:ext cx="2280274" cy="44805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Channels </a:t>
              </a:r>
            </a:p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87517" y="2506784"/>
              <a:ext cx="2280274" cy="44805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Purpose Built Data Marts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87517" y="3014644"/>
              <a:ext cx="2280274" cy="44805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Business Intelligence Tools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887517" y="3513846"/>
              <a:ext cx="2280274" cy="44805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Data Sandboxes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11797" y="4766101"/>
              <a:ext cx="7937085" cy="10073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noAutofit/>
            </a:bodyPr>
            <a:lstStyle/>
            <a:p>
              <a:endParaRPr lang="en-US" sz="11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11790" y="4537501"/>
              <a:ext cx="7936992" cy="29605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effectLst/>
                </a:rPr>
                <a:t>Manage, Govern, and Protect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06222" y="3014644"/>
              <a:ext cx="2578608" cy="44805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tIns="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Data Stores</a:t>
              </a: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4105389" y="2631029"/>
              <a:ext cx="558510" cy="166198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E67392-4D78-4F68-9329-47B0FEB15C3A}"/>
                </a:ext>
              </a:extLst>
            </p:cNvPr>
            <p:cNvSpPr txBox="1"/>
            <p:nvPr/>
          </p:nvSpPr>
          <p:spPr>
            <a:xfrm>
              <a:off x="2537558" y="4918496"/>
              <a:ext cx="1885069" cy="975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Data Movement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Technical Metadata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Data Dictionary</a:t>
              </a:r>
            </a:p>
            <a:p>
              <a:pPr>
                <a:spcAft>
                  <a:spcPts val="300"/>
                </a:spcAft>
              </a:pPr>
              <a:endPara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59DAA1-792C-4743-8331-1534F69793E7}"/>
                </a:ext>
              </a:extLst>
            </p:cNvPr>
            <p:cNvSpPr txBox="1"/>
            <p:nvPr/>
          </p:nvSpPr>
          <p:spPr>
            <a:xfrm>
              <a:off x="4794716" y="4953000"/>
              <a:ext cx="2602849" cy="975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Data Quality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Access Control &amp; Protection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Stewardship</a:t>
              </a:r>
            </a:p>
            <a:p>
              <a:pPr>
                <a:spcAft>
                  <a:spcPts val="300"/>
                </a:spcAft>
              </a:pPr>
              <a:endPara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613BC5-4AAC-4821-A644-5315D6BDC7FA}"/>
                </a:ext>
              </a:extLst>
            </p:cNvPr>
            <p:cNvSpPr txBox="1"/>
            <p:nvPr/>
          </p:nvSpPr>
          <p:spPr>
            <a:xfrm>
              <a:off x="7632461" y="4953000"/>
              <a:ext cx="2141545" cy="975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Data Policy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Source to Target Mapping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Critical Data Elements</a:t>
              </a:r>
            </a:p>
            <a:p>
              <a:pPr>
                <a:spcAft>
                  <a:spcPts val="300"/>
                </a:spcAft>
              </a:pPr>
              <a:endPara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7D7BE26-D44D-4AD0-8889-60B1107FB110}"/>
                </a:ext>
              </a:extLst>
            </p:cNvPr>
            <p:cNvSpPr txBox="1"/>
            <p:nvPr/>
          </p:nvSpPr>
          <p:spPr>
            <a:xfrm>
              <a:off x="2531696" y="3103090"/>
              <a:ext cx="1322764" cy="4740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Applications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Graphic 7" descr="Server">
              <a:extLst>
                <a:ext uri="{FF2B5EF4-FFF2-40B4-BE49-F238E27FC236}">
                  <a16:creationId xmlns:a16="http://schemas.microsoft.com/office/drawing/2014/main" id="{96DD1936-2CCE-4024-9F42-774C039E0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77184" y="3941414"/>
              <a:ext cx="634633" cy="634633"/>
            </a:xfrm>
            <a:prstGeom prst="rect">
              <a:avLst/>
            </a:prstGeom>
          </p:spPr>
        </p:pic>
        <p:pic>
          <p:nvPicPr>
            <p:cNvPr id="23" name="Graphic 22" descr="Open folder">
              <a:extLst>
                <a:ext uri="{FF2B5EF4-FFF2-40B4-BE49-F238E27FC236}">
                  <a16:creationId xmlns:a16="http://schemas.microsoft.com/office/drawing/2014/main" id="{4716C680-850E-4916-A992-FA2BC996B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6715" y="3962841"/>
              <a:ext cx="634634" cy="634634"/>
            </a:xfrm>
            <a:prstGeom prst="rect">
              <a:avLst/>
            </a:prstGeom>
          </p:spPr>
        </p:pic>
        <p:pic>
          <p:nvPicPr>
            <p:cNvPr id="25" name="Graphic 24" descr="Bar chart">
              <a:extLst>
                <a:ext uri="{FF2B5EF4-FFF2-40B4-BE49-F238E27FC236}">
                  <a16:creationId xmlns:a16="http://schemas.microsoft.com/office/drawing/2014/main" id="{AF95018A-01E9-4509-BD0C-F19A3FE2F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12093" y="3953759"/>
              <a:ext cx="634635" cy="634635"/>
            </a:xfrm>
            <a:prstGeom prst="rect">
              <a:avLst/>
            </a:prstGeom>
          </p:spPr>
        </p:pic>
      </p:grp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9ABCAA59-AD2B-474D-AAC0-4462FE45C8AE}"/>
              </a:ext>
            </a:extLst>
          </p:cNvPr>
          <p:cNvSpPr txBox="1">
            <a:spLocks/>
          </p:cNvSpPr>
          <p:nvPr/>
        </p:nvSpPr>
        <p:spPr>
          <a:xfrm>
            <a:off x="11231563" y="6411918"/>
            <a:ext cx="5794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BCF049-D6BB-477C-A13E-51841F7E7B54}" type="slidenum">
              <a:rPr lang="en-US" altLang="en-US" sz="120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6</a:t>
            </a:fld>
            <a:endParaRPr lang="en-US" altLang="en-US" sz="1200" dirty="0">
              <a:solidFill>
                <a:srgbClr val="776F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59C16BF-6686-47D3-B7EC-3092A966EE0C}"/>
              </a:ext>
            </a:extLst>
          </p:cNvPr>
          <p:cNvSpPr/>
          <p:nvPr/>
        </p:nvSpPr>
        <p:spPr>
          <a:xfrm>
            <a:off x="152400" y="6611779"/>
            <a:ext cx="27077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©2019 Huntington Bancshares Incorporated</a:t>
            </a:r>
          </a:p>
        </p:txBody>
      </p:sp>
    </p:spTree>
    <p:extLst>
      <p:ext uri="{BB962C8B-B14F-4D97-AF65-F5344CB8AC3E}">
        <p14:creationId xmlns:p14="http://schemas.microsoft.com/office/powerpoint/2010/main" val="67164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>
            <a:extLst>
              <a:ext uri="{FF2B5EF4-FFF2-40B4-BE49-F238E27FC236}">
                <a16:creationId xmlns:a16="http://schemas.microsoft.com/office/drawing/2014/main" id="{5AEA04CE-5AA5-43AE-AFF6-01D623904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1" y="242455"/>
            <a:ext cx="8254999" cy="749299"/>
          </a:xfrm>
        </p:spPr>
        <p:txBody>
          <a:bodyPr/>
          <a:lstStyle/>
          <a:p>
            <a:r>
              <a:rPr lang="en-US" altLang="en-US" sz="4000" dirty="0"/>
              <a:t>Building Strategic Partnerships 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891B22AB-15BB-49B9-B04E-BA1ECA590D9C}"/>
              </a:ext>
            </a:extLst>
          </p:cNvPr>
          <p:cNvSpPr txBox="1">
            <a:spLocks/>
          </p:cNvSpPr>
          <p:nvPr/>
        </p:nvSpPr>
        <p:spPr>
          <a:xfrm>
            <a:off x="11231563" y="6411918"/>
            <a:ext cx="5794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BCF049-D6BB-477C-A13E-51841F7E7B54}" type="slidenum">
              <a:rPr lang="en-US" altLang="en-US" sz="120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7</a:t>
            </a:fld>
            <a:endParaRPr lang="en-US" altLang="en-US" sz="1200" dirty="0">
              <a:solidFill>
                <a:srgbClr val="776F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9BB55859-5D6F-41D2-B641-39912999E024}"/>
              </a:ext>
            </a:extLst>
          </p:cNvPr>
          <p:cNvSpPr>
            <a:spLocks/>
          </p:cNvSpPr>
          <p:nvPr/>
        </p:nvSpPr>
        <p:spPr bwMode="auto">
          <a:xfrm>
            <a:off x="5502200" y="1113758"/>
            <a:ext cx="3388398" cy="2451292"/>
          </a:xfrm>
          <a:custGeom>
            <a:avLst/>
            <a:gdLst>
              <a:gd name="T0" fmla="*/ 1726 w 2587"/>
              <a:gd name="T1" fmla="*/ 1956 h 2150"/>
              <a:gd name="T2" fmla="*/ 1702 w 2587"/>
              <a:gd name="T3" fmla="*/ 2008 h 2150"/>
              <a:gd name="T4" fmla="*/ 1656 w 2587"/>
              <a:gd name="T5" fmla="*/ 2054 h 2150"/>
              <a:gd name="T6" fmla="*/ 1620 w 2587"/>
              <a:gd name="T7" fmla="*/ 2075 h 2150"/>
              <a:gd name="T8" fmla="*/ 1599 w 2587"/>
              <a:gd name="T9" fmla="*/ 2104 h 2150"/>
              <a:gd name="T10" fmla="*/ 1602 w 2587"/>
              <a:gd name="T11" fmla="*/ 2130 h 2150"/>
              <a:gd name="T12" fmla="*/ 1632 w 2587"/>
              <a:gd name="T13" fmla="*/ 2148 h 2150"/>
              <a:gd name="T14" fmla="*/ 2587 w 2587"/>
              <a:gd name="T15" fmla="*/ 0 h 2150"/>
              <a:gd name="T16" fmla="*/ 429 w 2587"/>
              <a:gd name="T17" fmla="*/ 931 h 2150"/>
              <a:gd name="T18" fmla="*/ 424 w 2587"/>
              <a:gd name="T19" fmla="*/ 965 h 2150"/>
              <a:gd name="T20" fmla="*/ 403 w 2587"/>
              <a:gd name="T21" fmla="*/ 988 h 2150"/>
              <a:gd name="T22" fmla="*/ 376 w 2587"/>
              <a:gd name="T23" fmla="*/ 985 h 2150"/>
              <a:gd name="T24" fmla="*/ 348 w 2587"/>
              <a:gd name="T25" fmla="*/ 955 h 2150"/>
              <a:gd name="T26" fmla="*/ 324 w 2587"/>
              <a:gd name="T27" fmla="*/ 916 h 2150"/>
              <a:gd name="T28" fmla="*/ 276 w 2587"/>
              <a:gd name="T29" fmla="*/ 877 h 2150"/>
              <a:gd name="T30" fmla="*/ 218 w 2587"/>
              <a:gd name="T31" fmla="*/ 858 h 2150"/>
              <a:gd name="T32" fmla="*/ 161 w 2587"/>
              <a:gd name="T33" fmla="*/ 863 h 2150"/>
              <a:gd name="T34" fmla="*/ 89 w 2587"/>
              <a:gd name="T35" fmla="*/ 900 h 2150"/>
              <a:gd name="T36" fmla="*/ 34 w 2587"/>
              <a:gd name="T37" fmla="*/ 967 h 2150"/>
              <a:gd name="T38" fmla="*/ 5 w 2587"/>
              <a:gd name="T39" fmla="*/ 1056 h 2150"/>
              <a:gd name="T40" fmla="*/ 1 w 2587"/>
              <a:gd name="T41" fmla="*/ 1133 h 2150"/>
              <a:gd name="T42" fmla="*/ 24 w 2587"/>
              <a:gd name="T43" fmla="*/ 1225 h 2150"/>
              <a:gd name="T44" fmla="*/ 73 w 2587"/>
              <a:gd name="T45" fmla="*/ 1299 h 2150"/>
              <a:gd name="T46" fmla="*/ 141 w 2587"/>
              <a:gd name="T47" fmla="*/ 1346 h 2150"/>
              <a:gd name="T48" fmla="*/ 200 w 2587"/>
              <a:gd name="T49" fmla="*/ 1356 h 2150"/>
              <a:gd name="T50" fmla="*/ 263 w 2587"/>
              <a:gd name="T51" fmla="*/ 1343 h 2150"/>
              <a:gd name="T52" fmla="*/ 307 w 2587"/>
              <a:gd name="T53" fmla="*/ 1313 h 2150"/>
              <a:gd name="T54" fmla="*/ 342 w 2587"/>
              <a:gd name="T55" fmla="*/ 1269 h 2150"/>
              <a:gd name="T56" fmla="*/ 369 w 2587"/>
              <a:gd name="T57" fmla="*/ 1234 h 2150"/>
              <a:gd name="T58" fmla="*/ 397 w 2587"/>
              <a:gd name="T59" fmla="*/ 1224 h 2150"/>
              <a:gd name="T60" fmla="*/ 421 w 2587"/>
              <a:gd name="T61" fmla="*/ 1240 h 2150"/>
              <a:gd name="T62" fmla="*/ 429 w 2587"/>
              <a:gd name="T63" fmla="*/ 1282 h 2150"/>
              <a:gd name="T64" fmla="*/ 1305 w 2587"/>
              <a:gd name="T65" fmla="*/ 2150 h 2150"/>
              <a:gd name="T66" fmla="*/ 1337 w 2587"/>
              <a:gd name="T67" fmla="*/ 2145 h 2150"/>
              <a:gd name="T68" fmla="*/ 1360 w 2587"/>
              <a:gd name="T69" fmla="*/ 2124 h 2150"/>
              <a:gd name="T70" fmla="*/ 1357 w 2587"/>
              <a:gd name="T71" fmla="*/ 2096 h 2150"/>
              <a:gd name="T72" fmla="*/ 1329 w 2587"/>
              <a:gd name="T73" fmla="*/ 2068 h 2150"/>
              <a:gd name="T74" fmla="*/ 1290 w 2587"/>
              <a:gd name="T75" fmla="*/ 2044 h 2150"/>
              <a:gd name="T76" fmla="*/ 1251 w 2587"/>
              <a:gd name="T77" fmla="*/ 1997 h 2150"/>
              <a:gd name="T78" fmla="*/ 1231 w 2587"/>
              <a:gd name="T79" fmla="*/ 1938 h 2150"/>
              <a:gd name="T80" fmla="*/ 1235 w 2587"/>
              <a:gd name="T81" fmla="*/ 1881 h 2150"/>
              <a:gd name="T82" fmla="*/ 1272 w 2587"/>
              <a:gd name="T83" fmla="*/ 1810 h 2150"/>
              <a:gd name="T84" fmla="*/ 1340 w 2587"/>
              <a:gd name="T85" fmla="*/ 1754 h 2150"/>
              <a:gd name="T86" fmla="*/ 1430 w 2587"/>
              <a:gd name="T87" fmla="*/ 1725 h 2150"/>
              <a:gd name="T88" fmla="*/ 1505 w 2587"/>
              <a:gd name="T89" fmla="*/ 1722 h 2150"/>
              <a:gd name="T90" fmla="*/ 1599 w 2587"/>
              <a:gd name="T91" fmla="*/ 1745 h 2150"/>
              <a:gd name="T92" fmla="*/ 1672 w 2587"/>
              <a:gd name="T93" fmla="*/ 1793 h 2150"/>
              <a:gd name="T94" fmla="*/ 1718 w 2587"/>
              <a:gd name="T95" fmla="*/ 1862 h 2150"/>
              <a:gd name="T96" fmla="*/ 1729 w 2587"/>
              <a:gd name="T97" fmla="*/ 1920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7" h="2150">
                <a:moveTo>
                  <a:pt x="1729" y="1920"/>
                </a:moveTo>
                <a:lnTo>
                  <a:pt x="1729" y="1920"/>
                </a:lnTo>
                <a:lnTo>
                  <a:pt x="1728" y="1938"/>
                </a:lnTo>
                <a:lnTo>
                  <a:pt x="1726" y="1956"/>
                </a:lnTo>
                <a:lnTo>
                  <a:pt x="1721" y="1971"/>
                </a:lnTo>
                <a:lnTo>
                  <a:pt x="1716" y="1984"/>
                </a:lnTo>
                <a:lnTo>
                  <a:pt x="1710" y="1997"/>
                </a:lnTo>
                <a:lnTo>
                  <a:pt x="1702" y="2008"/>
                </a:lnTo>
                <a:lnTo>
                  <a:pt x="1694" y="2020"/>
                </a:lnTo>
                <a:lnTo>
                  <a:pt x="1685" y="2028"/>
                </a:lnTo>
                <a:lnTo>
                  <a:pt x="1669" y="2044"/>
                </a:lnTo>
                <a:lnTo>
                  <a:pt x="1656" y="2054"/>
                </a:lnTo>
                <a:lnTo>
                  <a:pt x="1641" y="2062"/>
                </a:lnTo>
                <a:lnTo>
                  <a:pt x="1641" y="2062"/>
                </a:lnTo>
                <a:lnTo>
                  <a:pt x="1630" y="2068"/>
                </a:lnTo>
                <a:lnTo>
                  <a:pt x="1620" y="2075"/>
                </a:lnTo>
                <a:lnTo>
                  <a:pt x="1614" y="2081"/>
                </a:lnTo>
                <a:lnTo>
                  <a:pt x="1607" y="2089"/>
                </a:lnTo>
                <a:lnTo>
                  <a:pt x="1602" y="2096"/>
                </a:lnTo>
                <a:lnTo>
                  <a:pt x="1599" y="2104"/>
                </a:lnTo>
                <a:lnTo>
                  <a:pt x="1598" y="2111"/>
                </a:lnTo>
                <a:lnTo>
                  <a:pt x="1598" y="2117"/>
                </a:lnTo>
                <a:lnTo>
                  <a:pt x="1599" y="2124"/>
                </a:lnTo>
                <a:lnTo>
                  <a:pt x="1602" y="2130"/>
                </a:lnTo>
                <a:lnTo>
                  <a:pt x="1607" y="2137"/>
                </a:lnTo>
                <a:lnTo>
                  <a:pt x="1614" y="2142"/>
                </a:lnTo>
                <a:lnTo>
                  <a:pt x="1622" y="2145"/>
                </a:lnTo>
                <a:lnTo>
                  <a:pt x="1632" y="2148"/>
                </a:lnTo>
                <a:lnTo>
                  <a:pt x="1641" y="2150"/>
                </a:lnTo>
                <a:lnTo>
                  <a:pt x="1654" y="2150"/>
                </a:lnTo>
                <a:lnTo>
                  <a:pt x="2587" y="2150"/>
                </a:lnTo>
                <a:lnTo>
                  <a:pt x="2587" y="0"/>
                </a:lnTo>
                <a:lnTo>
                  <a:pt x="433" y="0"/>
                </a:lnTo>
                <a:lnTo>
                  <a:pt x="433" y="495"/>
                </a:lnTo>
                <a:lnTo>
                  <a:pt x="429" y="495"/>
                </a:lnTo>
                <a:lnTo>
                  <a:pt x="429" y="931"/>
                </a:lnTo>
                <a:lnTo>
                  <a:pt x="429" y="931"/>
                </a:lnTo>
                <a:lnTo>
                  <a:pt x="429" y="944"/>
                </a:lnTo>
                <a:lnTo>
                  <a:pt x="428" y="955"/>
                </a:lnTo>
                <a:lnTo>
                  <a:pt x="424" y="965"/>
                </a:lnTo>
                <a:lnTo>
                  <a:pt x="421" y="973"/>
                </a:lnTo>
                <a:lnTo>
                  <a:pt x="416" y="980"/>
                </a:lnTo>
                <a:lnTo>
                  <a:pt x="410" y="985"/>
                </a:lnTo>
                <a:lnTo>
                  <a:pt x="403" y="988"/>
                </a:lnTo>
                <a:lnTo>
                  <a:pt x="397" y="990"/>
                </a:lnTo>
                <a:lnTo>
                  <a:pt x="390" y="990"/>
                </a:lnTo>
                <a:lnTo>
                  <a:pt x="384" y="988"/>
                </a:lnTo>
                <a:lnTo>
                  <a:pt x="376" y="985"/>
                </a:lnTo>
                <a:lnTo>
                  <a:pt x="369" y="980"/>
                </a:lnTo>
                <a:lnTo>
                  <a:pt x="361" y="973"/>
                </a:lnTo>
                <a:lnTo>
                  <a:pt x="355" y="965"/>
                </a:lnTo>
                <a:lnTo>
                  <a:pt x="348" y="955"/>
                </a:lnTo>
                <a:lnTo>
                  <a:pt x="342" y="944"/>
                </a:lnTo>
                <a:lnTo>
                  <a:pt x="342" y="944"/>
                </a:lnTo>
                <a:lnTo>
                  <a:pt x="333" y="931"/>
                </a:lnTo>
                <a:lnTo>
                  <a:pt x="324" y="916"/>
                </a:lnTo>
                <a:lnTo>
                  <a:pt x="307" y="900"/>
                </a:lnTo>
                <a:lnTo>
                  <a:pt x="299" y="892"/>
                </a:lnTo>
                <a:lnTo>
                  <a:pt x="288" y="885"/>
                </a:lnTo>
                <a:lnTo>
                  <a:pt x="276" y="877"/>
                </a:lnTo>
                <a:lnTo>
                  <a:pt x="263" y="871"/>
                </a:lnTo>
                <a:lnTo>
                  <a:pt x="250" y="866"/>
                </a:lnTo>
                <a:lnTo>
                  <a:pt x="236" y="861"/>
                </a:lnTo>
                <a:lnTo>
                  <a:pt x="218" y="858"/>
                </a:lnTo>
                <a:lnTo>
                  <a:pt x="200" y="858"/>
                </a:lnTo>
                <a:lnTo>
                  <a:pt x="200" y="858"/>
                </a:lnTo>
                <a:lnTo>
                  <a:pt x="180" y="858"/>
                </a:lnTo>
                <a:lnTo>
                  <a:pt x="161" y="863"/>
                </a:lnTo>
                <a:lnTo>
                  <a:pt x="141" y="868"/>
                </a:lnTo>
                <a:lnTo>
                  <a:pt x="122" y="877"/>
                </a:lnTo>
                <a:lnTo>
                  <a:pt x="106" y="887"/>
                </a:lnTo>
                <a:lnTo>
                  <a:pt x="89" y="900"/>
                </a:lnTo>
                <a:lnTo>
                  <a:pt x="73" y="915"/>
                </a:lnTo>
                <a:lnTo>
                  <a:pt x="58" y="931"/>
                </a:lnTo>
                <a:lnTo>
                  <a:pt x="45" y="947"/>
                </a:lnTo>
                <a:lnTo>
                  <a:pt x="34" y="967"/>
                </a:lnTo>
                <a:lnTo>
                  <a:pt x="24" y="988"/>
                </a:lnTo>
                <a:lnTo>
                  <a:pt x="16" y="1009"/>
                </a:lnTo>
                <a:lnTo>
                  <a:pt x="10" y="1032"/>
                </a:lnTo>
                <a:lnTo>
                  <a:pt x="5" y="1056"/>
                </a:lnTo>
                <a:lnTo>
                  <a:pt x="1" y="1081"/>
                </a:lnTo>
                <a:lnTo>
                  <a:pt x="0" y="1107"/>
                </a:lnTo>
                <a:lnTo>
                  <a:pt x="0" y="1107"/>
                </a:lnTo>
                <a:lnTo>
                  <a:pt x="1" y="1133"/>
                </a:lnTo>
                <a:lnTo>
                  <a:pt x="5" y="1157"/>
                </a:lnTo>
                <a:lnTo>
                  <a:pt x="10" y="1182"/>
                </a:lnTo>
                <a:lnTo>
                  <a:pt x="16" y="1204"/>
                </a:lnTo>
                <a:lnTo>
                  <a:pt x="24" y="1225"/>
                </a:lnTo>
                <a:lnTo>
                  <a:pt x="34" y="1247"/>
                </a:lnTo>
                <a:lnTo>
                  <a:pt x="45" y="1266"/>
                </a:lnTo>
                <a:lnTo>
                  <a:pt x="58" y="1284"/>
                </a:lnTo>
                <a:lnTo>
                  <a:pt x="73" y="1299"/>
                </a:lnTo>
                <a:lnTo>
                  <a:pt x="89" y="1313"/>
                </a:lnTo>
                <a:lnTo>
                  <a:pt x="106" y="1326"/>
                </a:lnTo>
                <a:lnTo>
                  <a:pt x="122" y="1336"/>
                </a:lnTo>
                <a:lnTo>
                  <a:pt x="141" y="1346"/>
                </a:lnTo>
                <a:lnTo>
                  <a:pt x="161" y="1351"/>
                </a:lnTo>
                <a:lnTo>
                  <a:pt x="180" y="1356"/>
                </a:lnTo>
                <a:lnTo>
                  <a:pt x="200" y="1356"/>
                </a:lnTo>
                <a:lnTo>
                  <a:pt x="200" y="1356"/>
                </a:lnTo>
                <a:lnTo>
                  <a:pt x="218" y="1356"/>
                </a:lnTo>
                <a:lnTo>
                  <a:pt x="236" y="1352"/>
                </a:lnTo>
                <a:lnTo>
                  <a:pt x="250" y="1349"/>
                </a:lnTo>
                <a:lnTo>
                  <a:pt x="263" y="1343"/>
                </a:lnTo>
                <a:lnTo>
                  <a:pt x="276" y="1336"/>
                </a:lnTo>
                <a:lnTo>
                  <a:pt x="288" y="1328"/>
                </a:lnTo>
                <a:lnTo>
                  <a:pt x="299" y="1321"/>
                </a:lnTo>
                <a:lnTo>
                  <a:pt x="307" y="1313"/>
                </a:lnTo>
                <a:lnTo>
                  <a:pt x="324" y="1297"/>
                </a:lnTo>
                <a:lnTo>
                  <a:pt x="333" y="1282"/>
                </a:lnTo>
                <a:lnTo>
                  <a:pt x="342" y="1269"/>
                </a:lnTo>
                <a:lnTo>
                  <a:pt x="342" y="1269"/>
                </a:lnTo>
                <a:lnTo>
                  <a:pt x="348" y="1258"/>
                </a:lnTo>
                <a:lnTo>
                  <a:pt x="355" y="1248"/>
                </a:lnTo>
                <a:lnTo>
                  <a:pt x="361" y="1240"/>
                </a:lnTo>
                <a:lnTo>
                  <a:pt x="369" y="1234"/>
                </a:lnTo>
                <a:lnTo>
                  <a:pt x="376" y="1229"/>
                </a:lnTo>
                <a:lnTo>
                  <a:pt x="384" y="1225"/>
                </a:lnTo>
                <a:lnTo>
                  <a:pt x="390" y="1224"/>
                </a:lnTo>
                <a:lnTo>
                  <a:pt x="397" y="1224"/>
                </a:lnTo>
                <a:lnTo>
                  <a:pt x="403" y="1225"/>
                </a:lnTo>
                <a:lnTo>
                  <a:pt x="410" y="1229"/>
                </a:lnTo>
                <a:lnTo>
                  <a:pt x="416" y="1234"/>
                </a:lnTo>
                <a:lnTo>
                  <a:pt x="421" y="1240"/>
                </a:lnTo>
                <a:lnTo>
                  <a:pt x="424" y="1248"/>
                </a:lnTo>
                <a:lnTo>
                  <a:pt x="428" y="1258"/>
                </a:lnTo>
                <a:lnTo>
                  <a:pt x="429" y="1269"/>
                </a:lnTo>
                <a:lnTo>
                  <a:pt x="429" y="1282"/>
                </a:lnTo>
                <a:lnTo>
                  <a:pt x="429" y="1556"/>
                </a:lnTo>
                <a:lnTo>
                  <a:pt x="433" y="1556"/>
                </a:lnTo>
                <a:lnTo>
                  <a:pt x="433" y="2150"/>
                </a:lnTo>
                <a:lnTo>
                  <a:pt x="1305" y="2150"/>
                </a:lnTo>
                <a:lnTo>
                  <a:pt x="1305" y="2150"/>
                </a:lnTo>
                <a:lnTo>
                  <a:pt x="1318" y="2150"/>
                </a:lnTo>
                <a:lnTo>
                  <a:pt x="1327" y="2148"/>
                </a:lnTo>
                <a:lnTo>
                  <a:pt x="1337" y="2145"/>
                </a:lnTo>
                <a:lnTo>
                  <a:pt x="1345" y="2142"/>
                </a:lnTo>
                <a:lnTo>
                  <a:pt x="1352" y="2137"/>
                </a:lnTo>
                <a:lnTo>
                  <a:pt x="1357" y="2130"/>
                </a:lnTo>
                <a:lnTo>
                  <a:pt x="1360" y="2124"/>
                </a:lnTo>
                <a:lnTo>
                  <a:pt x="1362" y="2117"/>
                </a:lnTo>
                <a:lnTo>
                  <a:pt x="1362" y="2111"/>
                </a:lnTo>
                <a:lnTo>
                  <a:pt x="1360" y="2104"/>
                </a:lnTo>
                <a:lnTo>
                  <a:pt x="1357" y="2096"/>
                </a:lnTo>
                <a:lnTo>
                  <a:pt x="1352" y="2089"/>
                </a:lnTo>
                <a:lnTo>
                  <a:pt x="1347" y="2081"/>
                </a:lnTo>
                <a:lnTo>
                  <a:pt x="1339" y="2075"/>
                </a:lnTo>
                <a:lnTo>
                  <a:pt x="1329" y="2068"/>
                </a:lnTo>
                <a:lnTo>
                  <a:pt x="1318" y="2062"/>
                </a:lnTo>
                <a:lnTo>
                  <a:pt x="1318" y="2062"/>
                </a:lnTo>
                <a:lnTo>
                  <a:pt x="1303" y="2054"/>
                </a:lnTo>
                <a:lnTo>
                  <a:pt x="1290" y="2044"/>
                </a:lnTo>
                <a:lnTo>
                  <a:pt x="1274" y="2028"/>
                </a:lnTo>
                <a:lnTo>
                  <a:pt x="1266" y="2020"/>
                </a:lnTo>
                <a:lnTo>
                  <a:pt x="1258" y="2008"/>
                </a:lnTo>
                <a:lnTo>
                  <a:pt x="1251" y="1997"/>
                </a:lnTo>
                <a:lnTo>
                  <a:pt x="1243" y="1984"/>
                </a:lnTo>
                <a:lnTo>
                  <a:pt x="1238" y="1971"/>
                </a:lnTo>
                <a:lnTo>
                  <a:pt x="1233" y="1956"/>
                </a:lnTo>
                <a:lnTo>
                  <a:pt x="1231" y="1938"/>
                </a:lnTo>
                <a:lnTo>
                  <a:pt x="1230" y="1920"/>
                </a:lnTo>
                <a:lnTo>
                  <a:pt x="1230" y="1920"/>
                </a:lnTo>
                <a:lnTo>
                  <a:pt x="1231" y="1901"/>
                </a:lnTo>
                <a:lnTo>
                  <a:pt x="1235" y="1881"/>
                </a:lnTo>
                <a:lnTo>
                  <a:pt x="1241" y="1862"/>
                </a:lnTo>
                <a:lnTo>
                  <a:pt x="1249" y="1842"/>
                </a:lnTo>
                <a:lnTo>
                  <a:pt x="1261" y="1826"/>
                </a:lnTo>
                <a:lnTo>
                  <a:pt x="1272" y="1810"/>
                </a:lnTo>
                <a:lnTo>
                  <a:pt x="1287" y="1793"/>
                </a:lnTo>
                <a:lnTo>
                  <a:pt x="1303" y="1779"/>
                </a:lnTo>
                <a:lnTo>
                  <a:pt x="1321" y="1766"/>
                </a:lnTo>
                <a:lnTo>
                  <a:pt x="1340" y="1754"/>
                </a:lnTo>
                <a:lnTo>
                  <a:pt x="1360" y="1745"/>
                </a:lnTo>
                <a:lnTo>
                  <a:pt x="1383" y="1736"/>
                </a:lnTo>
                <a:lnTo>
                  <a:pt x="1406" y="1730"/>
                </a:lnTo>
                <a:lnTo>
                  <a:pt x="1430" y="1725"/>
                </a:lnTo>
                <a:lnTo>
                  <a:pt x="1454" y="1722"/>
                </a:lnTo>
                <a:lnTo>
                  <a:pt x="1480" y="1720"/>
                </a:lnTo>
                <a:lnTo>
                  <a:pt x="1480" y="1720"/>
                </a:lnTo>
                <a:lnTo>
                  <a:pt x="1505" y="1722"/>
                </a:lnTo>
                <a:lnTo>
                  <a:pt x="1529" y="1725"/>
                </a:lnTo>
                <a:lnTo>
                  <a:pt x="1554" y="1730"/>
                </a:lnTo>
                <a:lnTo>
                  <a:pt x="1576" y="1736"/>
                </a:lnTo>
                <a:lnTo>
                  <a:pt x="1599" y="1745"/>
                </a:lnTo>
                <a:lnTo>
                  <a:pt x="1619" y="1754"/>
                </a:lnTo>
                <a:lnTo>
                  <a:pt x="1638" y="1766"/>
                </a:lnTo>
                <a:lnTo>
                  <a:pt x="1656" y="1779"/>
                </a:lnTo>
                <a:lnTo>
                  <a:pt x="1672" y="1793"/>
                </a:lnTo>
                <a:lnTo>
                  <a:pt x="1687" y="1810"/>
                </a:lnTo>
                <a:lnTo>
                  <a:pt x="1698" y="1826"/>
                </a:lnTo>
                <a:lnTo>
                  <a:pt x="1710" y="1842"/>
                </a:lnTo>
                <a:lnTo>
                  <a:pt x="1718" y="1862"/>
                </a:lnTo>
                <a:lnTo>
                  <a:pt x="1724" y="1881"/>
                </a:lnTo>
                <a:lnTo>
                  <a:pt x="1728" y="1901"/>
                </a:lnTo>
                <a:lnTo>
                  <a:pt x="1729" y="1920"/>
                </a:lnTo>
                <a:lnTo>
                  <a:pt x="1729" y="192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 lIns="468000" anchor="ctr"/>
          <a:lstStyle/>
          <a:p>
            <a:pPr algn="ctr" eaLnBrk="1" hangingPunct="1">
              <a:defRPr/>
            </a:pPr>
            <a:endParaRPr lang="en-GB" sz="4000">
              <a:cs typeface="Arial" charset="0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B97632EB-24F3-418B-AE0B-16825FD3DDB3}"/>
              </a:ext>
            </a:extLst>
          </p:cNvPr>
          <p:cNvSpPr>
            <a:spLocks/>
          </p:cNvSpPr>
          <p:nvPr/>
        </p:nvSpPr>
        <p:spPr bwMode="auto">
          <a:xfrm>
            <a:off x="3276600" y="1112536"/>
            <a:ext cx="2816796" cy="2948721"/>
          </a:xfrm>
          <a:custGeom>
            <a:avLst/>
            <a:gdLst>
              <a:gd name="T0" fmla="*/ 1956 w 2151"/>
              <a:gd name="T1" fmla="*/ 861 h 2586"/>
              <a:gd name="T2" fmla="*/ 2010 w 2151"/>
              <a:gd name="T3" fmla="*/ 884 h 2586"/>
              <a:gd name="T4" fmla="*/ 2054 w 2151"/>
              <a:gd name="T5" fmla="*/ 931 h 2586"/>
              <a:gd name="T6" fmla="*/ 2075 w 2151"/>
              <a:gd name="T7" fmla="*/ 965 h 2586"/>
              <a:gd name="T8" fmla="*/ 2104 w 2151"/>
              <a:gd name="T9" fmla="*/ 988 h 2586"/>
              <a:gd name="T10" fmla="*/ 2132 w 2151"/>
              <a:gd name="T11" fmla="*/ 983 h 2586"/>
              <a:gd name="T12" fmla="*/ 2148 w 2151"/>
              <a:gd name="T13" fmla="*/ 955 h 2586"/>
              <a:gd name="T14" fmla="*/ 0 w 2151"/>
              <a:gd name="T15" fmla="*/ 0 h 2586"/>
              <a:gd name="T16" fmla="*/ 933 w 2151"/>
              <a:gd name="T17" fmla="*/ 2156 h 2586"/>
              <a:gd name="T18" fmla="*/ 965 w 2151"/>
              <a:gd name="T19" fmla="*/ 2161 h 2586"/>
              <a:gd name="T20" fmla="*/ 988 w 2151"/>
              <a:gd name="T21" fmla="*/ 2182 h 2586"/>
              <a:gd name="T22" fmla="*/ 985 w 2151"/>
              <a:gd name="T23" fmla="*/ 2210 h 2586"/>
              <a:gd name="T24" fmla="*/ 957 w 2151"/>
              <a:gd name="T25" fmla="*/ 2239 h 2586"/>
              <a:gd name="T26" fmla="*/ 918 w 2151"/>
              <a:gd name="T27" fmla="*/ 2264 h 2586"/>
              <a:gd name="T28" fmla="*/ 879 w 2151"/>
              <a:gd name="T29" fmla="*/ 2309 h 2586"/>
              <a:gd name="T30" fmla="*/ 859 w 2151"/>
              <a:gd name="T31" fmla="*/ 2368 h 2586"/>
              <a:gd name="T32" fmla="*/ 863 w 2151"/>
              <a:gd name="T33" fmla="*/ 2426 h 2586"/>
              <a:gd name="T34" fmla="*/ 900 w 2151"/>
              <a:gd name="T35" fmla="*/ 2498 h 2586"/>
              <a:gd name="T36" fmla="*/ 968 w 2151"/>
              <a:gd name="T37" fmla="*/ 2552 h 2586"/>
              <a:gd name="T38" fmla="*/ 1058 w 2151"/>
              <a:gd name="T39" fmla="*/ 2582 h 2586"/>
              <a:gd name="T40" fmla="*/ 1133 w 2151"/>
              <a:gd name="T41" fmla="*/ 2584 h 2586"/>
              <a:gd name="T42" fmla="*/ 1227 w 2151"/>
              <a:gd name="T43" fmla="*/ 2561 h 2586"/>
              <a:gd name="T44" fmla="*/ 1300 w 2151"/>
              <a:gd name="T45" fmla="*/ 2513 h 2586"/>
              <a:gd name="T46" fmla="*/ 1346 w 2151"/>
              <a:gd name="T47" fmla="*/ 2444 h 2586"/>
              <a:gd name="T48" fmla="*/ 1357 w 2151"/>
              <a:gd name="T49" fmla="*/ 2386 h 2586"/>
              <a:gd name="T50" fmla="*/ 1344 w 2151"/>
              <a:gd name="T51" fmla="*/ 2322 h 2586"/>
              <a:gd name="T52" fmla="*/ 1313 w 2151"/>
              <a:gd name="T53" fmla="*/ 2278 h 2586"/>
              <a:gd name="T54" fmla="*/ 1269 w 2151"/>
              <a:gd name="T55" fmla="*/ 2244 h 2586"/>
              <a:gd name="T56" fmla="*/ 1235 w 2151"/>
              <a:gd name="T57" fmla="*/ 2218 h 2586"/>
              <a:gd name="T58" fmla="*/ 1225 w 2151"/>
              <a:gd name="T59" fmla="*/ 2189 h 2586"/>
              <a:gd name="T60" fmla="*/ 1242 w 2151"/>
              <a:gd name="T61" fmla="*/ 2166 h 2586"/>
              <a:gd name="T62" fmla="*/ 1282 w 2151"/>
              <a:gd name="T63" fmla="*/ 2156 h 2586"/>
              <a:gd name="T64" fmla="*/ 2151 w 2151"/>
              <a:gd name="T65" fmla="*/ 1281 h 2586"/>
              <a:gd name="T66" fmla="*/ 2146 w 2151"/>
              <a:gd name="T67" fmla="*/ 1248 h 2586"/>
              <a:gd name="T68" fmla="*/ 2125 w 2151"/>
              <a:gd name="T69" fmla="*/ 1225 h 2586"/>
              <a:gd name="T70" fmla="*/ 2097 w 2151"/>
              <a:gd name="T71" fmla="*/ 1229 h 2586"/>
              <a:gd name="T72" fmla="*/ 2068 w 2151"/>
              <a:gd name="T73" fmla="*/ 1258 h 2586"/>
              <a:gd name="T74" fmla="*/ 2044 w 2151"/>
              <a:gd name="T75" fmla="*/ 1295 h 2586"/>
              <a:gd name="T76" fmla="*/ 1998 w 2151"/>
              <a:gd name="T77" fmla="*/ 1336 h 2586"/>
              <a:gd name="T78" fmla="*/ 1940 w 2151"/>
              <a:gd name="T79" fmla="*/ 1356 h 2586"/>
              <a:gd name="T80" fmla="*/ 1881 w 2151"/>
              <a:gd name="T81" fmla="*/ 1351 h 2586"/>
              <a:gd name="T82" fmla="*/ 1809 w 2151"/>
              <a:gd name="T83" fmla="*/ 1313 h 2586"/>
              <a:gd name="T84" fmla="*/ 1756 w 2151"/>
              <a:gd name="T85" fmla="*/ 1247 h 2586"/>
              <a:gd name="T86" fmla="*/ 1725 w 2151"/>
              <a:gd name="T87" fmla="*/ 1157 h 2586"/>
              <a:gd name="T88" fmla="*/ 1722 w 2151"/>
              <a:gd name="T89" fmla="*/ 1081 h 2586"/>
              <a:gd name="T90" fmla="*/ 1746 w 2151"/>
              <a:gd name="T91" fmla="*/ 988 h 2586"/>
              <a:gd name="T92" fmla="*/ 1795 w 2151"/>
              <a:gd name="T93" fmla="*/ 913 h 2586"/>
              <a:gd name="T94" fmla="*/ 1862 w 2151"/>
              <a:gd name="T95" fmla="*/ 868 h 2586"/>
              <a:gd name="T96" fmla="*/ 1922 w 2151"/>
              <a:gd name="T97" fmla="*/ 856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1922" y="856"/>
                </a:moveTo>
                <a:lnTo>
                  <a:pt x="1922" y="856"/>
                </a:lnTo>
                <a:lnTo>
                  <a:pt x="1940" y="858"/>
                </a:lnTo>
                <a:lnTo>
                  <a:pt x="1956" y="861"/>
                </a:lnTo>
                <a:lnTo>
                  <a:pt x="1971" y="864"/>
                </a:lnTo>
                <a:lnTo>
                  <a:pt x="1985" y="871"/>
                </a:lnTo>
                <a:lnTo>
                  <a:pt x="1998" y="877"/>
                </a:lnTo>
                <a:lnTo>
                  <a:pt x="2010" y="884"/>
                </a:lnTo>
                <a:lnTo>
                  <a:pt x="2019" y="892"/>
                </a:lnTo>
                <a:lnTo>
                  <a:pt x="2029" y="900"/>
                </a:lnTo>
                <a:lnTo>
                  <a:pt x="2044" y="916"/>
                </a:lnTo>
                <a:lnTo>
                  <a:pt x="2054" y="931"/>
                </a:lnTo>
                <a:lnTo>
                  <a:pt x="2062" y="944"/>
                </a:lnTo>
                <a:lnTo>
                  <a:pt x="2062" y="944"/>
                </a:lnTo>
                <a:lnTo>
                  <a:pt x="2068" y="955"/>
                </a:lnTo>
                <a:lnTo>
                  <a:pt x="2075" y="965"/>
                </a:lnTo>
                <a:lnTo>
                  <a:pt x="2083" y="973"/>
                </a:lnTo>
                <a:lnTo>
                  <a:pt x="2089" y="980"/>
                </a:lnTo>
                <a:lnTo>
                  <a:pt x="2097" y="985"/>
                </a:lnTo>
                <a:lnTo>
                  <a:pt x="2104" y="988"/>
                </a:lnTo>
                <a:lnTo>
                  <a:pt x="2112" y="988"/>
                </a:lnTo>
                <a:lnTo>
                  <a:pt x="2119" y="988"/>
                </a:lnTo>
                <a:lnTo>
                  <a:pt x="2125" y="986"/>
                </a:lnTo>
                <a:lnTo>
                  <a:pt x="2132" y="983"/>
                </a:lnTo>
                <a:lnTo>
                  <a:pt x="2136" y="978"/>
                </a:lnTo>
                <a:lnTo>
                  <a:pt x="2141" y="972"/>
                </a:lnTo>
                <a:lnTo>
                  <a:pt x="2146" y="965"/>
                </a:lnTo>
                <a:lnTo>
                  <a:pt x="2148" y="955"/>
                </a:lnTo>
                <a:lnTo>
                  <a:pt x="2151" y="944"/>
                </a:lnTo>
                <a:lnTo>
                  <a:pt x="2151" y="931"/>
                </a:lnTo>
                <a:lnTo>
                  <a:pt x="2151" y="0"/>
                </a:lnTo>
                <a:lnTo>
                  <a:pt x="0" y="0"/>
                </a:lnTo>
                <a:lnTo>
                  <a:pt x="0" y="2155"/>
                </a:lnTo>
                <a:lnTo>
                  <a:pt x="495" y="2155"/>
                </a:lnTo>
                <a:lnTo>
                  <a:pt x="495" y="2156"/>
                </a:lnTo>
                <a:lnTo>
                  <a:pt x="933" y="2156"/>
                </a:lnTo>
                <a:lnTo>
                  <a:pt x="933" y="2156"/>
                </a:lnTo>
                <a:lnTo>
                  <a:pt x="946" y="2156"/>
                </a:lnTo>
                <a:lnTo>
                  <a:pt x="955" y="2158"/>
                </a:lnTo>
                <a:lnTo>
                  <a:pt x="965" y="2161"/>
                </a:lnTo>
                <a:lnTo>
                  <a:pt x="973" y="2166"/>
                </a:lnTo>
                <a:lnTo>
                  <a:pt x="980" y="2171"/>
                </a:lnTo>
                <a:lnTo>
                  <a:pt x="985" y="2176"/>
                </a:lnTo>
                <a:lnTo>
                  <a:pt x="988" y="2182"/>
                </a:lnTo>
                <a:lnTo>
                  <a:pt x="989" y="2189"/>
                </a:lnTo>
                <a:lnTo>
                  <a:pt x="989" y="2195"/>
                </a:lnTo>
                <a:lnTo>
                  <a:pt x="988" y="2203"/>
                </a:lnTo>
                <a:lnTo>
                  <a:pt x="985" y="2210"/>
                </a:lnTo>
                <a:lnTo>
                  <a:pt x="980" y="2218"/>
                </a:lnTo>
                <a:lnTo>
                  <a:pt x="975" y="2225"/>
                </a:lnTo>
                <a:lnTo>
                  <a:pt x="967" y="2233"/>
                </a:lnTo>
                <a:lnTo>
                  <a:pt x="957" y="2239"/>
                </a:lnTo>
                <a:lnTo>
                  <a:pt x="946" y="2244"/>
                </a:lnTo>
                <a:lnTo>
                  <a:pt x="946" y="2244"/>
                </a:lnTo>
                <a:lnTo>
                  <a:pt x="931" y="2252"/>
                </a:lnTo>
                <a:lnTo>
                  <a:pt x="918" y="2264"/>
                </a:lnTo>
                <a:lnTo>
                  <a:pt x="902" y="2278"/>
                </a:lnTo>
                <a:lnTo>
                  <a:pt x="893" y="2288"/>
                </a:lnTo>
                <a:lnTo>
                  <a:pt x="885" y="2298"/>
                </a:lnTo>
                <a:lnTo>
                  <a:pt x="879" y="2309"/>
                </a:lnTo>
                <a:lnTo>
                  <a:pt x="871" y="2322"/>
                </a:lnTo>
                <a:lnTo>
                  <a:pt x="866" y="2335"/>
                </a:lnTo>
                <a:lnTo>
                  <a:pt x="861" y="2351"/>
                </a:lnTo>
                <a:lnTo>
                  <a:pt x="859" y="2368"/>
                </a:lnTo>
                <a:lnTo>
                  <a:pt x="858" y="2386"/>
                </a:lnTo>
                <a:lnTo>
                  <a:pt x="858" y="2386"/>
                </a:lnTo>
                <a:lnTo>
                  <a:pt x="859" y="2405"/>
                </a:lnTo>
                <a:lnTo>
                  <a:pt x="863" y="2426"/>
                </a:lnTo>
                <a:lnTo>
                  <a:pt x="869" y="2444"/>
                </a:lnTo>
                <a:lnTo>
                  <a:pt x="877" y="2464"/>
                </a:lnTo>
                <a:lnTo>
                  <a:pt x="889" y="2482"/>
                </a:lnTo>
                <a:lnTo>
                  <a:pt x="900" y="2498"/>
                </a:lnTo>
                <a:lnTo>
                  <a:pt x="915" y="2513"/>
                </a:lnTo>
                <a:lnTo>
                  <a:pt x="931" y="2527"/>
                </a:lnTo>
                <a:lnTo>
                  <a:pt x="949" y="2540"/>
                </a:lnTo>
                <a:lnTo>
                  <a:pt x="968" y="2552"/>
                </a:lnTo>
                <a:lnTo>
                  <a:pt x="988" y="2561"/>
                </a:lnTo>
                <a:lnTo>
                  <a:pt x="1011" y="2569"/>
                </a:lnTo>
                <a:lnTo>
                  <a:pt x="1033" y="2578"/>
                </a:lnTo>
                <a:lnTo>
                  <a:pt x="1058" y="2582"/>
                </a:lnTo>
                <a:lnTo>
                  <a:pt x="1082" y="2584"/>
                </a:lnTo>
                <a:lnTo>
                  <a:pt x="1108" y="2586"/>
                </a:lnTo>
                <a:lnTo>
                  <a:pt x="1108" y="2586"/>
                </a:lnTo>
                <a:lnTo>
                  <a:pt x="1133" y="2584"/>
                </a:lnTo>
                <a:lnTo>
                  <a:pt x="1157" y="2582"/>
                </a:lnTo>
                <a:lnTo>
                  <a:pt x="1181" y="2578"/>
                </a:lnTo>
                <a:lnTo>
                  <a:pt x="1204" y="2569"/>
                </a:lnTo>
                <a:lnTo>
                  <a:pt x="1227" y="2561"/>
                </a:lnTo>
                <a:lnTo>
                  <a:pt x="1247" y="2552"/>
                </a:lnTo>
                <a:lnTo>
                  <a:pt x="1266" y="2540"/>
                </a:lnTo>
                <a:lnTo>
                  <a:pt x="1284" y="2527"/>
                </a:lnTo>
                <a:lnTo>
                  <a:pt x="1300" y="2513"/>
                </a:lnTo>
                <a:lnTo>
                  <a:pt x="1315" y="2498"/>
                </a:lnTo>
                <a:lnTo>
                  <a:pt x="1326" y="2482"/>
                </a:lnTo>
                <a:lnTo>
                  <a:pt x="1338" y="2464"/>
                </a:lnTo>
                <a:lnTo>
                  <a:pt x="1346" y="2444"/>
                </a:lnTo>
                <a:lnTo>
                  <a:pt x="1352" y="2426"/>
                </a:lnTo>
                <a:lnTo>
                  <a:pt x="1356" y="2405"/>
                </a:lnTo>
                <a:lnTo>
                  <a:pt x="1357" y="2386"/>
                </a:lnTo>
                <a:lnTo>
                  <a:pt x="1357" y="2386"/>
                </a:lnTo>
                <a:lnTo>
                  <a:pt x="1356" y="2368"/>
                </a:lnTo>
                <a:lnTo>
                  <a:pt x="1354" y="2351"/>
                </a:lnTo>
                <a:lnTo>
                  <a:pt x="1349" y="2335"/>
                </a:lnTo>
                <a:lnTo>
                  <a:pt x="1344" y="2322"/>
                </a:lnTo>
                <a:lnTo>
                  <a:pt x="1338" y="2309"/>
                </a:lnTo>
                <a:lnTo>
                  <a:pt x="1329" y="2298"/>
                </a:lnTo>
                <a:lnTo>
                  <a:pt x="1321" y="2288"/>
                </a:lnTo>
                <a:lnTo>
                  <a:pt x="1313" y="2278"/>
                </a:lnTo>
                <a:lnTo>
                  <a:pt x="1297" y="2264"/>
                </a:lnTo>
                <a:lnTo>
                  <a:pt x="1284" y="2252"/>
                </a:lnTo>
                <a:lnTo>
                  <a:pt x="1269" y="2244"/>
                </a:lnTo>
                <a:lnTo>
                  <a:pt x="1269" y="2244"/>
                </a:lnTo>
                <a:lnTo>
                  <a:pt x="1258" y="2239"/>
                </a:lnTo>
                <a:lnTo>
                  <a:pt x="1248" y="2233"/>
                </a:lnTo>
                <a:lnTo>
                  <a:pt x="1240" y="2225"/>
                </a:lnTo>
                <a:lnTo>
                  <a:pt x="1235" y="2218"/>
                </a:lnTo>
                <a:lnTo>
                  <a:pt x="1230" y="2210"/>
                </a:lnTo>
                <a:lnTo>
                  <a:pt x="1227" y="2203"/>
                </a:lnTo>
                <a:lnTo>
                  <a:pt x="1225" y="2195"/>
                </a:lnTo>
                <a:lnTo>
                  <a:pt x="1225" y="2189"/>
                </a:lnTo>
                <a:lnTo>
                  <a:pt x="1227" y="2182"/>
                </a:lnTo>
                <a:lnTo>
                  <a:pt x="1230" y="2176"/>
                </a:lnTo>
                <a:lnTo>
                  <a:pt x="1235" y="2171"/>
                </a:lnTo>
                <a:lnTo>
                  <a:pt x="1242" y="2166"/>
                </a:lnTo>
                <a:lnTo>
                  <a:pt x="1250" y="2161"/>
                </a:lnTo>
                <a:lnTo>
                  <a:pt x="1260" y="2158"/>
                </a:lnTo>
                <a:lnTo>
                  <a:pt x="1269" y="2156"/>
                </a:lnTo>
                <a:lnTo>
                  <a:pt x="1282" y="2156"/>
                </a:lnTo>
                <a:lnTo>
                  <a:pt x="1556" y="2156"/>
                </a:lnTo>
                <a:lnTo>
                  <a:pt x="1556" y="2155"/>
                </a:lnTo>
                <a:lnTo>
                  <a:pt x="2151" y="2155"/>
                </a:lnTo>
                <a:lnTo>
                  <a:pt x="2151" y="1281"/>
                </a:lnTo>
                <a:lnTo>
                  <a:pt x="2151" y="1281"/>
                </a:lnTo>
                <a:lnTo>
                  <a:pt x="2151" y="1269"/>
                </a:lnTo>
                <a:lnTo>
                  <a:pt x="2148" y="1258"/>
                </a:lnTo>
                <a:lnTo>
                  <a:pt x="2146" y="1248"/>
                </a:lnTo>
                <a:lnTo>
                  <a:pt x="2141" y="1240"/>
                </a:lnTo>
                <a:lnTo>
                  <a:pt x="2136" y="1234"/>
                </a:lnTo>
                <a:lnTo>
                  <a:pt x="2132" y="1229"/>
                </a:lnTo>
                <a:lnTo>
                  <a:pt x="2125" y="1225"/>
                </a:lnTo>
                <a:lnTo>
                  <a:pt x="2119" y="1224"/>
                </a:lnTo>
                <a:lnTo>
                  <a:pt x="2112" y="1224"/>
                </a:lnTo>
                <a:lnTo>
                  <a:pt x="2104" y="1225"/>
                </a:lnTo>
                <a:lnTo>
                  <a:pt x="2097" y="1229"/>
                </a:lnTo>
                <a:lnTo>
                  <a:pt x="2089" y="1234"/>
                </a:lnTo>
                <a:lnTo>
                  <a:pt x="2083" y="1240"/>
                </a:lnTo>
                <a:lnTo>
                  <a:pt x="2075" y="1248"/>
                </a:lnTo>
                <a:lnTo>
                  <a:pt x="2068" y="1258"/>
                </a:lnTo>
                <a:lnTo>
                  <a:pt x="2062" y="1268"/>
                </a:lnTo>
                <a:lnTo>
                  <a:pt x="2062" y="1268"/>
                </a:lnTo>
                <a:lnTo>
                  <a:pt x="2054" y="1282"/>
                </a:lnTo>
                <a:lnTo>
                  <a:pt x="2044" y="1295"/>
                </a:lnTo>
                <a:lnTo>
                  <a:pt x="2029" y="1312"/>
                </a:lnTo>
                <a:lnTo>
                  <a:pt x="2019" y="1320"/>
                </a:lnTo>
                <a:lnTo>
                  <a:pt x="2010" y="1328"/>
                </a:lnTo>
                <a:lnTo>
                  <a:pt x="1998" y="1336"/>
                </a:lnTo>
                <a:lnTo>
                  <a:pt x="1985" y="1343"/>
                </a:lnTo>
                <a:lnTo>
                  <a:pt x="1971" y="1348"/>
                </a:lnTo>
                <a:lnTo>
                  <a:pt x="1956" y="1352"/>
                </a:lnTo>
                <a:lnTo>
                  <a:pt x="1940" y="1356"/>
                </a:lnTo>
                <a:lnTo>
                  <a:pt x="1922" y="1356"/>
                </a:lnTo>
                <a:lnTo>
                  <a:pt x="1922" y="1356"/>
                </a:lnTo>
                <a:lnTo>
                  <a:pt x="1901" y="1354"/>
                </a:lnTo>
                <a:lnTo>
                  <a:pt x="1881" y="1351"/>
                </a:lnTo>
                <a:lnTo>
                  <a:pt x="1862" y="1344"/>
                </a:lnTo>
                <a:lnTo>
                  <a:pt x="1844" y="1336"/>
                </a:lnTo>
                <a:lnTo>
                  <a:pt x="1826" y="1326"/>
                </a:lnTo>
                <a:lnTo>
                  <a:pt x="1809" y="1313"/>
                </a:lnTo>
                <a:lnTo>
                  <a:pt x="1795" y="1299"/>
                </a:lnTo>
                <a:lnTo>
                  <a:pt x="1780" y="1282"/>
                </a:lnTo>
                <a:lnTo>
                  <a:pt x="1767" y="1265"/>
                </a:lnTo>
                <a:lnTo>
                  <a:pt x="1756" y="1247"/>
                </a:lnTo>
                <a:lnTo>
                  <a:pt x="1746" y="1225"/>
                </a:lnTo>
                <a:lnTo>
                  <a:pt x="1736" y="1203"/>
                </a:lnTo>
                <a:lnTo>
                  <a:pt x="1730" y="1180"/>
                </a:lnTo>
                <a:lnTo>
                  <a:pt x="1725" y="1157"/>
                </a:lnTo>
                <a:lnTo>
                  <a:pt x="1722" y="1131"/>
                </a:lnTo>
                <a:lnTo>
                  <a:pt x="1722" y="1107"/>
                </a:lnTo>
                <a:lnTo>
                  <a:pt x="1722" y="1107"/>
                </a:lnTo>
                <a:lnTo>
                  <a:pt x="1722" y="1081"/>
                </a:lnTo>
                <a:lnTo>
                  <a:pt x="1725" y="1056"/>
                </a:lnTo>
                <a:lnTo>
                  <a:pt x="1730" y="1032"/>
                </a:lnTo>
                <a:lnTo>
                  <a:pt x="1736" y="1009"/>
                </a:lnTo>
                <a:lnTo>
                  <a:pt x="1746" y="988"/>
                </a:lnTo>
                <a:lnTo>
                  <a:pt x="1756" y="967"/>
                </a:lnTo>
                <a:lnTo>
                  <a:pt x="1767" y="947"/>
                </a:lnTo>
                <a:lnTo>
                  <a:pt x="1780" y="929"/>
                </a:lnTo>
                <a:lnTo>
                  <a:pt x="1795" y="913"/>
                </a:lnTo>
                <a:lnTo>
                  <a:pt x="1809" y="898"/>
                </a:lnTo>
                <a:lnTo>
                  <a:pt x="1826" y="887"/>
                </a:lnTo>
                <a:lnTo>
                  <a:pt x="1844" y="876"/>
                </a:lnTo>
                <a:lnTo>
                  <a:pt x="1862" y="868"/>
                </a:lnTo>
                <a:lnTo>
                  <a:pt x="1881" y="861"/>
                </a:lnTo>
                <a:lnTo>
                  <a:pt x="1901" y="858"/>
                </a:lnTo>
                <a:lnTo>
                  <a:pt x="1922" y="856"/>
                </a:lnTo>
                <a:lnTo>
                  <a:pt x="1922" y="8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 bIns="540000" anchor="ctr"/>
          <a:lstStyle/>
          <a:p>
            <a:pPr algn="ctr" eaLnBrk="1" hangingPunct="1">
              <a:defRPr/>
            </a:pPr>
            <a:endParaRPr lang="en-GB" sz="4000">
              <a:cs typeface="Arial" charset="0"/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2BAA6B2D-FFFA-4D83-861D-EDBE576D1B09}"/>
              </a:ext>
            </a:extLst>
          </p:cNvPr>
          <p:cNvSpPr>
            <a:spLocks/>
          </p:cNvSpPr>
          <p:nvPr/>
        </p:nvSpPr>
        <p:spPr bwMode="auto">
          <a:xfrm>
            <a:off x="3276600" y="3581400"/>
            <a:ext cx="3388400" cy="2451292"/>
          </a:xfrm>
          <a:custGeom>
            <a:avLst/>
            <a:gdLst>
              <a:gd name="T0" fmla="*/ 861 w 2587"/>
              <a:gd name="T1" fmla="*/ 195 h 2151"/>
              <a:gd name="T2" fmla="*/ 885 w 2587"/>
              <a:gd name="T3" fmla="*/ 143 h 2151"/>
              <a:gd name="T4" fmla="*/ 931 w 2587"/>
              <a:gd name="T5" fmla="*/ 97 h 2151"/>
              <a:gd name="T6" fmla="*/ 965 w 2587"/>
              <a:gd name="T7" fmla="*/ 76 h 2151"/>
              <a:gd name="T8" fmla="*/ 988 w 2587"/>
              <a:gd name="T9" fmla="*/ 47 h 2151"/>
              <a:gd name="T10" fmla="*/ 985 w 2587"/>
              <a:gd name="T11" fmla="*/ 21 h 2151"/>
              <a:gd name="T12" fmla="*/ 955 w 2587"/>
              <a:gd name="T13" fmla="*/ 3 h 2151"/>
              <a:gd name="T14" fmla="*/ 0 w 2587"/>
              <a:gd name="T15" fmla="*/ 2151 h 2151"/>
              <a:gd name="T16" fmla="*/ 2156 w 2587"/>
              <a:gd name="T17" fmla="*/ 1220 h 2151"/>
              <a:gd name="T18" fmla="*/ 2163 w 2587"/>
              <a:gd name="T19" fmla="*/ 1186 h 2151"/>
              <a:gd name="T20" fmla="*/ 2182 w 2587"/>
              <a:gd name="T21" fmla="*/ 1163 h 2151"/>
              <a:gd name="T22" fmla="*/ 2211 w 2587"/>
              <a:gd name="T23" fmla="*/ 1166 h 2151"/>
              <a:gd name="T24" fmla="*/ 2239 w 2587"/>
              <a:gd name="T25" fmla="*/ 1196 h 2151"/>
              <a:gd name="T26" fmla="*/ 2263 w 2587"/>
              <a:gd name="T27" fmla="*/ 1235 h 2151"/>
              <a:gd name="T28" fmla="*/ 2309 w 2587"/>
              <a:gd name="T29" fmla="*/ 1274 h 2151"/>
              <a:gd name="T30" fmla="*/ 2368 w 2587"/>
              <a:gd name="T31" fmla="*/ 1293 h 2151"/>
              <a:gd name="T32" fmla="*/ 2426 w 2587"/>
              <a:gd name="T33" fmla="*/ 1288 h 2151"/>
              <a:gd name="T34" fmla="*/ 2498 w 2587"/>
              <a:gd name="T35" fmla="*/ 1251 h 2151"/>
              <a:gd name="T36" fmla="*/ 2553 w 2587"/>
              <a:gd name="T37" fmla="*/ 1184 h 2151"/>
              <a:gd name="T38" fmla="*/ 2582 w 2587"/>
              <a:gd name="T39" fmla="*/ 1095 h 2151"/>
              <a:gd name="T40" fmla="*/ 2586 w 2587"/>
              <a:gd name="T41" fmla="*/ 1018 h 2151"/>
              <a:gd name="T42" fmla="*/ 2563 w 2587"/>
              <a:gd name="T43" fmla="*/ 926 h 2151"/>
              <a:gd name="T44" fmla="*/ 2514 w 2587"/>
              <a:gd name="T45" fmla="*/ 852 h 2151"/>
              <a:gd name="T46" fmla="*/ 2446 w 2587"/>
              <a:gd name="T47" fmla="*/ 805 h 2151"/>
              <a:gd name="T48" fmla="*/ 2385 w 2587"/>
              <a:gd name="T49" fmla="*/ 794 h 2151"/>
              <a:gd name="T50" fmla="*/ 2322 w 2587"/>
              <a:gd name="T51" fmla="*/ 808 h 2151"/>
              <a:gd name="T52" fmla="*/ 2278 w 2587"/>
              <a:gd name="T53" fmla="*/ 838 h 2151"/>
              <a:gd name="T54" fmla="*/ 2245 w 2587"/>
              <a:gd name="T55" fmla="*/ 882 h 2151"/>
              <a:gd name="T56" fmla="*/ 2218 w 2587"/>
              <a:gd name="T57" fmla="*/ 917 h 2151"/>
              <a:gd name="T58" fmla="*/ 2189 w 2587"/>
              <a:gd name="T59" fmla="*/ 927 h 2151"/>
              <a:gd name="T60" fmla="*/ 2166 w 2587"/>
              <a:gd name="T61" fmla="*/ 911 h 2151"/>
              <a:gd name="T62" fmla="*/ 2156 w 2587"/>
              <a:gd name="T63" fmla="*/ 869 h 2151"/>
              <a:gd name="T64" fmla="*/ 1282 w 2587"/>
              <a:gd name="T65" fmla="*/ 0 h 2151"/>
              <a:gd name="T66" fmla="*/ 1248 w 2587"/>
              <a:gd name="T67" fmla="*/ 6 h 2151"/>
              <a:gd name="T68" fmla="*/ 1227 w 2587"/>
              <a:gd name="T69" fmla="*/ 27 h 2151"/>
              <a:gd name="T70" fmla="*/ 1229 w 2587"/>
              <a:gd name="T71" fmla="*/ 55 h 2151"/>
              <a:gd name="T72" fmla="*/ 1258 w 2587"/>
              <a:gd name="T73" fmla="*/ 83 h 2151"/>
              <a:gd name="T74" fmla="*/ 1297 w 2587"/>
              <a:gd name="T75" fmla="*/ 107 h 2151"/>
              <a:gd name="T76" fmla="*/ 1336 w 2587"/>
              <a:gd name="T77" fmla="*/ 154 h 2151"/>
              <a:gd name="T78" fmla="*/ 1356 w 2587"/>
              <a:gd name="T79" fmla="*/ 213 h 2151"/>
              <a:gd name="T80" fmla="*/ 1352 w 2587"/>
              <a:gd name="T81" fmla="*/ 270 h 2151"/>
              <a:gd name="T82" fmla="*/ 1313 w 2587"/>
              <a:gd name="T83" fmla="*/ 341 h 2151"/>
              <a:gd name="T84" fmla="*/ 1247 w 2587"/>
              <a:gd name="T85" fmla="*/ 397 h 2151"/>
              <a:gd name="T86" fmla="*/ 1157 w 2587"/>
              <a:gd name="T87" fmla="*/ 426 h 2151"/>
              <a:gd name="T88" fmla="*/ 1082 w 2587"/>
              <a:gd name="T89" fmla="*/ 429 h 2151"/>
              <a:gd name="T90" fmla="*/ 988 w 2587"/>
              <a:gd name="T91" fmla="*/ 406 h 2151"/>
              <a:gd name="T92" fmla="*/ 915 w 2587"/>
              <a:gd name="T93" fmla="*/ 358 h 2151"/>
              <a:gd name="T94" fmla="*/ 869 w 2587"/>
              <a:gd name="T95" fmla="*/ 289 h 2151"/>
              <a:gd name="T96" fmla="*/ 858 w 2587"/>
              <a:gd name="T97" fmla="*/ 231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7" h="2151">
                <a:moveTo>
                  <a:pt x="858" y="231"/>
                </a:moveTo>
                <a:lnTo>
                  <a:pt x="858" y="231"/>
                </a:lnTo>
                <a:lnTo>
                  <a:pt x="858" y="213"/>
                </a:lnTo>
                <a:lnTo>
                  <a:pt x="861" y="195"/>
                </a:lnTo>
                <a:lnTo>
                  <a:pt x="866" y="180"/>
                </a:lnTo>
                <a:lnTo>
                  <a:pt x="871" y="166"/>
                </a:lnTo>
                <a:lnTo>
                  <a:pt x="877" y="154"/>
                </a:lnTo>
                <a:lnTo>
                  <a:pt x="885" y="143"/>
                </a:lnTo>
                <a:lnTo>
                  <a:pt x="893" y="131"/>
                </a:lnTo>
                <a:lnTo>
                  <a:pt x="902" y="123"/>
                </a:lnTo>
                <a:lnTo>
                  <a:pt x="918" y="107"/>
                </a:lnTo>
                <a:lnTo>
                  <a:pt x="931" y="97"/>
                </a:lnTo>
                <a:lnTo>
                  <a:pt x="946" y="89"/>
                </a:lnTo>
                <a:lnTo>
                  <a:pt x="946" y="89"/>
                </a:lnTo>
                <a:lnTo>
                  <a:pt x="955" y="83"/>
                </a:lnTo>
                <a:lnTo>
                  <a:pt x="965" y="76"/>
                </a:lnTo>
                <a:lnTo>
                  <a:pt x="973" y="70"/>
                </a:lnTo>
                <a:lnTo>
                  <a:pt x="980" y="62"/>
                </a:lnTo>
                <a:lnTo>
                  <a:pt x="985" y="55"/>
                </a:lnTo>
                <a:lnTo>
                  <a:pt x="988" y="47"/>
                </a:lnTo>
                <a:lnTo>
                  <a:pt x="989" y="40"/>
                </a:lnTo>
                <a:lnTo>
                  <a:pt x="989" y="34"/>
                </a:lnTo>
                <a:lnTo>
                  <a:pt x="988" y="27"/>
                </a:lnTo>
                <a:lnTo>
                  <a:pt x="985" y="21"/>
                </a:lnTo>
                <a:lnTo>
                  <a:pt x="980" y="14"/>
                </a:lnTo>
                <a:lnTo>
                  <a:pt x="973" y="9"/>
                </a:lnTo>
                <a:lnTo>
                  <a:pt x="965" y="6"/>
                </a:lnTo>
                <a:lnTo>
                  <a:pt x="955" y="3"/>
                </a:lnTo>
                <a:lnTo>
                  <a:pt x="944" y="1"/>
                </a:lnTo>
                <a:lnTo>
                  <a:pt x="933" y="0"/>
                </a:lnTo>
                <a:lnTo>
                  <a:pt x="0" y="0"/>
                </a:lnTo>
                <a:lnTo>
                  <a:pt x="0" y="2151"/>
                </a:lnTo>
                <a:lnTo>
                  <a:pt x="2154" y="2151"/>
                </a:lnTo>
                <a:lnTo>
                  <a:pt x="2154" y="1656"/>
                </a:lnTo>
                <a:lnTo>
                  <a:pt x="2156" y="1656"/>
                </a:lnTo>
                <a:lnTo>
                  <a:pt x="2156" y="1220"/>
                </a:lnTo>
                <a:lnTo>
                  <a:pt x="2156" y="1220"/>
                </a:lnTo>
                <a:lnTo>
                  <a:pt x="2158" y="1207"/>
                </a:lnTo>
                <a:lnTo>
                  <a:pt x="2159" y="1196"/>
                </a:lnTo>
                <a:lnTo>
                  <a:pt x="2163" y="1186"/>
                </a:lnTo>
                <a:lnTo>
                  <a:pt x="2166" y="1178"/>
                </a:lnTo>
                <a:lnTo>
                  <a:pt x="2171" y="1171"/>
                </a:lnTo>
                <a:lnTo>
                  <a:pt x="2177" y="1166"/>
                </a:lnTo>
                <a:lnTo>
                  <a:pt x="2182" y="1163"/>
                </a:lnTo>
                <a:lnTo>
                  <a:pt x="2189" y="1161"/>
                </a:lnTo>
                <a:lnTo>
                  <a:pt x="2197" y="1161"/>
                </a:lnTo>
                <a:lnTo>
                  <a:pt x="2203" y="1163"/>
                </a:lnTo>
                <a:lnTo>
                  <a:pt x="2211" y="1166"/>
                </a:lnTo>
                <a:lnTo>
                  <a:pt x="2218" y="1171"/>
                </a:lnTo>
                <a:lnTo>
                  <a:pt x="2226" y="1178"/>
                </a:lnTo>
                <a:lnTo>
                  <a:pt x="2232" y="1186"/>
                </a:lnTo>
                <a:lnTo>
                  <a:pt x="2239" y="1196"/>
                </a:lnTo>
                <a:lnTo>
                  <a:pt x="2245" y="1207"/>
                </a:lnTo>
                <a:lnTo>
                  <a:pt x="2245" y="1207"/>
                </a:lnTo>
                <a:lnTo>
                  <a:pt x="2254" y="1220"/>
                </a:lnTo>
                <a:lnTo>
                  <a:pt x="2263" y="1235"/>
                </a:lnTo>
                <a:lnTo>
                  <a:pt x="2278" y="1251"/>
                </a:lnTo>
                <a:lnTo>
                  <a:pt x="2288" y="1259"/>
                </a:lnTo>
                <a:lnTo>
                  <a:pt x="2298" y="1266"/>
                </a:lnTo>
                <a:lnTo>
                  <a:pt x="2309" y="1274"/>
                </a:lnTo>
                <a:lnTo>
                  <a:pt x="2322" y="1280"/>
                </a:lnTo>
                <a:lnTo>
                  <a:pt x="2337" y="1285"/>
                </a:lnTo>
                <a:lnTo>
                  <a:pt x="2351" y="1290"/>
                </a:lnTo>
                <a:lnTo>
                  <a:pt x="2368" y="1293"/>
                </a:lnTo>
                <a:lnTo>
                  <a:pt x="2385" y="1293"/>
                </a:lnTo>
                <a:lnTo>
                  <a:pt x="2385" y="1293"/>
                </a:lnTo>
                <a:lnTo>
                  <a:pt x="2407" y="1293"/>
                </a:lnTo>
                <a:lnTo>
                  <a:pt x="2426" y="1288"/>
                </a:lnTo>
                <a:lnTo>
                  <a:pt x="2446" y="1283"/>
                </a:lnTo>
                <a:lnTo>
                  <a:pt x="2463" y="1274"/>
                </a:lnTo>
                <a:lnTo>
                  <a:pt x="2481" y="1264"/>
                </a:lnTo>
                <a:lnTo>
                  <a:pt x="2498" y="1251"/>
                </a:lnTo>
                <a:lnTo>
                  <a:pt x="2514" y="1236"/>
                </a:lnTo>
                <a:lnTo>
                  <a:pt x="2527" y="1220"/>
                </a:lnTo>
                <a:lnTo>
                  <a:pt x="2540" y="1204"/>
                </a:lnTo>
                <a:lnTo>
                  <a:pt x="2553" y="1184"/>
                </a:lnTo>
                <a:lnTo>
                  <a:pt x="2563" y="1163"/>
                </a:lnTo>
                <a:lnTo>
                  <a:pt x="2571" y="1142"/>
                </a:lnTo>
                <a:lnTo>
                  <a:pt x="2577" y="1119"/>
                </a:lnTo>
                <a:lnTo>
                  <a:pt x="2582" y="1095"/>
                </a:lnTo>
                <a:lnTo>
                  <a:pt x="2586" y="1070"/>
                </a:lnTo>
                <a:lnTo>
                  <a:pt x="2587" y="1044"/>
                </a:lnTo>
                <a:lnTo>
                  <a:pt x="2587" y="1044"/>
                </a:lnTo>
                <a:lnTo>
                  <a:pt x="2586" y="1018"/>
                </a:lnTo>
                <a:lnTo>
                  <a:pt x="2582" y="994"/>
                </a:lnTo>
                <a:lnTo>
                  <a:pt x="2577" y="969"/>
                </a:lnTo>
                <a:lnTo>
                  <a:pt x="2571" y="947"/>
                </a:lnTo>
                <a:lnTo>
                  <a:pt x="2563" y="926"/>
                </a:lnTo>
                <a:lnTo>
                  <a:pt x="2553" y="904"/>
                </a:lnTo>
                <a:lnTo>
                  <a:pt x="2540" y="885"/>
                </a:lnTo>
                <a:lnTo>
                  <a:pt x="2527" y="867"/>
                </a:lnTo>
                <a:lnTo>
                  <a:pt x="2514" y="852"/>
                </a:lnTo>
                <a:lnTo>
                  <a:pt x="2498" y="838"/>
                </a:lnTo>
                <a:lnTo>
                  <a:pt x="2481" y="825"/>
                </a:lnTo>
                <a:lnTo>
                  <a:pt x="2463" y="815"/>
                </a:lnTo>
                <a:lnTo>
                  <a:pt x="2446" y="805"/>
                </a:lnTo>
                <a:lnTo>
                  <a:pt x="2426" y="800"/>
                </a:lnTo>
                <a:lnTo>
                  <a:pt x="2407" y="795"/>
                </a:lnTo>
                <a:lnTo>
                  <a:pt x="2385" y="794"/>
                </a:lnTo>
                <a:lnTo>
                  <a:pt x="2385" y="794"/>
                </a:lnTo>
                <a:lnTo>
                  <a:pt x="2368" y="795"/>
                </a:lnTo>
                <a:lnTo>
                  <a:pt x="2351" y="799"/>
                </a:lnTo>
                <a:lnTo>
                  <a:pt x="2337" y="802"/>
                </a:lnTo>
                <a:lnTo>
                  <a:pt x="2322" y="808"/>
                </a:lnTo>
                <a:lnTo>
                  <a:pt x="2309" y="815"/>
                </a:lnTo>
                <a:lnTo>
                  <a:pt x="2298" y="821"/>
                </a:lnTo>
                <a:lnTo>
                  <a:pt x="2288" y="830"/>
                </a:lnTo>
                <a:lnTo>
                  <a:pt x="2278" y="838"/>
                </a:lnTo>
                <a:lnTo>
                  <a:pt x="2263" y="854"/>
                </a:lnTo>
                <a:lnTo>
                  <a:pt x="2254" y="869"/>
                </a:lnTo>
                <a:lnTo>
                  <a:pt x="2245" y="882"/>
                </a:lnTo>
                <a:lnTo>
                  <a:pt x="2245" y="882"/>
                </a:lnTo>
                <a:lnTo>
                  <a:pt x="2239" y="893"/>
                </a:lnTo>
                <a:lnTo>
                  <a:pt x="2232" y="903"/>
                </a:lnTo>
                <a:lnTo>
                  <a:pt x="2226" y="911"/>
                </a:lnTo>
                <a:lnTo>
                  <a:pt x="2218" y="917"/>
                </a:lnTo>
                <a:lnTo>
                  <a:pt x="2211" y="922"/>
                </a:lnTo>
                <a:lnTo>
                  <a:pt x="2203" y="926"/>
                </a:lnTo>
                <a:lnTo>
                  <a:pt x="2197" y="927"/>
                </a:lnTo>
                <a:lnTo>
                  <a:pt x="2189" y="927"/>
                </a:lnTo>
                <a:lnTo>
                  <a:pt x="2182" y="926"/>
                </a:lnTo>
                <a:lnTo>
                  <a:pt x="2177" y="922"/>
                </a:lnTo>
                <a:lnTo>
                  <a:pt x="2171" y="917"/>
                </a:lnTo>
                <a:lnTo>
                  <a:pt x="2166" y="911"/>
                </a:lnTo>
                <a:lnTo>
                  <a:pt x="2163" y="903"/>
                </a:lnTo>
                <a:lnTo>
                  <a:pt x="2159" y="893"/>
                </a:lnTo>
                <a:lnTo>
                  <a:pt x="2158" y="882"/>
                </a:lnTo>
                <a:lnTo>
                  <a:pt x="2156" y="869"/>
                </a:lnTo>
                <a:lnTo>
                  <a:pt x="2156" y="595"/>
                </a:lnTo>
                <a:lnTo>
                  <a:pt x="2154" y="595"/>
                </a:lnTo>
                <a:lnTo>
                  <a:pt x="2154" y="0"/>
                </a:lnTo>
                <a:lnTo>
                  <a:pt x="1282" y="0"/>
                </a:lnTo>
                <a:lnTo>
                  <a:pt x="1282" y="0"/>
                </a:lnTo>
                <a:lnTo>
                  <a:pt x="1269" y="1"/>
                </a:lnTo>
                <a:lnTo>
                  <a:pt x="1258" y="3"/>
                </a:lnTo>
                <a:lnTo>
                  <a:pt x="1248" y="6"/>
                </a:lnTo>
                <a:lnTo>
                  <a:pt x="1242" y="9"/>
                </a:lnTo>
                <a:lnTo>
                  <a:pt x="1235" y="14"/>
                </a:lnTo>
                <a:lnTo>
                  <a:pt x="1230" y="21"/>
                </a:lnTo>
                <a:lnTo>
                  <a:pt x="1227" y="27"/>
                </a:lnTo>
                <a:lnTo>
                  <a:pt x="1225" y="34"/>
                </a:lnTo>
                <a:lnTo>
                  <a:pt x="1225" y="40"/>
                </a:lnTo>
                <a:lnTo>
                  <a:pt x="1225" y="47"/>
                </a:lnTo>
                <a:lnTo>
                  <a:pt x="1229" y="55"/>
                </a:lnTo>
                <a:lnTo>
                  <a:pt x="1234" y="62"/>
                </a:lnTo>
                <a:lnTo>
                  <a:pt x="1240" y="70"/>
                </a:lnTo>
                <a:lnTo>
                  <a:pt x="1248" y="76"/>
                </a:lnTo>
                <a:lnTo>
                  <a:pt x="1258" y="83"/>
                </a:lnTo>
                <a:lnTo>
                  <a:pt x="1269" y="89"/>
                </a:lnTo>
                <a:lnTo>
                  <a:pt x="1269" y="89"/>
                </a:lnTo>
                <a:lnTo>
                  <a:pt x="1282" y="97"/>
                </a:lnTo>
                <a:lnTo>
                  <a:pt x="1297" y="107"/>
                </a:lnTo>
                <a:lnTo>
                  <a:pt x="1313" y="123"/>
                </a:lnTo>
                <a:lnTo>
                  <a:pt x="1321" y="131"/>
                </a:lnTo>
                <a:lnTo>
                  <a:pt x="1329" y="143"/>
                </a:lnTo>
                <a:lnTo>
                  <a:pt x="1336" y="154"/>
                </a:lnTo>
                <a:lnTo>
                  <a:pt x="1343" y="166"/>
                </a:lnTo>
                <a:lnTo>
                  <a:pt x="1349" y="180"/>
                </a:lnTo>
                <a:lnTo>
                  <a:pt x="1352" y="195"/>
                </a:lnTo>
                <a:lnTo>
                  <a:pt x="1356" y="213"/>
                </a:lnTo>
                <a:lnTo>
                  <a:pt x="1357" y="231"/>
                </a:lnTo>
                <a:lnTo>
                  <a:pt x="1357" y="231"/>
                </a:lnTo>
                <a:lnTo>
                  <a:pt x="1356" y="250"/>
                </a:lnTo>
                <a:lnTo>
                  <a:pt x="1352" y="270"/>
                </a:lnTo>
                <a:lnTo>
                  <a:pt x="1346" y="289"/>
                </a:lnTo>
                <a:lnTo>
                  <a:pt x="1338" y="307"/>
                </a:lnTo>
                <a:lnTo>
                  <a:pt x="1326" y="325"/>
                </a:lnTo>
                <a:lnTo>
                  <a:pt x="1313" y="341"/>
                </a:lnTo>
                <a:lnTo>
                  <a:pt x="1300" y="358"/>
                </a:lnTo>
                <a:lnTo>
                  <a:pt x="1284" y="372"/>
                </a:lnTo>
                <a:lnTo>
                  <a:pt x="1266" y="385"/>
                </a:lnTo>
                <a:lnTo>
                  <a:pt x="1247" y="397"/>
                </a:lnTo>
                <a:lnTo>
                  <a:pt x="1225" y="406"/>
                </a:lnTo>
                <a:lnTo>
                  <a:pt x="1204" y="415"/>
                </a:lnTo>
                <a:lnTo>
                  <a:pt x="1181" y="421"/>
                </a:lnTo>
                <a:lnTo>
                  <a:pt x="1157" y="426"/>
                </a:lnTo>
                <a:lnTo>
                  <a:pt x="1133" y="429"/>
                </a:lnTo>
                <a:lnTo>
                  <a:pt x="1107" y="431"/>
                </a:lnTo>
                <a:lnTo>
                  <a:pt x="1107" y="431"/>
                </a:lnTo>
                <a:lnTo>
                  <a:pt x="1082" y="429"/>
                </a:lnTo>
                <a:lnTo>
                  <a:pt x="1056" y="426"/>
                </a:lnTo>
                <a:lnTo>
                  <a:pt x="1033" y="421"/>
                </a:lnTo>
                <a:lnTo>
                  <a:pt x="1011" y="415"/>
                </a:lnTo>
                <a:lnTo>
                  <a:pt x="988" y="406"/>
                </a:lnTo>
                <a:lnTo>
                  <a:pt x="967" y="397"/>
                </a:lnTo>
                <a:lnTo>
                  <a:pt x="949" y="385"/>
                </a:lnTo>
                <a:lnTo>
                  <a:pt x="931" y="372"/>
                </a:lnTo>
                <a:lnTo>
                  <a:pt x="915" y="358"/>
                </a:lnTo>
                <a:lnTo>
                  <a:pt x="900" y="341"/>
                </a:lnTo>
                <a:lnTo>
                  <a:pt x="887" y="325"/>
                </a:lnTo>
                <a:lnTo>
                  <a:pt x="877" y="307"/>
                </a:lnTo>
                <a:lnTo>
                  <a:pt x="869" y="289"/>
                </a:lnTo>
                <a:lnTo>
                  <a:pt x="863" y="270"/>
                </a:lnTo>
                <a:lnTo>
                  <a:pt x="859" y="250"/>
                </a:lnTo>
                <a:lnTo>
                  <a:pt x="858" y="231"/>
                </a:lnTo>
                <a:lnTo>
                  <a:pt x="858" y="23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 rIns="468000" anchor="ctr" anchorCtr="1"/>
          <a:lstStyle/>
          <a:p>
            <a:pPr eaLnBrk="1" hangingPunct="1">
              <a:defRPr/>
            </a:pPr>
            <a:endParaRPr lang="en-GB" sz="4000">
              <a:cs typeface="Arial" charset="0"/>
            </a:endParaRPr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E2F52F6C-169B-43DB-8120-E3F09FE7A000}"/>
              </a:ext>
            </a:extLst>
          </p:cNvPr>
          <p:cNvSpPr>
            <a:spLocks/>
          </p:cNvSpPr>
          <p:nvPr/>
        </p:nvSpPr>
        <p:spPr bwMode="auto">
          <a:xfrm>
            <a:off x="6098295" y="3073428"/>
            <a:ext cx="2792303" cy="2947634"/>
          </a:xfrm>
          <a:custGeom>
            <a:avLst/>
            <a:gdLst>
              <a:gd name="T0" fmla="*/ 195 w 2151"/>
              <a:gd name="T1" fmla="*/ 1725 h 2586"/>
              <a:gd name="T2" fmla="*/ 141 w 2151"/>
              <a:gd name="T3" fmla="*/ 1702 h 2586"/>
              <a:gd name="T4" fmla="*/ 96 w 2151"/>
              <a:gd name="T5" fmla="*/ 1655 h 2586"/>
              <a:gd name="T6" fmla="*/ 76 w 2151"/>
              <a:gd name="T7" fmla="*/ 1621 h 2586"/>
              <a:gd name="T8" fmla="*/ 47 w 2151"/>
              <a:gd name="T9" fmla="*/ 1598 h 2586"/>
              <a:gd name="T10" fmla="*/ 19 w 2151"/>
              <a:gd name="T11" fmla="*/ 1603 h 2586"/>
              <a:gd name="T12" fmla="*/ 2 w 2151"/>
              <a:gd name="T13" fmla="*/ 1631 h 2586"/>
              <a:gd name="T14" fmla="*/ 2151 w 2151"/>
              <a:gd name="T15" fmla="*/ 2586 h 2586"/>
              <a:gd name="T16" fmla="*/ 1218 w 2151"/>
              <a:gd name="T17" fmla="*/ 430 h 2586"/>
              <a:gd name="T18" fmla="*/ 1184 w 2151"/>
              <a:gd name="T19" fmla="*/ 425 h 2586"/>
              <a:gd name="T20" fmla="*/ 1163 w 2151"/>
              <a:gd name="T21" fmla="*/ 404 h 2586"/>
              <a:gd name="T22" fmla="*/ 1165 w 2151"/>
              <a:gd name="T23" fmla="*/ 376 h 2586"/>
              <a:gd name="T24" fmla="*/ 1194 w 2151"/>
              <a:gd name="T25" fmla="*/ 347 h 2586"/>
              <a:gd name="T26" fmla="*/ 1233 w 2151"/>
              <a:gd name="T27" fmla="*/ 322 h 2586"/>
              <a:gd name="T28" fmla="*/ 1272 w 2151"/>
              <a:gd name="T29" fmla="*/ 277 h 2586"/>
              <a:gd name="T30" fmla="*/ 1292 w 2151"/>
              <a:gd name="T31" fmla="*/ 218 h 2586"/>
              <a:gd name="T32" fmla="*/ 1288 w 2151"/>
              <a:gd name="T33" fmla="*/ 160 h 2586"/>
              <a:gd name="T34" fmla="*/ 1251 w 2151"/>
              <a:gd name="T35" fmla="*/ 88 h 2586"/>
              <a:gd name="T36" fmla="*/ 1183 w 2151"/>
              <a:gd name="T37" fmla="*/ 34 h 2586"/>
              <a:gd name="T38" fmla="*/ 1093 w 2151"/>
              <a:gd name="T39" fmla="*/ 4 h 2586"/>
              <a:gd name="T40" fmla="*/ 1018 w 2151"/>
              <a:gd name="T41" fmla="*/ 2 h 2586"/>
              <a:gd name="T42" fmla="*/ 924 w 2151"/>
              <a:gd name="T43" fmla="*/ 25 h 2586"/>
              <a:gd name="T44" fmla="*/ 851 w 2151"/>
              <a:gd name="T45" fmla="*/ 73 h 2586"/>
              <a:gd name="T46" fmla="*/ 805 w 2151"/>
              <a:gd name="T47" fmla="*/ 142 h 2586"/>
              <a:gd name="T48" fmla="*/ 794 w 2151"/>
              <a:gd name="T49" fmla="*/ 200 h 2586"/>
              <a:gd name="T50" fmla="*/ 807 w 2151"/>
              <a:gd name="T51" fmla="*/ 264 h 2586"/>
              <a:gd name="T52" fmla="*/ 838 w 2151"/>
              <a:gd name="T53" fmla="*/ 308 h 2586"/>
              <a:gd name="T54" fmla="*/ 882 w 2151"/>
              <a:gd name="T55" fmla="*/ 342 h 2586"/>
              <a:gd name="T56" fmla="*/ 916 w 2151"/>
              <a:gd name="T57" fmla="*/ 368 h 2586"/>
              <a:gd name="T58" fmla="*/ 926 w 2151"/>
              <a:gd name="T59" fmla="*/ 397 h 2586"/>
              <a:gd name="T60" fmla="*/ 909 w 2151"/>
              <a:gd name="T61" fmla="*/ 420 h 2586"/>
              <a:gd name="T62" fmla="*/ 869 w 2151"/>
              <a:gd name="T63" fmla="*/ 430 h 2586"/>
              <a:gd name="T64" fmla="*/ 0 w 2151"/>
              <a:gd name="T65" fmla="*/ 1305 h 2586"/>
              <a:gd name="T66" fmla="*/ 5 w 2151"/>
              <a:gd name="T67" fmla="*/ 1338 h 2586"/>
              <a:gd name="T68" fmla="*/ 26 w 2151"/>
              <a:gd name="T69" fmla="*/ 1361 h 2586"/>
              <a:gd name="T70" fmla="*/ 54 w 2151"/>
              <a:gd name="T71" fmla="*/ 1357 h 2586"/>
              <a:gd name="T72" fmla="*/ 83 w 2151"/>
              <a:gd name="T73" fmla="*/ 1328 h 2586"/>
              <a:gd name="T74" fmla="*/ 107 w 2151"/>
              <a:gd name="T75" fmla="*/ 1291 h 2586"/>
              <a:gd name="T76" fmla="*/ 153 w 2151"/>
              <a:gd name="T77" fmla="*/ 1250 h 2586"/>
              <a:gd name="T78" fmla="*/ 211 w 2151"/>
              <a:gd name="T79" fmla="*/ 1230 h 2586"/>
              <a:gd name="T80" fmla="*/ 270 w 2151"/>
              <a:gd name="T81" fmla="*/ 1235 h 2586"/>
              <a:gd name="T82" fmla="*/ 342 w 2151"/>
              <a:gd name="T83" fmla="*/ 1273 h 2586"/>
              <a:gd name="T84" fmla="*/ 395 w 2151"/>
              <a:gd name="T85" fmla="*/ 1339 h 2586"/>
              <a:gd name="T86" fmla="*/ 426 w 2151"/>
              <a:gd name="T87" fmla="*/ 1429 h 2586"/>
              <a:gd name="T88" fmla="*/ 428 w 2151"/>
              <a:gd name="T89" fmla="*/ 1505 h 2586"/>
              <a:gd name="T90" fmla="*/ 405 w 2151"/>
              <a:gd name="T91" fmla="*/ 1598 h 2586"/>
              <a:gd name="T92" fmla="*/ 356 w 2151"/>
              <a:gd name="T93" fmla="*/ 1673 h 2586"/>
              <a:gd name="T94" fmla="*/ 288 w 2151"/>
              <a:gd name="T95" fmla="*/ 1718 h 2586"/>
              <a:gd name="T96" fmla="*/ 229 w 2151"/>
              <a:gd name="T97" fmla="*/ 1730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229" y="1730"/>
                </a:moveTo>
                <a:lnTo>
                  <a:pt x="229" y="1730"/>
                </a:lnTo>
                <a:lnTo>
                  <a:pt x="211" y="1728"/>
                </a:lnTo>
                <a:lnTo>
                  <a:pt x="195" y="1725"/>
                </a:lnTo>
                <a:lnTo>
                  <a:pt x="179" y="1722"/>
                </a:lnTo>
                <a:lnTo>
                  <a:pt x="166" y="1715"/>
                </a:lnTo>
                <a:lnTo>
                  <a:pt x="153" y="1709"/>
                </a:lnTo>
                <a:lnTo>
                  <a:pt x="141" y="1702"/>
                </a:lnTo>
                <a:lnTo>
                  <a:pt x="132" y="1694"/>
                </a:lnTo>
                <a:lnTo>
                  <a:pt x="122" y="1686"/>
                </a:lnTo>
                <a:lnTo>
                  <a:pt x="107" y="1670"/>
                </a:lnTo>
                <a:lnTo>
                  <a:pt x="96" y="1655"/>
                </a:lnTo>
                <a:lnTo>
                  <a:pt x="88" y="1642"/>
                </a:lnTo>
                <a:lnTo>
                  <a:pt x="88" y="1642"/>
                </a:lnTo>
                <a:lnTo>
                  <a:pt x="83" y="1631"/>
                </a:lnTo>
                <a:lnTo>
                  <a:pt x="76" y="1621"/>
                </a:lnTo>
                <a:lnTo>
                  <a:pt x="68" y="1613"/>
                </a:lnTo>
                <a:lnTo>
                  <a:pt x="62" y="1606"/>
                </a:lnTo>
                <a:lnTo>
                  <a:pt x="54" y="1601"/>
                </a:lnTo>
                <a:lnTo>
                  <a:pt x="47" y="1598"/>
                </a:lnTo>
                <a:lnTo>
                  <a:pt x="39" y="1598"/>
                </a:lnTo>
                <a:lnTo>
                  <a:pt x="32" y="1598"/>
                </a:lnTo>
                <a:lnTo>
                  <a:pt x="26" y="1600"/>
                </a:lnTo>
                <a:lnTo>
                  <a:pt x="19" y="1603"/>
                </a:lnTo>
                <a:lnTo>
                  <a:pt x="15" y="1608"/>
                </a:lnTo>
                <a:lnTo>
                  <a:pt x="10" y="1614"/>
                </a:lnTo>
                <a:lnTo>
                  <a:pt x="5" y="1621"/>
                </a:lnTo>
                <a:lnTo>
                  <a:pt x="2" y="1631"/>
                </a:lnTo>
                <a:lnTo>
                  <a:pt x="0" y="1642"/>
                </a:lnTo>
                <a:lnTo>
                  <a:pt x="0" y="1655"/>
                </a:lnTo>
                <a:lnTo>
                  <a:pt x="0" y="2586"/>
                </a:lnTo>
                <a:lnTo>
                  <a:pt x="2151" y="2586"/>
                </a:lnTo>
                <a:lnTo>
                  <a:pt x="2151" y="431"/>
                </a:lnTo>
                <a:lnTo>
                  <a:pt x="1656" y="431"/>
                </a:lnTo>
                <a:lnTo>
                  <a:pt x="1656" y="430"/>
                </a:lnTo>
                <a:lnTo>
                  <a:pt x="1218" y="430"/>
                </a:lnTo>
                <a:lnTo>
                  <a:pt x="1218" y="430"/>
                </a:lnTo>
                <a:lnTo>
                  <a:pt x="1205" y="430"/>
                </a:lnTo>
                <a:lnTo>
                  <a:pt x="1194" y="428"/>
                </a:lnTo>
                <a:lnTo>
                  <a:pt x="1184" y="425"/>
                </a:lnTo>
                <a:lnTo>
                  <a:pt x="1178" y="420"/>
                </a:lnTo>
                <a:lnTo>
                  <a:pt x="1171" y="415"/>
                </a:lnTo>
                <a:lnTo>
                  <a:pt x="1166" y="410"/>
                </a:lnTo>
                <a:lnTo>
                  <a:pt x="1163" y="404"/>
                </a:lnTo>
                <a:lnTo>
                  <a:pt x="1162" y="397"/>
                </a:lnTo>
                <a:lnTo>
                  <a:pt x="1162" y="391"/>
                </a:lnTo>
                <a:lnTo>
                  <a:pt x="1162" y="383"/>
                </a:lnTo>
                <a:lnTo>
                  <a:pt x="1165" y="376"/>
                </a:lnTo>
                <a:lnTo>
                  <a:pt x="1170" y="368"/>
                </a:lnTo>
                <a:lnTo>
                  <a:pt x="1176" y="361"/>
                </a:lnTo>
                <a:lnTo>
                  <a:pt x="1184" y="353"/>
                </a:lnTo>
                <a:lnTo>
                  <a:pt x="1194" y="347"/>
                </a:lnTo>
                <a:lnTo>
                  <a:pt x="1205" y="342"/>
                </a:lnTo>
                <a:lnTo>
                  <a:pt x="1205" y="342"/>
                </a:lnTo>
                <a:lnTo>
                  <a:pt x="1218" y="334"/>
                </a:lnTo>
                <a:lnTo>
                  <a:pt x="1233" y="322"/>
                </a:lnTo>
                <a:lnTo>
                  <a:pt x="1249" y="308"/>
                </a:lnTo>
                <a:lnTo>
                  <a:pt x="1258" y="298"/>
                </a:lnTo>
                <a:lnTo>
                  <a:pt x="1266" y="288"/>
                </a:lnTo>
                <a:lnTo>
                  <a:pt x="1272" y="277"/>
                </a:lnTo>
                <a:lnTo>
                  <a:pt x="1279" y="264"/>
                </a:lnTo>
                <a:lnTo>
                  <a:pt x="1285" y="251"/>
                </a:lnTo>
                <a:lnTo>
                  <a:pt x="1288" y="235"/>
                </a:lnTo>
                <a:lnTo>
                  <a:pt x="1292" y="218"/>
                </a:lnTo>
                <a:lnTo>
                  <a:pt x="1293" y="200"/>
                </a:lnTo>
                <a:lnTo>
                  <a:pt x="1293" y="200"/>
                </a:lnTo>
                <a:lnTo>
                  <a:pt x="1292" y="181"/>
                </a:lnTo>
                <a:lnTo>
                  <a:pt x="1288" y="160"/>
                </a:lnTo>
                <a:lnTo>
                  <a:pt x="1282" y="142"/>
                </a:lnTo>
                <a:lnTo>
                  <a:pt x="1274" y="122"/>
                </a:lnTo>
                <a:lnTo>
                  <a:pt x="1262" y="104"/>
                </a:lnTo>
                <a:lnTo>
                  <a:pt x="1251" y="88"/>
                </a:lnTo>
                <a:lnTo>
                  <a:pt x="1236" y="73"/>
                </a:lnTo>
                <a:lnTo>
                  <a:pt x="1220" y="59"/>
                </a:lnTo>
                <a:lnTo>
                  <a:pt x="1202" y="46"/>
                </a:lnTo>
                <a:lnTo>
                  <a:pt x="1183" y="34"/>
                </a:lnTo>
                <a:lnTo>
                  <a:pt x="1162" y="25"/>
                </a:lnTo>
                <a:lnTo>
                  <a:pt x="1140" y="17"/>
                </a:lnTo>
                <a:lnTo>
                  <a:pt x="1118" y="8"/>
                </a:lnTo>
                <a:lnTo>
                  <a:pt x="1093" y="4"/>
                </a:lnTo>
                <a:lnTo>
                  <a:pt x="1069" y="2"/>
                </a:lnTo>
                <a:lnTo>
                  <a:pt x="1043" y="0"/>
                </a:lnTo>
                <a:lnTo>
                  <a:pt x="1043" y="0"/>
                </a:lnTo>
                <a:lnTo>
                  <a:pt x="1018" y="2"/>
                </a:lnTo>
                <a:lnTo>
                  <a:pt x="992" y="4"/>
                </a:lnTo>
                <a:lnTo>
                  <a:pt x="970" y="8"/>
                </a:lnTo>
                <a:lnTo>
                  <a:pt x="947" y="17"/>
                </a:lnTo>
                <a:lnTo>
                  <a:pt x="924" y="25"/>
                </a:lnTo>
                <a:lnTo>
                  <a:pt x="903" y="34"/>
                </a:lnTo>
                <a:lnTo>
                  <a:pt x="885" y="46"/>
                </a:lnTo>
                <a:lnTo>
                  <a:pt x="867" y="59"/>
                </a:lnTo>
                <a:lnTo>
                  <a:pt x="851" y="73"/>
                </a:lnTo>
                <a:lnTo>
                  <a:pt x="836" y="88"/>
                </a:lnTo>
                <a:lnTo>
                  <a:pt x="823" y="104"/>
                </a:lnTo>
                <a:lnTo>
                  <a:pt x="813" y="122"/>
                </a:lnTo>
                <a:lnTo>
                  <a:pt x="805" y="142"/>
                </a:lnTo>
                <a:lnTo>
                  <a:pt x="799" y="160"/>
                </a:lnTo>
                <a:lnTo>
                  <a:pt x="795" y="181"/>
                </a:lnTo>
                <a:lnTo>
                  <a:pt x="794" y="200"/>
                </a:lnTo>
                <a:lnTo>
                  <a:pt x="794" y="200"/>
                </a:lnTo>
                <a:lnTo>
                  <a:pt x="794" y="218"/>
                </a:lnTo>
                <a:lnTo>
                  <a:pt x="797" y="235"/>
                </a:lnTo>
                <a:lnTo>
                  <a:pt x="802" y="251"/>
                </a:lnTo>
                <a:lnTo>
                  <a:pt x="807" y="264"/>
                </a:lnTo>
                <a:lnTo>
                  <a:pt x="813" y="277"/>
                </a:lnTo>
                <a:lnTo>
                  <a:pt x="822" y="288"/>
                </a:lnTo>
                <a:lnTo>
                  <a:pt x="830" y="298"/>
                </a:lnTo>
                <a:lnTo>
                  <a:pt x="838" y="308"/>
                </a:lnTo>
                <a:lnTo>
                  <a:pt x="854" y="322"/>
                </a:lnTo>
                <a:lnTo>
                  <a:pt x="867" y="334"/>
                </a:lnTo>
                <a:lnTo>
                  <a:pt x="882" y="342"/>
                </a:lnTo>
                <a:lnTo>
                  <a:pt x="882" y="342"/>
                </a:lnTo>
                <a:lnTo>
                  <a:pt x="891" y="347"/>
                </a:lnTo>
                <a:lnTo>
                  <a:pt x="901" y="353"/>
                </a:lnTo>
                <a:lnTo>
                  <a:pt x="909" y="361"/>
                </a:lnTo>
                <a:lnTo>
                  <a:pt x="916" y="368"/>
                </a:lnTo>
                <a:lnTo>
                  <a:pt x="921" y="376"/>
                </a:lnTo>
                <a:lnTo>
                  <a:pt x="924" y="383"/>
                </a:lnTo>
                <a:lnTo>
                  <a:pt x="926" y="391"/>
                </a:lnTo>
                <a:lnTo>
                  <a:pt x="926" y="397"/>
                </a:lnTo>
                <a:lnTo>
                  <a:pt x="924" y="404"/>
                </a:lnTo>
                <a:lnTo>
                  <a:pt x="921" y="410"/>
                </a:lnTo>
                <a:lnTo>
                  <a:pt x="916" y="415"/>
                </a:lnTo>
                <a:lnTo>
                  <a:pt x="909" y="420"/>
                </a:lnTo>
                <a:lnTo>
                  <a:pt x="901" y="425"/>
                </a:lnTo>
                <a:lnTo>
                  <a:pt x="891" y="428"/>
                </a:lnTo>
                <a:lnTo>
                  <a:pt x="880" y="430"/>
                </a:lnTo>
                <a:lnTo>
                  <a:pt x="869" y="430"/>
                </a:lnTo>
                <a:lnTo>
                  <a:pt x="595" y="430"/>
                </a:lnTo>
                <a:lnTo>
                  <a:pt x="595" y="431"/>
                </a:lnTo>
                <a:lnTo>
                  <a:pt x="0" y="431"/>
                </a:lnTo>
                <a:lnTo>
                  <a:pt x="0" y="1305"/>
                </a:lnTo>
                <a:lnTo>
                  <a:pt x="0" y="1305"/>
                </a:lnTo>
                <a:lnTo>
                  <a:pt x="0" y="1317"/>
                </a:lnTo>
                <a:lnTo>
                  <a:pt x="2" y="1328"/>
                </a:lnTo>
                <a:lnTo>
                  <a:pt x="5" y="1338"/>
                </a:lnTo>
                <a:lnTo>
                  <a:pt x="10" y="1346"/>
                </a:lnTo>
                <a:lnTo>
                  <a:pt x="15" y="1352"/>
                </a:lnTo>
                <a:lnTo>
                  <a:pt x="19" y="1357"/>
                </a:lnTo>
                <a:lnTo>
                  <a:pt x="26" y="1361"/>
                </a:lnTo>
                <a:lnTo>
                  <a:pt x="32" y="1362"/>
                </a:lnTo>
                <a:lnTo>
                  <a:pt x="39" y="1362"/>
                </a:lnTo>
                <a:lnTo>
                  <a:pt x="47" y="1361"/>
                </a:lnTo>
                <a:lnTo>
                  <a:pt x="54" y="1357"/>
                </a:lnTo>
                <a:lnTo>
                  <a:pt x="62" y="1352"/>
                </a:lnTo>
                <a:lnTo>
                  <a:pt x="68" y="1346"/>
                </a:lnTo>
                <a:lnTo>
                  <a:pt x="76" y="1338"/>
                </a:lnTo>
                <a:lnTo>
                  <a:pt x="83" y="1328"/>
                </a:lnTo>
                <a:lnTo>
                  <a:pt x="88" y="1318"/>
                </a:lnTo>
                <a:lnTo>
                  <a:pt x="88" y="1318"/>
                </a:lnTo>
                <a:lnTo>
                  <a:pt x="96" y="1304"/>
                </a:lnTo>
                <a:lnTo>
                  <a:pt x="107" y="1291"/>
                </a:lnTo>
                <a:lnTo>
                  <a:pt x="122" y="1274"/>
                </a:lnTo>
                <a:lnTo>
                  <a:pt x="132" y="1266"/>
                </a:lnTo>
                <a:lnTo>
                  <a:pt x="141" y="1258"/>
                </a:lnTo>
                <a:lnTo>
                  <a:pt x="153" y="1250"/>
                </a:lnTo>
                <a:lnTo>
                  <a:pt x="166" y="1243"/>
                </a:lnTo>
                <a:lnTo>
                  <a:pt x="179" y="1238"/>
                </a:lnTo>
                <a:lnTo>
                  <a:pt x="195" y="1234"/>
                </a:lnTo>
                <a:lnTo>
                  <a:pt x="211" y="1230"/>
                </a:lnTo>
                <a:lnTo>
                  <a:pt x="229" y="1230"/>
                </a:lnTo>
                <a:lnTo>
                  <a:pt x="229" y="1230"/>
                </a:lnTo>
                <a:lnTo>
                  <a:pt x="249" y="1232"/>
                </a:lnTo>
                <a:lnTo>
                  <a:pt x="270" y="1235"/>
                </a:lnTo>
                <a:lnTo>
                  <a:pt x="288" y="1242"/>
                </a:lnTo>
                <a:lnTo>
                  <a:pt x="307" y="1250"/>
                </a:lnTo>
                <a:lnTo>
                  <a:pt x="325" y="1260"/>
                </a:lnTo>
                <a:lnTo>
                  <a:pt x="342" y="1273"/>
                </a:lnTo>
                <a:lnTo>
                  <a:pt x="356" y="1287"/>
                </a:lnTo>
                <a:lnTo>
                  <a:pt x="371" y="1304"/>
                </a:lnTo>
                <a:lnTo>
                  <a:pt x="384" y="1321"/>
                </a:lnTo>
                <a:lnTo>
                  <a:pt x="395" y="1339"/>
                </a:lnTo>
                <a:lnTo>
                  <a:pt x="405" y="1361"/>
                </a:lnTo>
                <a:lnTo>
                  <a:pt x="413" y="1383"/>
                </a:lnTo>
                <a:lnTo>
                  <a:pt x="421" y="1406"/>
                </a:lnTo>
                <a:lnTo>
                  <a:pt x="426" y="1429"/>
                </a:lnTo>
                <a:lnTo>
                  <a:pt x="428" y="1455"/>
                </a:lnTo>
                <a:lnTo>
                  <a:pt x="429" y="1479"/>
                </a:lnTo>
                <a:lnTo>
                  <a:pt x="429" y="1479"/>
                </a:lnTo>
                <a:lnTo>
                  <a:pt x="428" y="1505"/>
                </a:lnTo>
                <a:lnTo>
                  <a:pt x="426" y="1530"/>
                </a:lnTo>
                <a:lnTo>
                  <a:pt x="421" y="1554"/>
                </a:lnTo>
                <a:lnTo>
                  <a:pt x="413" y="1577"/>
                </a:lnTo>
                <a:lnTo>
                  <a:pt x="405" y="1598"/>
                </a:lnTo>
                <a:lnTo>
                  <a:pt x="395" y="1619"/>
                </a:lnTo>
                <a:lnTo>
                  <a:pt x="384" y="1639"/>
                </a:lnTo>
                <a:lnTo>
                  <a:pt x="371" y="1657"/>
                </a:lnTo>
                <a:lnTo>
                  <a:pt x="356" y="1673"/>
                </a:lnTo>
                <a:lnTo>
                  <a:pt x="342" y="1686"/>
                </a:lnTo>
                <a:lnTo>
                  <a:pt x="325" y="1699"/>
                </a:lnTo>
                <a:lnTo>
                  <a:pt x="307" y="1710"/>
                </a:lnTo>
                <a:lnTo>
                  <a:pt x="288" y="1718"/>
                </a:lnTo>
                <a:lnTo>
                  <a:pt x="270" y="1725"/>
                </a:lnTo>
                <a:lnTo>
                  <a:pt x="249" y="1728"/>
                </a:lnTo>
                <a:lnTo>
                  <a:pt x="229" y="1730"/>
                </a:lnTo>
                <a:lnTo>
                  <a:pt x="229" y="1730"/>
                </a:lnTo>
                <a:close/>
              </a:path>
            </a:pathLst>
          </a:custGeom>
          <a:solidFill>
            <a:srgbClr val="30AD34"/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 tIns="468000" anchor="ctr" anchorCtr="1"/>
          <a:lstStyle/>
          <a:p>
            <a:pPr eaLnBrk="1" hangingPunct="1">
              <a:defRPr/>
            </a:pPr>
            <a:endParaRPr lang="en-GB" sz="4000"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32301B-BD88-4720-A88E-8F50052A793E}"/>
              </a:ext>
            </a:extLst>
          </p:cNvPr>
          <p:cNvSpPr txBox="1"/>
          <p:nvPr/>
        </p:nvSpPr>
        <p:spPr>
          <a:xfrm>
            <a:off x="3417102" y="4163901"/>
            <a:ext cx="2566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Technology Team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29E69B-006C-403C-9E95-556B1656FB49}"/>
              </a:ext>
            </a:extLst>
          </p:cNvPr>
          <p:cNvSpPr txBox="1"/>
          <p:nvPr/>
        </p:nvSpPr>
        <p:spPr>
          <a:xfrm>
            <a:off x="6109211" y="1744363"/>
            <a:ext cx="2566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Chief Data Office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6B1F9B-5C51-41C7-B532-B4511B62705D}"/>
              </a:ext>
            </a:extLst>
          </p:cNvPr>
          <p:cNvSpPr txBox="1"/>
          <p:nvPr/>
        </p:nvSpPr>
        <p:spPr>
          <a:xfrm>
            <a:off x="6450925" y="4163901"/>
            <a:ext cx="2566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Enterprise Analytics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72865F-6001-45FC-B049-C8B0FF14C0CB}"/>
              </a:ext>
            </a:extLst>
          </p:cNvPr>
          <p:cNvSpPr txBox="1"/>
          <p:nvPr/>
        </p:nvSpPr>
        <p:spPr>
          <a:xfrm>
            <a:off x="3276600" y="1751573"/>
            <a:ext cx="2566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Teams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7393A8-6078-4895-8A66-597951703ED7}"/>
              </a:ext>
            </a:extLst>
          </p:cNvPr>
          <p:cNvSpPr/>
          <p:nvPr/>
        </p:nvSpPr>
        <p:spPr>
          <a:xfrm>
            <a:off x="152400" y="6611779"/>
            <a:ext cx="27077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©2019 Huntington Bancshares Incorporated</a:t>
            </a:r>
          </a:p>
        </p:txBody>
      </p:sp>
    </p:spTree>
    <p:extLst>
      <p:ext uri="{BB962C8B-B14F-4D97-AF65-F5344CB8AC3E}">
        <p14:creationId xmlns:p14="http://schemas.microsoft.com/office/powerpoint/2010/main" val="122658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auto">
          <a:xfrm>
            <a:off x="658368" y="220446"/>
            <a:ext cx="8257032" cy="48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kern="1200" cap="none" baseline="0">
                <a:solidFill>
                  <a:srgbClr val="66BD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30AD34"/>
                </a:solidFill>
                <a:latin typeface="Arial Bold" pitchFamily="-110" charset="0"/>
                <a:ea typeface="ＭＳ Ｐゴシック" charset="-128"/>
                <a:cs typeface="Arial Bold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30AD34"/>
                </a:solidFill>
                <a:latin typeface="Arial Bold" pitchFamily="-110" charset="0"/>
                <a:ea typeface="ＭＳ Ｐゴシック" charset="-128"/>
                <a:cs typeface="Arial Bold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30AD34"/>
                </a:solidFill>
                <a:latin typeface="Arial Bold" pitchFamily="-110" charset="0"/>
                <a:ea typeface="ＭＳ Ｐゴシック" charset="-128"/>
                <a:cs typeface="Arial Bold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30AD34"/>
                </a:solidFill>
                <a:latin typeface="Arial Bold" pitchFamily="-110" charset="0"/>
                <a:ea typeface="ＭＳ Ｐゴシック" charset="-128"/>
                <a:cs typeface="Arial Bold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4000" dirty="0"/>
              <a:t>Managing &amp; Governing Data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1143000" y="872962"/>
            <a:ext cx="10058400" cy="5375438"/>
          </a:xfrm>
          <a:prstGeom prst="triangle">
            <a:avLst/>
          </a:prstGeom>
          <a:solidFill>
            <a:srgbClr val="66BD29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344928" y="5030684"/>
            <a:ext cx="769828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90938" y="3779056"/>
            <a:ext cx="536899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9400" y="2560961"/>
            <a:ext cx="291288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270379" y="1916383"/>
            <a:ext cx="1810110" cy="5453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Executive Leadership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718990" y="3009603"/>
            <a:ext cx="2912887" cy="5510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Senior Leaders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263624" y="4143588"/>
            <a:ext cx="3823619" cy="5510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“Pickle in the Middle”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490938" y="5420752"/>
            <a:ext cx="5368991" cy="5510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Stewards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53E2E8B-522E-40A9-B342-290C072A65E4}"/>
              </a:ext>
            </a:extLst>
          </p:cNvPr>
          <p:cNvSpPr txBox="1">
            <a:spLocks/>
          </p:cNvSpPr>
          <p:nvPr/>
        </p:nvSpPr>
        <p:spPr>
          <a:xfrm>
            <a:off x="11231563" y="6411918"/>
            <a:ext cx="5794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BCF049-D6BB-477C-A13E-51841F7E7B54}" type="slidenum">
              <a:rPr lang="en-US" altLang="en-US" sz="120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8</a:t>
            </a:fld>
            <a:endParaRPr lang="en-US" altLang="en-US" sz="1200" dirty="0">
              <a:solidFill>
                <a:srgbClr val="776F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AF01AC-6AB6-41FB-9B7E-4E479CB81EFE}"/>
              </a:ext>
            </a:extLst>
          </p:cNvPr>
          <p:cNvSpPr/>
          <p:nvPr/>
        </p:nvSpPr>
        <p:spPr>
          <a:xfrm>
            <a:off x="152400" y="6611779"/>
            <a:ext cx="27077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©2019 Huntington Bancshares Incorporated</a:t>
            </a:r>
          </a:p>
        </p:txBody>
      </p:sp>
    </p:spTree>
    <p:extLst>
      <p:ext uri="{BB962C8B-B14F-4D97-AF65-F5344CB8AC3E}">
        <p14:creationId xmlns:p14="http://schemas.microsoft.com/office/powerpoint/2010/main" val="3441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7A3F-442C-44F1-A184-55F8ADA2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8780"/>
            <a:ext cx="8232775" cy="444217"/>
          </a:xfrm>
        </p:spPr>
        <p:txBody>
          <a:bodyPr/>
          <a:lstStyle/>
          <a:p>
            <a:r>
              <a:rPr lang="en-US" sz="4000" dirty="0">
                <a:solidFill>
                  <a:srgbClr val="66BD2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Understanding Analytic Uses</a:t>
            </a:r>
            <a:endParaRPr lang="en-US" sz="4000" b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F55DF3-FA13-407F-984A-19420A2F2EBD}"/>
              </a:ext>
            </a:extLst>
          </p:cNvPr>
          <p:cNvGrpSpPr/>
          <p:nvPr/>
        </p:nvGrpSpPr>
        <p:grpSpPr>
          <a:xfrm>
            <a:off x="990600" y="914400"/>
            <a:ext cx="10820400" cy="5410200"/>
            <a:chOff x="2412491" y="1249394"/>
            <a:chExt cx="7359800" cy="45418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04551D-07E1-4FD3-934A-C6D5701BBDB6}"/>
                </a:ext>
              </a:extLst>
            </p:cNvPr>
            <p:cNvSpPr/>
            <p:nvPr/>
          </p:nvSpPr>
          <p:spPr>
            <a:xfrm>
              <a:off x="2819401" y="1597324"/>
              <a:ext cx="3657600" cy="152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217C13-4495-43D7-B10E-1843E76F7ED8}"/>
                </a:ext>
              </a:extLst>
            </p:cNvPr>
            <p:cNvSpPr/>
            <p:nvPr/>
          </p:nvSpPr>
          <p:spPr>
            <a:xfrm>
              <a:off x="2819401" y="3124200"/>
              <a:ext cx="3657600" cy="2667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6A1723-FDE8-4929-A8B6-696E248F092E}"/>
                </a:ext>
              </a:extLst>
            </p:cNvPr>
            <p:cNvSpPr/>
            <p:nvPr/>
          </p:nvSpPr>
          <p:spPr>
            <a:xfrm>
              <a:off x="7543800" y="1597324"/>
              <a:ext cx="2057400" cy="419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244EB5DC-3B91-431F-AFDD-A428AAF24010}"/>
                </a:ext>
              </a:extLst>
            </p:cNvPr>
            <p:cNvSpPr/>
            <p:nvPr/>
          </p:nvSpPr>
          <p:spPr>
            <a:xfrm rot="5400000">
              <a:off x="5678046" y="3456744"/>
              <a:ext cx="2655498" cy="466410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216A0EE-3B8F-4A76-9B78-EB614225EF39}"/>
                </a:ext>
              </a:extLst>
            </p:cNvPr>
            <p:cNvSpPr/>
            <p:nvPr/>
          </p:nvSpPr>
          <p:spPr>
            <a:xfrm>
              <a:off x="2895606" y="1772540"/>
              <a:ext cx="1524001" cy="589660"/>
            </a:xfrm>
            <a:prstGeom prst="roundRect">
              <a:avLst/>
            </a:prstGeom>
            <a:solidFill>
              <a:schemeClr val="accent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t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Descriptive Analytics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8361980-5243-423C-9C8D-1C19DC445E8C}"/>
                </a:ext>
              </a:extLst>
            </p:cNvPr>
            <p:cNvSpPr/>
            <p:nvPr/>
          </p:nvSpPr>
          <p:spPr>
            <a:xfrm>
              <a:off x="2895605" y="2811929"/>
              <a:ext cx="1524001" cy="589660"/>
            </a:xfrm>
            <a:prstGeom prst="roundRect">
              <a:avLst/>
            </a:prstGeom>
            <a:solidFill>
              <a:schemeClr val="accent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t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Diagnostic Analytics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3D9D17A-8684-437B-BD89-E83AF9A205D8}"/>
                </a:ext>
              </a:extLst>
            </p:cNvPr>
            <p:cNvSpPr/>
            <p:nvPr/>
          </p:nvSpPr>
          <p:spPr>
            <a:xfrm>
              <a:off x="2895605" y="3556488"/>
              <a:ext cx="1524001" cy="589660"/>
            </a:xfrm>
            <a:prstGeom prst="roundRect">
              <a:avLst/>
            </a:prstGeom>
            <a:solidFill>
              <a:schemeClr val="accent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t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Predictive Analytics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C5DA365-F705-493D-9874-812ACB9816E4}"/>
                </a:ext>
              </a:extLst>
            </p:cNvPr>
            <p:cNvSpPr/>
            <p:nvPr/>
          </p:nvSpPr>
          <p:spPr>
            <a:xfrm>
              <a:off x="2895605" y="4341863"/>
              <a:ext cx="1524001" cy="589660"/>
            </a:xfrm>
            <a:prstGeom prst="roundRect">
              <a:avLst/>
            </a:prstGeom>
            <a:solidFill>
              <a:schemeClr val="accent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t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Prescriptive Analytics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4565339-90E3-43E2-9694-664817326BC6}"/>
                </a:ext>
              </a:extLst>
            </p:cNvPr>
            <p:cNvSpPr/>
            <p:nvPr/>
          </p:nvSpPr>
          <p:spPr>
            <a:xfrm>
              <a:off x="2895605" y="5105400"/>
              <a:ext cx="1524001" cy="589660"/>
            </a:xfrm>
            <a:prstGeom prst="roundRect">
              <a:avLst/>
            </a:prstGeom>
            <a:solidFill>
              <a:schemeClr val="accent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" rIns="9144" rtlCol="0" anchor="t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Cognitive Analytics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8A3475-4FA4-4CF5-A84A-1D9F750BF226}"/>
                </a:ext>
              </a:extLst>
            </p:cNvPr>
            <p:cNvSpPr txBox="1"/>
            <p:nvPr/>
          </p:nvSpPr>
          <p:spPr>
            <a:xfrm rot="16200000">
              <a:off x="1796796" y="2212848"/>
              <a:ext cx="1524000" cy="29260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none" tIns="45720" rtlCol="0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Descriptive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C89272-68B6-4D90-9B71-63A17C8005D7}"/>
                </a:ext>
              </a:extLst>
            </p:cNvPr>
            <p:cNvSpPr txBox="1"/>
            <p:nvPr/>
          </p:nvSpPr>
          <p:spPr>
            <a:xfrm rot="16200000">
              <a:off x="1269146" y="4343745"/>
              <a:ext cx="2579298" cy="29260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none" tIns="45720" rtlCol="0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Advanced Analytics</a:t>
              </a:r>
            </a:p>
          </p:txBody>
        </p:sp>
        <p:sp>
          <p:nvSpPr>
            <p:cNvPr id="16" name="Content Placeholder 3">
              <a:extLst>
                <a:ext uri="{FF2B5EF4-FFF2-40B4-BE49-F238E27FC236}">
                  <a16:creationId xmlns:a16="http://schemas.microsoft.com/office/drawing/2014/main" id="{1F8C41EA-D0C0-4697-8ED3-2FEC776EA14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9605" y="1720818"/>
              <a:ext cx="2123897" cy="117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66BD29"/>
                </a:buClr>
                <a:buFont typeface="Arial" panose="020B0604020202020204" pitchFamily="34" charset="0"/>
                <a:buChar char="•"/>
                <a:defRPr sz="2200" kern="1200">
                  <a:solidFill>
                    <a:srgbClr val="776F6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algn="l" defTabSz="457200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66BD29"/>
                </a:buClr>
                <a:buFont typeface="Arial" panose="020B0604020202020204" pitchFamily="34" charset="0"/>
                <a:buChar char="–"/>
                <a:defRPr sz="2000" kern="1200">
                  <a:solidFill>
                    <a:srgbClr val="776F6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457200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66BD2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rgbClr val="776F6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457200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66BD29"/>
                </a:buClr>
                <a:buFont typeface="Arial" panose="020B0604020202020204" pitchFamily="34" charset="0"/>
                <a:buChar char="–"/>
                <a:defRPr sz="1600" kern="1200">
                  <a:solidFill>
                    <a:srgbClr val="776F6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rgbClr val="000000"/>
                  </a:solidFill>
                  <a:latin typeface="Arial"/>
                  <a:ea typeface="ＭＳ Ｐゴシック" charset="-128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2713" indent="-112713">
                <a:spcBef>
                  <a:spcPts val="3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Reporting and dashboards</a:t>
              </a:r>
            </a:p>
            <a:p>
              <a:pPr marL="112713" indent="-112713">
                <a:spcBef>
                  <a:spcPts val="3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Data Discovery</a:t>
              </a:r>
            </a:p>
            <a:p>
              <a:pPr marL="112713" indent="-112713">
                <a:spcBef>
                  <a:spcPts val="3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Visualization</a:t>
              </a:r>
            </a:p>
            <a:p>
              <a:pPr marL="112713" indent="-112713">
                <a:spcBef>
                  <a:spcPts val="3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Drill-Down </a:t>
              </a:r>
            </a:p>
            <a:p>
              <a:pPr marL="112713" indent="-112713">
                <a:spcBef>
                  <a:spcPts val="3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Business Intelligence </a:t>
              </a:r>
            </a:p>
          </p:txBody>
        </p:sp>
        <p:sp>
          <p:nvSpPr>
            <p:cNvPr id="17" name="Content Placeholder 3">
              <a:extLst>
                <a:ext uri="{FF2B5EF4-FFF2-40B4-BE49-F238E27FC236}">
                  <a16:creationId xmlns:a16="http://schemas.microsoft.com/office/drawing/2014/main" id="{6F5AC648-2332-4AD2-B93F-23C17CFA79C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9605" y="3115574"/>
              <a:ext cx="2123897" cy="267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66BD29"/>
                </a:buClr>
                <a:buFont typeface="Arial" panose="020B0604020202020204" pitchFamily="34" charset="0"/>
                <a:buChar char="•"/>
                <a:defRPr sz="2200" kern="1200">
                  <a:solidFill>
                    <a:srgbClr val="776F6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algn="l" defTabSz="457200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66BD29"/>
                </a:buClr>
                <a:buFont typeface="Arial" panose="020B0604020202020204" pitchFamily="34" charset="0"/>
                <a:buChar char="–"/>
                <a:defRPr sz="2000" kern="1200">
                  <a:solidFill>
                    <a:srgbClr val="776F6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457200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66BD2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rgbClr val="776F6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457200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66BD29"/>
                </a:buClr>
                <a:buFont typeface="Arial" panose="020B0604020202020204" pitchFamily="34" charset="0"/>
                <a:buChar char="–"/>
                <a:defRPr sz="1600" kern="1200">
                  <a:solidFill>
                    <a:srgbClr val="776F6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rgbClr val="000000"/>
                  </a:solidFill>
                  <a:latin typeface="Arial"/>
                  <a:ea typeface="ＭＳ Ｐゴシック" charset="-128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2713" indent="-112713">
                <a:spcBef>
                  <a:spcPts val="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Neural Networks</a:t>
              </a:r>
            </a:p>
            <a:p>
              <a:pPr marL="112713" indent="-112713">
                <a:spcBef>
                  <a:spcPts val="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Machine Learning</a:t>
              </a:r>
            </a:p>
            <a:p>
              <a:pPr marL="112713" indent="-112713">
                <a:spcBef>
                  <a:spcPts val="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Neuro-Linguistic Programming</a:t>
              </a:r>
            </a:p>
            <a:p>
              <a:pPr marL="112713" indent="-112713">
                <a:spcBef>
                  <a:spcPts val="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Causal Data Analysis</a:t>
              </a:r>
            </a:p>
            <a:p>
              <a:pPr marL="112713" indent="-112713">
                <a:spcBef>
                  <a:spcPts val="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Regression </a:t>
              </a:r>
            </a:p>
            <a:p>
              <a:pPr marL="112713" indent="-112713">
                <a:spcBef>
                  <a:spcPts val="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Clustering </a:t>
              </a:r>
            </a:p>
            <a:p>
              <a:pPr marL="112713" indent="-112713">
                <a:spcBef>
                  <a:spcPts val="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Classification</a:t>
              </a:r>
            </a:p>
            <a:p>
              <a:pPr marL="112713" indent="-112713">
                <a:spcBef>
                  <a:spcPts val="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Statistical </a:t>
              </a:r>
            </a:p>
            <a:p>
              <a:pPr marL="112713" indent="-112713">
                <a:spcBef>
                  <a:spcPts val="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Time Series </a:t>
              </a:r>
            </a:p>
            <a:p>
              <a:pPr marL="112713" indent="-112713">
                <a:spcBef>
                  <a:spcPts val="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Spatial </a:t>
              </a:r>
            </a:p>
            <a:p>
              <a:pPr marL="112713" indent="-112713">
                <a:spcBef>
                  <a:spcPts val="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Data Exploration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AE79F-4877-47EC-A90C-1D11386AA915}"/>
                </a:ext>
              </a:extLst>
            </p:cNvPr>
            <p:cNvSpPr txBox="1"/>
            <p:nvPr/>
          </p:nvSpPr>
          <p:spPr>
            <a:xfrm>
              <a:off x="2412491" y="1249394"/>
              <a:ext cx="4064510" cy="2926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none" tIns="45720" rtlCol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Analytics Maturity Levels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21BF44-60D5-4986-B3AF-06B4D5952568}"/>
                </a:ext>
              </a:extLst>
            </p:cNvPr>
            <p:cNvSpPr txBox="1"/>
            <p:nvPr/>
          </p:nvSpPr>
          <p:spPr>
            <a:xfrm>
              <a:off x="7543804" y="1249394"/>
              <a:ext cx="2068153" cy="2926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none" tIns="45720" rtlCol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Data Users</a:t>
              </a:r>
            </a:p>
          </p:txBody>
        </p:sp>
        <p:sp>
          <p:nvSpPr>
            <p:cNvPr id="20" name="Content Placeholder 3">
              <a:extLst>
                <a:ext uri="{FF2B5EF4-FFF2-40B4-BE49-F238E27FC236}">
                  <a16:creationId xmlns:a16="http://schemas.microsoft.com/office/drawing/2014/main" id="{F6124BE6-A43A-4E3F-B08B-0F300F4420A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48394" y="1697178"/>
              <a:ext cx="2123897" cy="3722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66BD29"/>
                </a:buClr>
                <a:buFont typeface="Arial" panose="020B0604020202020204" pitchFamily="34" charset="0"/>
                <a:buChar char="•"/>
                <a:defRPr sz="2200" kern="1200">
                  <a:solidFill>
                    <a:srgbClr val="776F6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algn="l" defTabSz="457200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66BD29"/>
                </a:buClr>
                <a:buFont typeface="Arial" panose="020B0604020202020204" pitchFamily="34" charset="0"/>
                <a:buChar char="–"/>
                <a:defRPr sz="2000" kern="1200">
                  <a:solidFill>
                    <a:srgbClr val="776F6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457200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66BD29"/>
                </a:buClr>
                <a:buFont typeface="Arial" panose="020B0604020202020204" pitchFamily="34" charset="0"/>
                <a:buChar char="•"/>
                <a:defRPr sz="1800" kern="1200">
                  <a:solidFill>
                    <a:srgbClr val="776F6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457200" rtl="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66BD29"/>
                </a:buClr>
                <a:buFont typeface="Arial" panose="020B0604020202020204" pitchFamily="34" charset="0"/>
                <a:buChar char="–"/>
                <a:defRPr sz="1600" kern="1200">
                  <a:solidFill>
                    <a:srgbClr val="776F6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rgbClr val="000000"/>
                  </a:solidFill>
                  <a:latin typeface="Arial"/>
                  <a:ea typeface="ＭＳ Ｐゴシック" charset="-128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2400"/>
                </a:spcBef>
                <a:spcAft>
                  <a:spcPts val="3600"/>
                </a:spcAft>
                <a:buClr>
                  <a:schemeClr val="accent1">
                    <a:lumMod val="75000"/>
                  </a:schemeClr>
                </a:buClr>
                <a:buNone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Business Users</a:t>
              </a:r>
            </a:p>
            <a:p>
              <a:pPr marL="0" indent="0">
                <a:spcBef>
                  <a:spcPts val="2400"/>
                </a:spcBef>
                <a:spcAft>
                  <a:spcPts val="3600"/>
                </a:spcAft>
                <a:buClr>
                  <a:schemeClr val="accent1">
                    <a:lumMod val="75000"/>
                  </a:schemeClr>
                </a:buClr>
                <a:buNone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Business Analysts</a:t>
              </a:r>
            </a:p>
            <a:p>
              <a:pPr marL="0" indent="0">
                <a:spcBef>
                  <a:spcPts val="2400"/>
                </a:spcBef>
                <a:spcAft>
                  <a:spcPts val="3600"/>
                </a:spcAft>
                <a:buClr>
                  <a:schemeClr val="accent1">
                    <a:lumMod val="75000"/>
                  </a:schemeClr>
                </a:buClr>
                <a:buNone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Power Users</a:t>
              </a:r>
            </a:p>
            <a:p>
              <a:pPr marL="0" indent="0">
                <a:spcBef>
                  <a:spcPts val="2400"/>
                </a:spcBef>
                <a:spcAft>
                  <a:spcPts val="3600"/>
                </a:spcAft>
                <a:buClr>
                  <a:schemeClr val="accent1">
                    <a:lumMod val="75000"/>
                  </a:schemeClr>
                </a:buClr>
                <a:buNone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Data Scientists</a:t>
              </a:r>
            </a:p>
            <a:p>
              <a:pPr marL="0" indent="0">
                <a:spcBef>
                  <a:spcPts val="2400"/>
                </a:spcBef>
                <a:spcAft>
                  <a:spcPts val="3600"/>
                </a:spcAft>
                <a:buClr>
                  <a:schemeClr val="accent1">
                    <a:lumMod val="75000"/>
                  </a:schemeClr>
                </a:buClr>
                <a:buNone/>
              </a:pP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Systems</a:t>
              </a:r>
            </a:p>
          </p:txBody>
        </p:sp>
      </p:grp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AEC9E1F6-9426-4252-A169-C16D75E1FC87}"/>
              </a:ext>
            </a:extLst>
          </p:cNvPr>
          <p:cNvSpPr txBox="1">
            <a:spLocks/>
          </p:cNvSpPr>
          <p:nvPr/>
        </p:nvSpPr>
        <p:spPr>
          <a:xfrm>
            <a:off x="11231563" y="6411918"/>
            <a:ext cx="5794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BCF049-D6BB-477C-A13E-51841F7E7B54}" type="slidenum">
              <a:rPr lang="en-US" altLang="en-US" sz="1200">
                <a:solidFill>
                  <a:srgbClr val="776F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9</a:t>
            </a:fld>
            <a:endParaRPr lang="en-US" altLang="en-US" sz="1200" dirty="0">
              <a:solidFill>
                <a:srgbClr val="776F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5ED772-5409-4AB2-8DDC-2CE8258906D9}"/>
              </a:ext>
            </a:extLst>
          </p:cNvPr>
          <p:cNvSpPr/>
          <p:nvPr/>
        </p:nvSpPr>
        <p:spPr>
          <a:xfrm>
            <a:off x="152400" y="6611779"/>
            <a:ext cx="27077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©2019 Huntington Bancshares Incorporated</a:t>
            </a:r>
          </a:p>
        </p:txBody>
      </p:sp>
    </p:spTree>
    <p:extLst>
      <p:ext uri="{BB962C8B-B14F-4D97-AF65-F5344CB8AC3E}">
        <p14:creationId xmlns:p14="http://schemas.microsoft.com/office/powerpoint/2010/main" val="14815234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3">
      <a:dk1>
        <a:srgbClr val="000000"/>
      </a:dk1>
      <a:lt1>
        <a:srgbClr val="FFFFFF"/>
      </a:lt1>
      <a:dk2>
        <a:srgbClr val="404040"/>
      </a:dk2>
      <a:lt2>
        <a:srgbClr val="FFFFFF"/>
      </a:lt2>
      <a:accent1>
        <a:srgbClr val="30AD34"/>
      </a:accent1>
      <a:accent2>
        <a:srgbClr val="595959"/>
      </a:accent2>
      <a:accent3>
        <a:srgbClr val="C2B000"/>
      </a:accent3>
      <a:accent4>
        <a:srgbClr val="69923A"/>
      </a:accent4>
      <a:accent5>
        <a:srgbClr val="A33F1F"/>
      </a:accent5>
      <a:accent6>
        <a:srgbClr val="589199"/>
      </a:accent6>
      <a:hlink>
        <a:srgbClr val="D47B22"/>
      </a:hlink>
      <a:folHlink>
        <a:srgbClr val="EFBD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776F67"/>
        </a:dk1>
        <a:lt1>
          <a:srgbClr val="FFFFFF"/>
        </a:lt1>
        <a:dk2>
          <a:srgbClr val="66BD29"/>
        </a:dk2>
        <a:lt2>
          <a:srgbClr val="EEECE1"/>
        </a:lt2>
        <a:accent1>
          <a:srgbClr val="776F67"/>
        </a:accent1>
        <a:accent2>
          <a:srgbClr val="000000"/>
        </a:accent2>
        <a:accent3>
          <a:srgbClr val="FFFFFF"/>
        </a:accent3>
        <a:accent4>
          <a:srgbClr val="655E57"/>
        </a:accent4>
        <a:accent5>
          <a:srgbClr val="BDBBB8"/>
        </a:accent5>
        <a:accent6>
          <a:srgbClr val="000000"/>
        </a:accent6>
        <a:hlink>
          <a:srgbClr val="66BD29"/>
        </a:hlink>
        <a:folHlink>
          <a:srgbClr val="D481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5323C342EC7E4FBB563A81FF020D56" ma:contentTypeVersion="5" ma:contentTypeDescription="Create a new document." ma:contentTypeScope="" ma:versionID="d0ee4f466d027e8a44a7f84a44b3b228">
  <xsd:schema xmlns:xsd="http://www.w3.org/2001/XMLSchema" xmlns:xs="http://www.w3.org/2001/XMLSchema" xmlns:p="http://schemas.microsoft.com/office/2006/metadata/properties" xmlns:ns2="3f52dd91-5e70-47c6-bf7a-d90c2e63feda" xmlns:ns3="9bd1a291-ffaf-4072-a0ae-6f9b35301ebc" targetNamespace="http://schemas.microsoft.com/office/2006/metadata/properties" ma:root="true" ma:fieldsID="719f8b6120acea2551fa92f015e9f234" ns2:_="" ns3:_="">
    <xsd:import namespace="3f52dd91-5e70-47c6-bf7a-d90c2e63feda"/>
    <xsd:import namespace="9bd1a291-ffaf-4072-a0ae-6f9b35301e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2dd91-5e70-47c6-bf7a-d90c2e63fe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1a291-ffaf-4072-a0ae-6f9b35301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FE1A72-77C7-4D8C-AD61-C8C293D3BA4E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3f52dd91-5e70-47c6-bf7a-d90c2e63feda"/>
    <ds:schemaRef ds:uri="9bd1a291-ffaf-4072-a0ae-6f9b35301ebc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59CEB67-BDD4-4D9D-953A-49BFBA0D2B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2dd91-5e70-47c6-bf7a-d90c2e63feda"/>
    <ds:schemaRef ds:uri="9bd1a291-ffaf-4072-a0ae-6f9b35301e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EA38DE-F8C9-4D91-8398-C6F87C97E7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186367</TotalTime>
  <Words>771</Words>
  <Application>Microsoft Office PowerPoint</Application>
  <PresentationFormat>Widescreen</PresentationFormat>
  <Paragraphs>195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Arial Bold</vt:lpstr>
      <vt:lpstr>Calibri</vt:lpstr>
      <vt:lpstr>Tahoma</vt:lpstr>
      <vt:lpstr>Wingdings</vt:lpstr>
      <vt:lpstr>2_Office Theme</vt:lpstr>
      <vt:lpstr>BA-CONference   The Influence of the  Chief Data Officer on Enterprise Analytics  </vt:lpstr>
      <vt:lpstr>Huntington Purpose and Values </vt:lpstr>
      <vt:lpstr>PowerPoint Presentation</vt:lpstr>
      <vt:lpstr>Determining Treatment of Data</vt:lpstr>
      <vt:lpstr>Realizing Tangible Benefits</vt:lpstr>
      <vt:lpstr>Staying Outcome-Focused</vt:lpstr>
      <vt:lpstr>Building Strategic Partnerships </vt:lpstr>
      <vt:lpstr>PowerPoint Presentation</vt:lpstr>
      <vt:lpstr>Understanding Analytic Uses</vt:lpstr>
      <vt:lpstr>Highlighting Changes Required</vt:lpstr>
      <vt:lpstr>Changing Culture</vt:lpstr>
      <vt:lpstr>Creating Competitive Advantage</vt:lpstr>
      <vt:lpstr>Q&amp;A</vt:lpstr>
    </vt:vector>
  </TitlesOfParts>
  <Company>Huntington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Merit Integration &amp;Conversion Planning Kickoff Meeting</dc:title>
  <dc:creator>Jim Lockhart</dc:creator>
  <cp:lastModifiedBy>Michelle Stewart</cp:lastModifiedBy>
  <cp:revision>3431</cp:revision>
  <cp:lastPrinted>2019-03-13T15:38:58Z</cp:lastPrinted>
  <dcterms:created xsi:type="dcterms:W3CDTF">2016-01-27T12:57:15Z</dcterms:created>
  <dcterms:modified xsi:type="dcterms:W3CDTF">2019-08-05T15:28:13Z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0x010100775323C342EC7E4FBB563A81FF020D56</vt:lpwstr>
  </property>
  <property fmtid="{D5CDD505-2E9C-101B-9397-08002B2CF9AE}" pid="3" name="Order">
    <vt:r8>10600</vt:r8>
  </property>
</Properties>
</file>