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5"/>
  </p:sldMasterIdLst>
  <p:notesMasterIdLst>
    <p:notesMasterId r:id="rId34"/>
  </p:notesMasterIdLst>
  <p:handoutMasterIdLst>
    <p:handoutMasterId r:id="rId35"/>
  </p:handoutMasterIdLst>
  <p:sldIdLst>
    <p:sldId id="361" r:id="rId6"/>
    <p:sldId id="390" r:id="rId7"/>
    <p:sldId id="362" r:id="rId8"/>
    <p:sldId id="368" r:id="rId9"/>
    <p:sldId id="367" r:id="rId10"/>
    <p:sldId id="369" r:id="rId11"/>
    <p:sldId id="370" r:id="rId12"/>
    <p:sldId id="371" r:id="rId13"/>
    <p:sldId id="372" r:id="rId14"/>
    <p:sldId id="360" r:id="rId15"/>
    <p:sldId id="366" r:id="rId16"/>
    <p:sldId id="364" r:id="rId17"/>
    <p:sldId id="365" r:id="rId18"/>
    <p:sldId id="374" r:id="rId19"/>
    <p:sldId id="391" r:id="rId20"/>
    <p:sldId id="380" r:id="rId21"/>
    <p:sldId id="382" r:id="rId22"/>
    <p:sldId id="375" r:id="rId23"/>
    <p:sldId id="379" r:id="rId24"/>
    <p:sldId id="392" r:id="rId25"/>
    <p:sldId id="376" r:id="rId26"/>
    <p:sldId id="384" r:id="rId27"/>
    <p:sldId id="393" r:id="rId28"/>
    <p:sldId id="381" r:id="rId29"/>
    <p:sldId id="377" r:id="rId30"/>
    <p:sldId id="386" r:id="rId31"/>
    <p:sldId id="388" r:id="rId32"/>
    <p:sldId id="373" r:id="rId3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726D"/>
    <a:srgbClr val="714888"/>
    <a:srgbClr val="A12587"/>
    <a:srgbClr val="863887"/>
    <a:srgbClr val="B71988"/>
    <a:srgbClr val="B01C87"/>
    <a:srgbClr val="582873"/>
    <a:srgbClr val="D40E8C"/>
    <a:srgbClr val="CE108B"/>
    <a:srgbClr val="CF10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42"/>
    <p:restoredTop sz="87435" autoAdjust="0"/>
  </p:normalViewPr>
  <p:slideViewPr>
    <p:cSldViewPr snapToGrid="0">
      <p:cViewPr varScale="1">
        <p:scale>
          <a:sx n="72" d="100"/>
          <a:sy n="72" d="100"/>
        </p:scale>
        <p:origin x="786" y="6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0BA2D4-4C3E-471B-AD32-731AC48E71F5}" type="datetimeFigureOut">
              <a:rPr lang="en-US" smtClean="0"/>
              <a:t>8/19/2019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506CF7-7A7C-4964-B91C-B04B776B76D6}" type="slidenum">
              <a:rPr lang="en-US" smtClean="0"/>
              <a:t>‹#›</a:t>
            </a:fld>
            <a:endParaRPr lang="en-US"/>
          </a:p>
        </p:txBody>
      </p:sp>
    </p:spTree>
    <p:extLst>
      <p:ext uri="{BB962C8B-B14F-4D97-AF65-F5344CB8AC3E}">
        <p14:creationId xmlns:p14="http://schemas.microsoft.com/office/powerpoint/2010/main" val="3387318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C5C26-E110-0243-8E14-F778A7F15B4B}" type="datetimeFigureOut">
              <a:rPr lang="en-US" smtClean="0"/>
              <a:t>8/19/2019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8CD4C-E5E2-FD4B-A013-4032F684959D}" type="slidenum">
              <a:rPr lang="en-US" smtClean="0"/>
              <a:t>‹#›</a:t>
            </a:fld>
            <a:endParaRPr lang="en-US"/>
          </a:p>
        </p:txBody>
      </p:sp>
    </p:spTree>
    <p:extLst>
      <p:ext uri="{BB962C8B-B14F-4D97-AF65-F5344CB8AC3E}">
        <p14:creationId xmlns:p14="http://schemas.microsoft.com/office/powerpoint/2010/main" val="212358266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source: https://www.istudy.org.uk/course/difficult-conversations-how-to-become-a-master-of-them/ </a:t>
            </a:r>
            <a:endParaRPr lang="en-US" dirty="0"/>
          </a:p>
        </p:txBody>
      </p:sp>
      <p:sp>
        <p:nvSpPr>
          <p:cNvPr id="4" name="Slide Number Placeholder 3"/>
          <p:cNvSpPr>
            <a:spLocks noGrp="1"/>
          </p:cNvSpPr>
          <p:nvPr>
            <p:ph type="sldNum" sz="quarter" idx="5"/>
          </p:nvPr>
        </p:nvSpPr>
        <p:spPr/>
        <p:txBody>
          <a:bodyPr/>
          <a:lstStyle/>
          <a:p>
            <a:fld id="{EF48CD4C-E5E2-FD4B-A013-4032F684959D}" type="slidenum">
              <a:rPr lang="en-US" smtClean="0"/>
              <a:t>1</a:t>
            </a:fld>
            <a:endParaRPr lang="en-US"/>
          </a:p>
        </p:txBody>
      </p:sp>
    </p:spTree>
    <p:extLst>
      <p:ext uri="{BB962C8B-B14F-4D97-AF65-F5344CB8AC3E}">
        <p14:creationId xmlns:p14="http://schemas.microsoft.com/office/powerpoint/2010/main" val="87750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Human physiology</a:t>
            </a:r>
          </a:p>
          <a:p>
            <a:pPr marL="628650" lvl="1" indent="-171450">
              <a:buFont typeface="Arial" panose="020B0604020202020204" pitchFamily="34" charset="0"/>
              <a:buChar char="•"/>
            </a:pPr>
            <a:r>
              <a:rPr lang="en-US" dirty="0"/>
              <a:t>Reptilian brain</a:t>
            </a:r>
          </a:p>
          <a:p>
            <a:pPr marL="628650" lvl="1" indent="-171450">
              <a:buFont typeface="Arial" panose="020B0604020202020204" pitchFamily="34" charset="0"/>
              <a:buChar char="•"/>
            </a:pPr>
            <a:r>
              <a:rPr lang="en-US" dirty="0"/>
              <a:t>HBR article on psychological safety that speaks to why we respond this way</a:t>
            </a:r>
          </a:p>
          <a:p>
            <a:pPr marL="1085850" lvl="2" indent="-171450">
              <a:buFont typeface="Arial" panose="020B0604020202020204" pitchFamily="34" charset="0"/>
              <a:buChar char="•"/>
            </a:pPr>
            <a:r>
              <a:rPr lang="en-US" dirty="0"/>
              <a:t>Brain processes a provocation</a:t>
            </a:r>
          </a:p>
          <a:p>
            <a:pPr marL="1085850" lvl="2" indent="-171450">
              <a:buFont typeface="Arial" panose="020B0604020202020204" pitchFamily="34" charset="0"/>
              <a:buChar char="•"/>
            </a:pPr>
            <a:r>
              <a:rPr lang="en-US" dirty="0"/>
              <a:t>The amygdala (alarm bell in the brain) ignites your fight or flight response</a:t>
            </a:r>
          </a:p>
          <a:p>
            <a:pPr marL="1085850" lvl="2" indent="-171450">
              <a:buFont typeface="Arial" panose="020B0604020202020204" pitchFamily="34" charset="0"/>
              <a:buChar char="•"/>
            </a:pPr>
            <a:r>
              <a:rPr lang="en-US" dirty="0"/>
              <a:t>Analytical reasoning shuts down; so we quite literally lose our minds; our strategical thinking is handicapped</a:t>
            </a:r>
          </a:p>
          <a:p>
            <a:pPr marL="171450" indent="-171450">
              <a:buFont typeface="Arial" panose="020B0604020202020204" pitchFamily="34" charset="0"/>
              <a:buChar char="•"/>
            </a:pPr>
            <a:r>
              <a:rPr lang="en-US" dirty="0"/>
              <a:t>Caught by surprise</a:t>
            </a:r>
          </a:p>
          <a:p>
            <a:pPr marL="628650" lvl="1" indent="-171450">
              <a:buFont typeface="Arial" panose="020B0604020202020204" pitchFamily="34" charset="0"/>
              <a:buChar char="•"/>
            </a:pPr>
            <a:r>
              <a:rPr lang="en-US" dirty="0"/>
              <a:t>In these moments we are required to process a complex interaction with no notice</a:t>
            </a:r>
          </a:p>
          <a:p>
            <a:pPr marL="171450" indent="-171450">
              <a:buFont typeface="Arial" panose="020B0604020202020204" pitchFamily="34" charset="0"/>
              <a:buChar char="•"/>
            </a:pPr>
            <a:r>
              <a:rPr lang="en-US" dirty="0"/>
              <a:t>We make it worse!</a:t>
            </a:r>
          </a:p>
          <a:p>
            <a:pPr marL="628650" lvl="1" indent="-171450">
              <a:buFont typeface="Arial" panose="020B0604020202020204" pitchFamily="34" charset="0"/>
              <a:buChar char="•"/>
            </a:pPr>
            <a:r>
              <a:rPr lang="en-US" dirty="0"/>
              <a:t>We turn to our worst behavior instead of our best intentions</a:t>
            </a:r>
          </a:p>
          <a:p>
            <a:pPr marL="628650" lvl="1" indent="-171450">
              <a:buFont typeface="Arial" panose="020B0604020202020204" pitchFamily="34" charset="0"/>
              <a:buChar char="•"/>
            </a:pPr>
            <a:r>
              <a:rPr lang="en-US" dirty="0"/>
              <a:t>Our motive is what degrades first, not our behavior</a:t>
            </a:r>
          </a:p>
          <a:p>
            <a:pPr marL="628650" lvl="1" indent="-171450">
              <a:buFont typeface="Arial" panose="020B0604020202020204" pitchFamily="34" charset="0"/>
              <a:buChar char="•"/>
            </a:pPr>
            <a:r>
              <a:rPr lang="en-US" dirty="0"/>
              <a:t>It’s important to stay focused on what you really want.</a:t>
            </a:r>
          </a:p>
        </p:txBody>
      </p:sp>
      <p:sp>
        <p:nvSpPr>
          <p:cNvPr id="4" name="Slide Number Placeholder 3"/>
          <p:cNvSpPr>
            <a:spLocks noGrp="1"/>
          </p:cNvSpPr>
          <p:nvPr>
            <p:ph type="sldNum" sz="quarter" idx="5"/>
          </p:nvPr>
        </p:nvSpPr>
        <p:spPr/>
        <p:txBody>
          <a:bodyPr/>
          <a:lstStyle/>
          <a:p>
            <a:fld id="{EF48CD4C-E5E2-FD4B-A013-4032F684959D}" type="slidenum">
              <a:rPr lang="en-US" smtClean="0"/>
              <a:t>10</a:t>
            </a:fld>
            <a:endParaRPr lang="en-US"/>
          </a:p>
        </p:txBody>
      </p:sp>
    </p:spTree>
    <p:extLst>
      <p:ext uri="{BB962C8B-B14F-4D97-AF65-F5344CB8AC3E}">
        <p14:creationId xmlns:p14="http://schemas.microsoft.com/office/powerpoint/2010/main" val="88213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I really want? I can’t be in it to win</a:t>
            </a:r>
          </a:p>
        </p:txBody>
      </p:sp>
      <p:sp>
        <p:nvSpPr>
          <p:cNvPr id="4" name="Slide Number Placeholder 3"/>
          <p:cNvSpPr>
            <a:spLocks noGrp="1"/>
          </p:cNvSpPr>
          <p:nvPr>
            <p:ph type="sldNum" sz="quarter" idx="5"/>
          </p:nvPr>
        </p:nvSpPr>
        <p:spPr/>
        <p:txBody>
          <a:bodyPr/>
          <a:lstStyle/>
          <a:p>
            <a:fld id="{EF48CD4C-E5E2-FD4B-A013-4032F684959D}" type="slidenum">
              <a:rPr lang="en-US" smtClean="0"/>
              <a:t>11</a:t>
            </a:fld>
            <a:endParaRPr lang="en-US"/>
          </a:p>
        </p:txBody>
      </p:sp>
    </p:spTree>
    <p:extLst>
      <p:ext uri="{BB962C8B-B14F-4D97-AF65-F5344CB8AC3E}">
        <p14:creationId xmlns:p14="http://schemas.microsoft.com/office/powerpoint/2010/main" val="117516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of these elements must be in place for it to be a crucial conversation.</a:t>
            </a:r>
          </a:p>
          <a:p>
            <a:pPr marL="171450" indent="-171450">
              <a:buFont typeface="Arial" panose="020B0604020202020204" pitchFamily="34" charset="0"/>
              <a:buChar char="•"/>
            </a:pPr>
            <a:r>
              <a:rPr lang="en-US" dirty="0"/>
              <a:t>Why are we talking about this in relation to agile and your teams?</a:t>
            </a:r>
          </a:p>
          <a:p>
            <a:endParaRPr lang="en-US" dirty="0"/>
          </a:p>
        </p:txBody>
      </p:sp>
      <p:sp>
        <p:nvSpPr>
          <p:cNvPr id="4" name="Slide Number Placeholder 3"/>
          <p:cNvSpPr>
            <a:spLocks noGrp="1"/>
          </p:cNvSpPr>
          <p:nvPr>
            <p:ph type="sldNum" sz="quarter" idx="5"/>
          </p:nvPr>
        </p:nvSpPr>
        <p:spPr/>
        <p:txBody>
          <a:bodyPr/>
          <a:lstStyle/>
          <a:p>
            <a:fld id="{EF48CD4C-E5E2-FD4B-A013-4032F684959D}" type="slidenum">
              <a:rPr lang="en-US" smtClean="0"/>
              <a:t>12</a:t>
            </a:fld>
            <a:endParaRPr lang="en-US"/>
          </a:p>
        </p:txBody>
      </p:sp>
    </p:spTree>
    <p:extLst>
      <p:ext uri="{BB962C8B-B14F-4D97-AF65-F5344CB8AC3E}">
        <p14:creationId xmlns:p14="http://schemas.microsoft.com/office/powerpoint/2010/main" val="1177589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Make it safe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caught up in a crucial conversation, it’s difficult to see exactly what’s going on and why. When a discussion starts to become stressful, we often end up doing the exact opposite of what works. We turn to the less healthy components of our style under stress. To break from this cycle it’s important to LEARN TO LOOK: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Learn to look at content and conditions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 from when things become crucial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Learn to watch for safety problems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 to see if others are moving toward silence or violence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 for outbreaks of your style under stress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NEXT -- Rebuild safety as needed – what are you looking for?	ACTIVITY – What signs to look for in myself.</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48CD4C-E5E2-FD4B-A013-4032F684959D}" type="slidenum">
              <a:rPr lang="en-US" smtClean="0"/>
              <a:t>13</a:t>
            </a:fld>
            <a:endParaRPr lang="en-US"/>
          </a:p>
        </p:txBody>
      </p:sp>
    </p:spTree>
    <p:extLst>
      <p:ext uri="{BB962C8B-B14F-4D97-AF65-F5344CB8AC3E}">
        <p14:creationId xmlns:p14="http://schemas.microsoft.com/office/powerpoint/2010/main" val="1498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of four question worksheet</a:t>
            </a:r>
          </a:p>
          <a:p>
            <a:endParaRPr lang="en-US" dirty="0"/>
          </a:p>
          <a:p>
            <a:r>
              <a:rPr lang="en-US" dirty="0"/>
              <a:t>What emotions do you feel during crucial conversations?</a:t>
            </a:r>
          </a:p>
          <a:p>
            <a:r>
              <a:rPr lang="en-US" dirty="0"/>
              <a:t>What physical responses do you notice?</a:t>
            </a:r>
          </a:p>
          <a:p>
            <a:r>
              <a:rPr lang="en-US" dirty="0"/>
              <a:t>How do you tend to behave?</a:t>
            </a:r>
          </a:p>
          <a:p>
            <a:r>
              <a:rPr lang="en-US" dirty="0"/>
              <a:t>How can you use this knowledge?</a:t>
            </a:r>
          </a:p>
          <a:p>
            <a:endParaRPr lang="en-US" dirty="0"/>
          </a:p>
          <a:p>
            <a:r>
              <a:rPr lang="en-US" dirty="0"/>
              <a:t>Write down your feelings in the moment to avoid speaking them out loud.</a:t>
            </a:r>
          </a:p>
        </p:txBody>
      </p:sp>
      <p:sp>
        <p:nvSpPr>
          <p:cNvPr id="4" name="Slide Number Placeholder 3"/>
          <p:cNvSpPr>
            <a:spLocks noGrp="1"/>
          </p:cNvSpPr>
          <p:nvPr>
            <p:ph type="sldNum" sz="quarter" idx="5"/>
          </p:nvPr>
        </p:nvSpPr>
        <p:spPr/>
        <p:txBody>
          <a:bodyPr/>
          <a:lstStyle/>
          <a:p>
            <a:fld id="{EF48CD4C-E5E2-FD4B-A013-4032F684959D}" type="slidenum">
              <a:rPr lang="en-US" smtClean="0"/>
              <a:t>14</a:t>
            </a:fld>
            <a:endParaRPr lang="en-US"/>
          </a:p>
        </p:txBody>
      </p:sp>
    </p:spTree>
    <p:extLst>
      <p:ext uri="{BB962C8B-B14F-4D97-AF65-F5344CB8AC3E}">
        <p14:creationId xmlns:p14="http://schemas.microsoft.com/office/powerpoint/2010/main" val="2602564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CD4C-E5E2-FD4B-A013-4032F684959D}" type="slidenum">
              <a:rPr lang="en-US" smtClean="0"/>
              <a:t>15</a:t>
            </a:fld>
            <a:endParaRPr lang="en-US"/>
          </a:p>
        </p:txBody>
      </p:sp>
    </p:spTree>
    <p:extLst>
      <p:ext uri="{BB962C8B-B14F-4D97-AF65-F5344CB8AC3E}">
        <p14:creationId xmlns:p14="http://schemas.microsoft.com/office/powerpoint/2010/main" val="234593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So how do we make it safe when you miss signals that a conversation is becoming unsafe?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What if we know what to look for and miss the signals?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Here is what to consider when you feel like safety is at risk in your conversation: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see someone moving to silence or violence, step out of the conversation. Once safety is restored, re-enter to tackle the dialogue – courage: I want to respond more effectively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Apologize when you have clearly violated respect – respect the person and the conversation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Clarify and remain aware of your intent - Focus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 people see that you genuinely care and commit to seek mutual purpose; be genuine in your approach – openness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aren’t living the 5 values, then you can’t have a productive conversation and be aware of crucial conversation!</a:t>
            </a:r>
          </a:p>
        </p:txBody>
      </p:sp>
      <p:sp>
        <p:nvSpPr>
          <p:cNvPr id="4" name="Slide Number Placeholder 3"/>
          <p:cNvSpPr>
            <a:spLocks noGrp="1"/>
          </p:cNvSpPr>
          <p:nvPr>
            <p:ph type="sldNum" sz="quarter" idx="5"/>
          </p:nvPr>
        </p:nvSpPr>
        <p:spPr/>
        <p:txBody>
          <a:bodyPr/>
          <a:lstStyle/>
          <a:p>
            <a:fld id="{EF48CD4C-E5E2-FD4B-A013-4032F684959D}" type="slidenum">
              <a:rPr lang="en-US" smtClean="0"/>
              <a:t>16</a:t>
            </a:fld>
            <a:endParaRPr lang="en-US"/>
          </a:p>
        </p:txBody>
      </p:sp>
    </p:spTree>
    <p:extLst>
      <p:ext uri="{BB962C8B-B14F-4D97-AF65-F5344CB8AC3E}">
        <p14:creationId xmlns:p14="http://schemas.microsoft.com/office/powerpoint/2010/main" val="3931771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matters most and our emotions kick in, we often do our worst.</a:t>
            </a:r>
          </a:p>
        </p:txBody>
      </p:sp>
      <p:sp>
        <p:nvSpPr>
          <p:cNvPr id="4" name="Slide Number Placeholder 3"/>
          <p:cNvSpPr>
            <a:spLocks noGrp="1"/>
          </p:cNvSpPr>
          <p:nvPr>
            <p:ph type="sldNum" sz="quarter" idx="5"/>
          </p:nvPr>
        </p:nvSpPr>
        <p:spPr/>
        <p:txBody>
          <a:bodyPr/>
          <a:lstStyle/>
          <a:p>
            <a:fld id="{EF48CD4C-E5E2-FD4B-A013-4032F684959D}" type="slidenum">
              <a:rPr lang="en-US" smtClean="0"/>
              <a:t>17</a:t>
            </a:fld>
            <a:endParaRPr lang="en-US"/>
          </a:p>
        </p:txBody>
      </p:sp>
    </p:spTree>
    <p:extLst>
      <p:ext uri="{BB962C8B-B14F-4D97-AF65-F5344CB8AC3E}">
        <p14:creationId xmlns:p14="http://schemas.microsoft.com/office/powerpoint/2010/main" val="1983991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at my worst…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you create emotions that make you want to return to healthy dialogue?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Master my stories – how to stay in dialogue when you are angry, scared, or hurt</a:t>
            </a:r>
          </a:p>
          <a:p>
            <a:pPr lvl="1"/>
            <a:r>
              <a:rPr lang="en-US" sz="1200" kern="1200" dirty="0">
                <a:solidFill>
                  <a:schemeClr val="tx1"/>
                </a:solidFill>
                <a:effectLst/>
                <a:latin typeface="+mn-lt"/>
                <a:ea typeface="+mn-ea"/>
                <a:cs typeface="+mn-cs"/>
              </a:rPr>
              <a:t>Our stories create our emotions; we create our stories</a:t>
            </a:r>
          </a:p>
          <a:p>
            <a:pPr lvl="1"/>
            <a:r>
              <a:rPr lang="en-US" sz="1200" kern="1200" dirty="0">
                <a:solidFill>
                  <a:schemeClr val="tx1"/>
                </a:solidFill>
                <a:effectLst/>
                <a:latin typeface="+mn-lt"/>
                <a:ea typeface="+mn-ea"/>
                <a:cs typeface="+mn-cs"/>
              </a:rPr>
              <a:t>Retrace your path – if you are moving away from content, retrace your steps and notice your behavior</a:t>
            </a:r>
          </a:p>
          <a:p>
            <a:pPr lvl="1"/>
            <a:r>
              <a:rPr lang="en-US" sz="1200" kern="1200" dirty="0">
                <a:solidFill>
                  <a:schemeClr val="tx1"/>
                </a:solidFill>
                <a:effectLst/>
                <a:latin typeface="+mn-lt"/>
                <a:ea typeface="+mn-ea"/>
                <a:cs typeface="+mn-cs"/>
              </a:rPr>
              <a:t>Analyze your stories and question your conclusions</a:t>
            </a:r>
          </a:p>
          <a:p>
            <a:pPr lvl="1"/>
            <a:r>
              <a:rPr lang="en-US" sz="1200" kern="1200" dirty="0">
                <a:solidFill>
                  <a:schemeClr val="tx1"/>
                </a:solidFill>
                <a:effectLst/>
                <a:latin typeface="+mn-lt"/>
                <a:ea typeface="+mn-ea"/>
                <a:cs typeface="+mn-cs"/>
              </a:rPr>
              <a:t>Get back to the facts!</a:t>
            </a:r>
          </a:p>
          <a:p>
            <a:pPr lvl="2"/>
            <a:r>
              <a:rPr lang="en-US" sz="1200" kern="1200" dirty="0">
                <a:solidFill>
                  <a:schemeClr val="tx1"/>
                </a:solidFill>
                <a:effectLst/>
                <a:latin typeface="+mn-lt"/>
                <a:ea typeface="+mn-ea"/>
                <a:cs typeface="+mn-cs"/>
              </a:rPr>
              <a:t>ACTIVITY – Data vs Facts (bring a scenario to use during session)</a:t>
            </a:r>
          </a:p>
        </p:txBody>
      </p:sp>
      <p:sp>
        <p:nvSpPr>
          <p:cNvPr id="4" name="Slide Number Placeholder 3"/>
          <p:cNvSpPr>
            <a:spLocks noGrp="1"/>
          </p:cNvSpPr>
          <p:nvPr>
            <p:ph type="sldNum" sz="quarter" idx="5"/>
          </p:nvPr>
        </p:nvSpPr>
        <p:spPr/>
        <p:txBody>
          <a:bodyPr/>
          <a:lstStyle/>
          <a:p>
            <a:fld id="{EF48CD4C-E5E2-FD4B-A013-4032F684959D}" type="slidenum">
              <a:rPr lang="en-US" smtClean="0"/>
              <a:t>18</a:t>
            </a:fld>
            <a:endParaRPr lang="en-US"/>
          </a:p>
        </p:txBody>
      </p:sp>
    </p:spTree>
    <p:extLst>
      <p:ext uri="{BB962C8B-B14F-4D97-AF65-F5344CB8AC3E}">
        <p14:creationId xmlns:p14="http://schemas.microsoft.com/office/powerpoint/2010/main" val="650582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2-column worksheet</a:t>
            </a:r>
          </a:p>
        </p:txBody>
      </p:sp>
      <p:sp>
        <p:nvSpPr>
          <p:cNvPr id="4" name="Slide Number Placeholder 3"/>
          <p:cNvSpPr>
            <a:spLocks noGrp="1"/>
          </p:cNvSpPr>
          <p:nvPr>
            <p:ph type="sldNum" sz="quarter" idx="5"/>
          </p:nvPr>
        </p:nvSpPr>
        <p:spPr/>
        <p:txBody>
          <a:bodyPr/>
          <a:lstStyle/>
          <a:p>
            <a:fld id="{EF48CD4C-E5E2-FD4B-A013-4032F684959D}" type="slidenum">
              <a:rPr lang="en-US" smtClean="0"/>
              <a:t>19</a:t>
            </a:fld>
            <a:endParaRPr lang="en-US"/>
          </a:p>
        </p:txBody>
      </p:sp>
    </p:spTree>
    <p:extLst>
      <p:ext uri="{BB962C8B-B14F-4D97-AF65-F5344CB8AC3E}">
        <p14:creationId xmlns:p14="http://schemas.microsoft.com/office/powerpoint/2010/main" val="198507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CD4C-E5E2-FD4B-A013-4032F684959D}" type="slidenum">
              <a:rPr lang="en-US" smtClean="0"/>
              <a:t>2</a:t>
            </a:fld>
            <a:endParaRPr lang="en-US"/>
          </a:p>
        </p:txBody>
      </p:sp>
    </p:spTree>
    <p:extLst>
      <p:ext uri="{BB962C8B-B14F-4D97-AF65-F5344CB8AC3E}">
        <p14:creationId xmlns:p14="http://schemas.microsoft.com/office/powerpoint/2010/main" val="3567051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CD4C-E5E2-FD4B-A013-4032F684959D}" type="slidenum">
              <a:rPr lang="en-US" smtClean="0"/>
              <a:t>20</a:t>
            </a:fld>
            <a:endParaRPr lang="en-US"/>
          </a:p>
        </p:txBody>
      </p:sp>
    </p:spTree>
    <p:extLst>
      <p:ext uri="{BB962C8B-B14F-4D97-AF65-F5344CB8AC3E}">
        <p14:creationId xmlns:p14="http://schemas.microsoft.com/office/powerpoint/2010/main" val="2967798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STATE my path</a:t>
            </a:r>
          </a:p>
          <a:p>
            <a:pPr lvl="1"/>
            <a:r>
              <a:rPr lang="en-US" sz="1200" kern="1200" dirty="0">
                <a:solidFill>
                  <a:schemeClr val="tx1"/>
                </a:solidFill>
                <a:effectLst/>
                <a:latin typeface="+mn-lt"/>
                <a:ea typeface="+mn-ea"/>
                <a:cs typeface="+mn-cs"/>
              </a:rPr>
              <a:t>Share your path – tell your facts succinctly</a:t>
            </a:r>
          </a:p>
          <a:p>
            <a:pPr lvl="1"/>
            <a:r>
              <a:rPr lang="en-US" sz="1200" kern="1200" dirty="0">
                <a:solidFill>
                  <a:schemeClr val="tx1"/>
                </a:solidFill>
                <a:effectLst/>
                <a:latin typeface="+mn-lt"/>
                <a:ea typeface="+mn-ea"/>
                <a:cs typeface="+mn-cs"/>
              </a:rPr>
              <a:t>Tell your story – Talk about how it made you feel</a:t>
            </a:r>
          </a:p>
          <a:p>
            <a:pPr lvl="1"/>
            <a:r>
              <a:rPr lang="en-US" sz="1200" kern="1200" dirty="0">
                <a:solidFill>
                  <a:schemeClr val="tx1"/>
                </a:solidFill>
                <a:effectLst/>
                <a:latin typeface="+mn-lt"/>
                <a:ea typeface="+mn-ea"/>
                <a:cs typeface="+mn-cs"/>
              </a:rPr>
              <a:t>Ask for others’ path – “Did I get that right?” CHECK FOR UNDERSTANDING</a:t>
            </a:r>
          </a:p>
          <a:p>
            <a:pPr lvl="1"/>
            <a:r>
              <a:rPr lang="en-US" sz="1200" kern="1200" dirty="0">
                <a:solidFill>
                  <a:schemeClr val="tx1"/>
                </a:solidFill>
                <a:effectLst/>
                <a:latin typeface="+mn-lt"/>
                <a:ea typeface="+mn-ea"/>
                <a:cs typeface="+mn-cs"/>
              </a:rPr>
              <a:t>Talk tentatively – Listen and be genuine</a:t>
            </a:r>
          </a:p>
          <a:p>
            <a:pPr lvl="1"/>
            <a:r>
              <a:rPr lang="en-US" sz="1200" kern="1200" dirty="0">
                <a:solidFill>
                  <a:schemeClr val="tx1"/>
                </a:solidFill>
                <a:effectLst/>
                <a:latin typeface="+mn-lt"/>
                <a:ea typeface="+mn-ea"/>
                <a:cs typeface="+mn-cs"/>
              </a:rPr>
              <a:t>Encourage testing – Discuss the best way to move forward – Inspect &amp; Adapt!</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48CD4C-E5E2-FD4B-A013-4032F684959D}" type="slidenum">
              <a:rPr lang="en-US" smtClean="0"/>
              <a:t>21</a:t>
            </a:fld>
            <a:endParaRPr lang="en-US"/>
          </a:p>
        </p:txBody>
      </p:sp>
    </p:spTree>
    <p:extLst>
      <p:ext uri="{BB962C8B-B14F-4D97-AF65-F5344CB8AC3E}">
        <p14:creationId xmlns:p14="http://schemas.microsoft.com/office/powerpoint/2010/main" val="1399895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48CD4C-E5E2-FD4B-A013-4032F684959D}" type="slidenum">
              <a:rPr lang="en-US" smtClean="0"/>
              <a:t>22</a:t>
            </a:fld>
            <a:endParaRPr lang="en-US"/>
          </a:p>
        </p:txBody>
      </p:sp>
    </p:spTree>
    <p:extLst>
      <p:ext uri="{BB962C8B-B14F-4D97-AF65-F5344CB8AC3E}">
        <p14:creationId xmlns:p14="http://schemas.microsoft.com/office/powerpoint/2010/main" val="39306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STATE my path</a:t>
            </a:r>
          </a:p>
          <a:p>
            <a:pPr lvl="1"/>
            <a:r>
              <a:rPr lang="en-US" sz="1200" kern="1200" dirty="0">
                <a:solidFill>
                  <a:schemeClr val="tx1"/>
                </a:solidFill>
                <a:effectLst/>
                <a:latin typeface="+mn-lt"/>
                <a:ea typeface="+mn-ea"/>
                <a:cs typeface="+mn-cs"/>
              </a:rPr>
              <a:t>Share your path – tell your facts succinctly</a:t>
            </a:r>
          </a:p>
          <a:p>
            <a:pPr lvl="1"/>
            <a:r>
              <a:rPr lang="en-US" sz="1200" kern="1200" dirty="0">
                <a:solidFill>
                  <a:schemeClr val="tx1"/>
                </a:solidFill>
                <a:effectLst/>
                <a:latin typeface="+mn-lt"/>
                <a:ea typeface="+mn-ea"/>
                <a:cs typeface="+mn-cs"/>
              </a:rPr>
              <a:t>Tell your story – Talk about how it made you feel</a:t>
            </a:r>
          </a:p>
          <a:p>
            <a:pPr lvl="1"/>
            <a:r>
              <a:rPr lang="en-US" sz="1200" kern="1200" dirty="0">
                <a:solidFill>
                  <a:schemeClr val="tx1"/>
                </a:solidFill>
                <a:effectLst/>
                <a:latin typeface="+mn-lt"/>
                <a:ea typeface="+mn-ea"/>
                <a:cs typeface="+mn-cs"/>
              </a:rPr>
              <a:t>Ask for others’ path – “Did I get that right?” CHECK FOR UNDERSTANDING</a:t>
            </a:r>
          </a:p>
          <a:p>
            <a:pPr lvl="1"/>
            <a:r>
              <a:rPr lang="en-US" sz="1200" kern="1200" dirty="0">
                <a:solidFill>
                  <a:schemeClr val="tx1"/>
                </a:solidFill>
                <a:effectLst/>
                <a:latin typeface="+mn-lt"/>
                <a:ea typeface="+mn-ea"/>
                <a:cs typeface="+mn-cs"/>
              </a:rPr>
              <a:t>Talk tentatively – Listen and be genuine</a:t>
            </a:r>
          </a:p>
          <a:p>
            <a:pPr lvl="1"/>
            <a:r>
              <a:rPr lang="en-US" sz="1200" kern="1200" dirty="0">
                <a:solidFill>
                  <a:schemeClr val="tx1"/>
                </a:solidFill>
                <a:effectLst/>
                <a:latin typeface="+mn-lt"/>
                <a:ea typeface="+mn-ea"/>
                <a:cs typeface="+mn-cs"/>
              </a:rPr>
              <a:t>Encourage testing – Discuss the best way to move forward – Inspect &amp; Adapt!</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48CD4C-E5E2-FD4B-A013-4032F684959D}" type="slidenum">
              <a:rPr lang="en-US" smtClean="0"/>
              <a:t>23</a:t>
            </a:fld>
            <a:endParaRPr lang="en-US"/>
          </a:p>
        </p:txBody>
      </p:sp>
    </p:spTree>
    <p:extLst>
      <p:ext uri="{BB962C8B-B14F-4D97-AF65-F5344CB8AC3E}">
        <p14:creationId xmlns:p14="http://schemas.microsoft.com/office/powerpoint/2010/main" val="727518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be too honest – make it safe and you can talk about almost anything.</a:t>
            </a:r>
          </a:p>
          <a:p>
            <a:r>
              <a:rPr lang="en-US" dirty="0"/>
              <a:t>When it comes to safety, it’s all about intent. If your intent is pure, you can talk candidly.</a:t>
            </a:r>
          </a:p>
          <a:p>
            <a:r>
              <a:rPr lang="en-US" dirty="0"/>
              <a:t>Don’t water down your message or avoid the conversation when things go wrong in crucial conversations.</a:t>
            </a:r>
          </a:p>
          <a:p>
            <a:r>
              <a:rPr lang="en-US" dirty="0"/>
              <a:t>So imagine this – it is now possible to hold any conversation that before you assumed you couldn’t hold.</a:t>
            </a:r>
          </a:p>
          <a:p>
            <a:endParaRPr lang="en-US" dirty="0"/>
          </a:p>
          <a:p>
            <a:endParaRPr lang="en-US" dirty="0"/>
          </a:p>
        </p:txBody>
      </p:sp>
      <p:sp>
        <p:nvSpPr>
          <p:cNvPr id="4" name="Slide Number Placeholder 3"/>
          <p:cNvSpPr>
            <a:spLocks noGrp="1"/>
          </p:cNvSpPr>
          <p:nvPr>
            <p:ph type="sldNum" sz="quarter" idx="5"/>
          </p:nvPr>
        </p:nvSpPr>
        <p:spPr/>
        <p:txBody>
          <a:bodyPr/>
          <a:lstStyle/>
          <a:p>
            <a:fld id="{EF48CD4C-E5E2-FD4B-A013-4032F684959D}" type="slidenum">
              <a:rPr lang="en-US" smtClean="0"/>
              <a:t>24</a:t>
            </a:fld>
            <a:endParaRPr lang="en-US"/>
          </a:p>
        </p:txBody>
      </p:sp>
    </p:spTree>
    <p:extLst>
      <p:ext uri="{BB962C8B-B14F-4D97-AF65-F5344CB8AC3E}">
        <p14:creationId xmlns:p14="http://schemas.microsoft.com/office/powerpoint/2010/main" val="320217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When </a:t>
            </a:r>
            <a:r>
              <a:rPr lang="en-US" sz="1200" kern="1200" dirty="0">
                <a:solidFill>
                  <a:schemeClr val="tx1"/>
                </a:solidFill>
                <a:effectLst/>
                <a:latin typeface="+mn-lt"/>
                <a:ea typeface="+mn-ea"/>
                <a:cs typeface="+mn-cs"/>
              </a:rPr>
              <a:t>others move to silence or violence we need to encourage them to retrace their path to action to its source. When others are sharing feelings or acting inappropriately, its our job to make it safe for them to share their facts.</a:t>
            </a:r>
          </a:p>
          <a:p>
            <a:pPr lvl="0"/>
            <a:endParaRPr lang="en-US" sz="1200" kern="1200" dirty="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 </a:t>
            </a:r>
            <a:r>
              <a:rPr lang="en-US" sz="1200" kern="1200" dirty="0">
                <a:solidFill>
                  <a:schemeClr val="tx1"/>
                </a:solidFill>
                <a:effectLst/>
                <a:latin typeface="+mn-lt"/>
                <a:ea typeface="+mn-ea"/>
                <a:cs typeface="+mn-cs"/>
              </a:rPr>
              <a:t>willing to listen – AMPP</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a:t>
            </a:r>
            <a:r>
              <a:rPr lang="en-US" sz="1200" kern="1200" dirty="0">
                <a:solidFill>
                  <a:schemeClr val="tx1"/>
                </a:solidFill>
                <a:effectLst/>
                <a:latin typeface="+mn-lt"/>
                <a:ea typeface="+mn-ea"/>
                <a:cs typeface="+mn-cs"/>
              </a:rPr>
              <a:t>TO GET THINGS ROLLING – ask for their views; find the source of their feelings and be genuine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MIRROR </a:t>
            </a:r>
            <a:r>
              <a:rPr lang="en-US" sz="1200" kern="1200" dirty="0">
                <a:solidFill>
                  <a:schemeClr val="tx1"/>
                </a:solidFill>
                <a:effectLst/>
                <a:latin typeface="+mn-lt"/>
                <a:ea typeface="+mn-ea"/>
                <a:cs typeface="+mn-cs"/>
              </a:rPr>
              <a:t>TO CONFIRM FEELINGS – use this skill when someone’s action or body language don’t match what they say (“I’m fine” but </a:t>
            </a:r>
            <a:r>
              <a:rPr lang="en-US" sz="1200" kern="1200" dirty="0" smtClean="0">
                <a:solidFill>
                  <a:schemeClr val="tx1"/>
                </a:solidFill>
                <a:effectLst/>
                <a:latin typeface="+mn-lt"/>
                <a:ea typeface="+mn-ea"/>
                <a:cs typeface="+mn-cs"/>
              </a:rPr>
              <a:t>arms </a:t>
            </a:r>
            <a:r>
              <a:rPr lang="en-US" sz="1200" kern="1200" dirty="0">
                <a:solidFill>
                  <a:schemeClr val="tx1"/>
                </a:solidFill>
                <a:effectLst/>
                <a:latin typeface="+mn-lt"/>
                <a:ea typeface="+mn-ea"/>
                <a:cs typeface="+mn-cs"/>
              </a:rPr>
              <a:t>are crossed – be specific with your observations). [TRANSPARENCY]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PARAPHRASE </a:t>
            </a:r>
            <a:r>
              <a:rPr lang="en-US" sz="1200" kern="1200" dirty="0">
                <a:solidFill>
                  <a:schemeClr val="tx1"/>
                </a:solidFill>
                <a:effectLst/>
                <a:latin typeface="+mn-lt"/>
                <a:ea typeface="+mn-ea"/>
                <a:cs typeface="+mn-cs"/>
              </a:rPr>
              <a:t>TO ACKNOWLEDGE THE STORY – NOT parroting back; it shows that you are genuinely listening and saying “I’m </a:t>
            </a:r>
            <a:r>
              <a:rPr lang="en-US" sz="1200" kern="1200" dirty="0" smtClean="0">
                <a:solidFill>
                  <a:schemeClr val="tx1"/>
                </a:solidFill>
                <a:effectLst/>
                <a:latin typeface="+mn-lt"/>
                <a:ea typeface="+mn-ea"/>
                <a:cs typeface="+mn-cs"/>
              </a:rPr>
              <a:t>interested </a:t>
            </a:r>
            <a:r>
              <a:rPr lang="en-US" sz="1200" kern="1200" dirty="0">
                <a:solidFill>
                  <a:schemeClr val="tx1"/>
                </a:solidFill>
                <a:effectLst/>
                <a:latin typeface="+mn-lt"/>
                <a:ea typeface="+mn-ea"/>
                <a:cs typeface="+mn-cs"/>
              </a:rPr>
              <a:t>in what you are saying.”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PRIME </a:t>
            </a:r>
            <a:r>
              <a:rPr lang="en-US" sz="1200" kern="1200" dirty="0">
                <a:solidFill>
                  <a:schemeClr val="tx1"/>
                </a:solidFill>
                <a:effectLst/>
                <a:latin typeface="+mn-lt"/>
                <a:ea typeface="+mn-ea"/>
                <a:cs typeface="+mn-cs"/>
              </a:rPr>
              <a:t>WHEN YOU’RE GETTING NOWHERE – helping someone articulate their POV by providing your best guess as to their feelings to help someone more out of silence. It’s a risky move because you are making a guess. Best to use it last.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Why would you use AMPP?</a:t>
            </a:r>
          </a:p>
          <a:p>
            <a:pPr lvl="0"/>
            <a:r>
              <a:rPr lang="en-US" sz="1200" kern="1200" dirty="0">
                <a:solidFill>
                  <a:schemeClr val="tx1"/>
                </a:solidFill>
                <a:effectLst/>
                <a:latin typeface="+mn-lt"/>
                <a:ea typeface="+mn-ea"/>
                <a:cs typeface="+mn-cs"/>
              </a:rPr>
              <a:t>Create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Don’t look to disprove; look for what is true</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patient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Adrenaline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Slowly and Carefully listen</a:t>
            </a:r>
          </a:p>
          <a:p>
            <a:pPr lvl="1"/>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have to be ready for what the other person says or does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48CD4C-E5E2-FD4B-A013-4032F684959D}" type="slidenum">
              <a:rPr lang="en-US" smtClean="0"/>
              <a:t>25</a:t>
            </a:fld>
            <a:endParaRPr lang="en-US"/>
          </a:p>
        </p:txBody>
      </p:sp>
    </p:spTree>
    <p:extLst>
      <p:ext uri="{BB962C8B-B14F-4D97-AF65-F5344CB8AC3E}">
        <p14:creationId xmlns:p14="http://schemas.microsoft.com/office/powerpoint/2010/main" val="3411446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EMPIRICAL PROCESS – TRANSPARENCY – INSPECT – ADAPT</a:t>
            </a:r>
          </a:p>
          <a:p>
            <a:pPr lvl="0"/>
            <a:r>
              <a:rPr lang="en-US" sz="1200" kern="1200" dirty="0">
                <a:solidFill>
                  <a:schemeClr val="tx1"/>
                </a:solidFill>
                <a:effectLst/>
                <a:latin typeface="+mn-lt"/>
                <a:ea typeface="+mn-ea"/>
                <a:cs typeface="+mn-cs"/>
              </a:rPr>
              <a:t>COMMIT TO DO IT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are two steps that the most influential people take at the end of a crucial conversation that help them move to action and results rather than violated expectations and déjà vu dialogues.</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228600" lvl="0" indent="-228600">
              <a:buFont typeface="Arial" panose="020B0604020202020204" pitchFamily="34" charset="0"/>
              <a:buAutoNum type="arabicParenR"/>
            </a:pPr>
            <a:r>
              <a:rPr lang="en-US" sz="1200" kern="1200" dirty="0">
                <a:solidFill>
                  <a:schemeClr val="tx1"/>
                </a:solidFill>
                <a:effectLst/>
                <a:latin typeface="+mn-lt"/>
                <a:ea typeface="+mn-ea"/>
                <a:cs typeface="+mn-cs"/>
              </a:rPr>
              <a:t>Agree on WWWF – Document who will do what by when and what follow-up action will be taken. Then follow-up.</a:t>
            </a:r>
          </a:p>
          <a:p>
            <a:pPr marL="228600" lvl="0" indent="-228600">
              <a:buFont typeface="Arial" panose="020B0604020202020204" pitchFamily="34" charset="0"/>
              <a:buAutoNum type="arabicParenR"/>
            </a:pPr>
            <a:r>
              <a:rPr lang="en-US" sz="1200" kern="1200" dirty="0">
                <a:solidFill>
                  <a:schemeClr val="tx1"/>
                </a:solidFill>
                <a:effectLst/>
                <a:latin typeface="+mn-lt"/>
                <a:ea typeface="+mn-ea"/>
                <a:cs typeface="+mn-cs"/>
              </a:rPr>
              <a:t>Hold one another accountable. Have the courage to deal with team conflict head-on and respect each other enough to discuss it and make it transparent. Commit to helping each other to be more self-aware.</a:t>
            </a:r>
          </a:p>
          <a:p>
            <a:pPr marL="228600" lvl="0" indent="-228600">
              <a:buFont typeface="Arial" panose="020B0604020202020204" pitchFamily="34" charset="0"/>
              <a:buAutoNum type="arabicParenR"/>
            </a:pPr>
            <a:r>
              <a:rPr lang="en-US" sz="1200" kern="1200" dirty="0">
                <a:solidFill>
                  <a:schemeClr val="tx1"/>
                </a:solidFill>
                <a:effectLst/>
                <a:latin typeface="+mn-lt"/>
                <a:ea typeface="+mn-ea"/>
                <a:cs typeface="+mn-cs"/>
              </a:rPr>
              <a:t>Incorporate crucial conversation skills in to your daily life. Encourage experimentation/test &amp; learn.</a:t>
            </a:r>
          </a:p>
        </p:txBody>
      </p:sp>
      <p:sp>
        <p:nvSpPr>
          <p:cNvPr id="4" name="Slide Number Placeholder 3"/>
          <p:cNvSpPr>
            <a:spLocks noGrp="1"/>
          </p:cNvSpPr>
          <p:nvPr>
            <p:ph type="sldNum" sz="quarter" idx="5"/>
          </p:nvPr>
        </p:nvSpPr>
        <p:spPr/>
        <p:txBody>
          <a:bodyPr/>
          <a:lstStyle/>
          <a:p>
            <a:fld id="{EF48CD4C-E5E2-FD4B-A013-4032F684959D}" type="slidenum">
              <a:rPr lang="en-US" smtClean="0"/>
              <a:t>26</a:t>
            </a:fld>
            <a:endParaRPr lang="en-US"/>
          </a:p>
        </p:txBody>
      </p:sp>
    </p:spTree>
    <p:extLst>
      <p:ext uri="{BB962C8B-B14F-4D97-AF65-F5344CB8AC3E}">
        <p14:creationId xmlns:p14="http://schemas.microsoft.com/office/powerpoint/2010/main" val="3410020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48CD4C-E5E2-FD4B-A013-4032F684959D}" type="slidenum">
              <a:rPr lang="en-US" smtClean="0"/>
              <a:t>27</a:t>
            </a:fld>
            <a:endParaRPr lang="en-US"/>
          </a:p>
        </p:txBody>
      </p:sp>
    </p:spTree>
    <p:extLst>
      <p:ext uri="{BB962C8B-B14F-4D97-AF65-F5344CB8AC3E}">
        <p14:creationId xmlns:p14="http://schemas.microsoft.com/office/powerpoint/2010/main" val="3061480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48CD4C-E5E2-FD4B-A013-4032F684959D}" type="slidenum">
              <a:rPr lang="en-US" smtClean="0"/>
              <a:t>28</a:t>
            </a:fld>
            <a:endParaRPr lang="en-US"/>
          </a:p>
        </p:txBody>
      </p:sp>
    </p:spTree>
    <p:extLst>
      <p:ext uri="{BB962C8B-B14F-4D97-AF65-F5344CB8AC3E}">
        <p14:creationId xmlns:p14="http://schemas.microsoft.com/office/powerpoint/2010/main" val="204436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48CD4C-E5E2-FD4B-A013-4032F684959D}" type="slidenum">
              <a:rPr lang="en-US" smtClean="0"/>
              <a:t>3</a:t>
            </a:fld>
            <a:endParaRPr lang="en-US"/>
          </a:p>
        </p:txBody>
      </p:sp>
    </p:spTree>
    <p:extLst>
      <p:ext uri="{BB962C8B-B14F-4D97-AF65-F5344CB8AC3E}">
        <p14:creationId xmlns:p14="http://schemas.microsoft.com/office/powerpoint/2010/main" val="16065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https://www.themuse.com/advice/the-5-most-important-rules-of-turning-work-relationships-into-real-friendships</a:t>
            </a:r>
          </a:p>
        </p:txBody>
      </p:sp>
      <p:sp>
        <p:nvSpPr>
          <p:cNvPr id="4" name="Slide Number Placeholder 3"/>
          <p:cNvSpPr>
            <a:spLocks noGrp="1"/>
          </p:cNvSpPr>
          <p:nvPr>
            <p:ph type="sldNum" sz="quarter" idx="5"/>
          </p:nvPr>
        </p:nvSpPr>
        <p:spPr/>
        <p:txBody>
          <a:bodyPr/>
          <a:lstStyle/>
          <a:p>
            <a:fld id="{EF48CD4C-E5E2-FD4B-A013-4032F684959D}" type="slidenum">
              <a:rPr lang="en-US" smtClean="0"/>
              <a:t>4</a:t>
            </a:fld>
            <a:endParaRPr lang="en-US"/>
          </a:p>
        </p:txBody>
      </p:sp>
    </p:spTree>
    <p:extLst>
      <p:ext uri="{BB962C8B-B14F-4D97-AF65-F5344CB8AC3E}">
        <p14:creationId xmlns:p14="http://schemas.microsoft.com/office/powerpoint/2010/main" val="247000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http://www.agileadvice.com/2015/07/15/referenceinformation/pitfall-of-scrum-problem-solving-in-the-daily-scrum/</a:t>
            </a:r>
          </a:p>
        </p:txBody>
      </p:sp>
      <p:sp>
        <p:nvSpPr>
          <p:cNvPr id="4" name="Slide Number Placeholder 3"/>
          <p:cNvSpPr>
            <a:spLocks noGrp="1"/>
          </p:cNvSpPr>
          <p:nvPr>
            <p:ph type="sldNum" sz="quarter" idx="5"/>
          </p:nvPr>
        </p:nvSpPr>
        <p:spPr/>
        <p:txBody>
          <a:bodyPr/>
          <a:lstStyle/>
          <a:p>
            <a:fld id="{EF48CD4C-E5E2-FD4B-A013-4032F684959D}" type="slidenum">
              <a:rPr lang="en-US" smtClean="0"/>
              <a:t>5</a:t>
            </a:fld>
            <a:endParaRPr lang="en-US"/>
          </a:p>
        </p:txBody>
      </p:sp>
    </p:spTree>
    <p:extLst>
      <p:ext uri="{BB962C8B-B14F-4D97-AF65-F5344CB8AC3E}">
        <p14:creationId xmlns:p14="http://schemas.microsoft.com/office/powerpoint/2010/main" val="316886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https://www.cbc.ca/news/canada/british-columbia/jennifer-newman-psychologist-tell-us-how-to-deal-with-rude-co-workers-1.3155641</a:t>
            </a:r>
          </a:p>
        </p:txBody>
      </p:sp>
      <p:sp>
        <p:nvSpPr>
          <p:cNvPr id="4" name="Slide Number Placeholder 3"/>
          <p:cNvSpPr>
            <a:spLocks noGrp="1"/>
          </p:cNvSpPr>
          <p:nvPr>
            <p:ph type="sldNum" sz="quarter" idx="5"/>
          </p:nvPr>
        </p:nvSpPr>
        <p:spPr/>
        <p:txBody>
          <a:bodyPr/>
          <a:lstStyle/>
          <a:p>
            <a:fld id="{EF48CD4C-E5E2-FD4B-A013-4032F684959D}" type="slidenum">
              <a:rPr lang="en-US" smtClean="0"/>
              <a:t>6</a:t>
            </a:fld>
            <a:endParaRPr lang="en-US"/>
          </a:p>
        </p:txBody>
      </p:sp>
    </p:spTree>
    <p:extLst>
      <p:ext uri="{BB962C8B-B14F-4D97-AF65-F5344CB8AC3E}">
        <p14:creationId xmlns:p14="http://schemas.microsoft.com/office/powerpoint/2010/main" val="374003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approach is flawed!</a:t>
            </a:r>
          </a:p>
          <a:p>
            <a:pPr marL="171450" indent="-171450">
              <a:buFont typeface="Arial" panose="020B0604020202020204" pitchFamily="34" charset="0"/>
              <a:buChar char="•"/>
            </a:pPr>
            <a:r>
              <a:rPr lang="en-US" dirty="0"/>
              <a:t>We avoid conversations where we keep getting stuck</a:t>
            </a:r>
          </a:p>
          <a:p>
            <a:pPr marL="171450" indent="-171450">
              <a:buFont typeface="Arial" panose="020B0604020202020204" pitchFamily="34" charset="0"/>
              <a:buChar char="•"/>
            </a:pPr>
            <a:r>
              <a:rPr lang="en-US" dirty="0"/>
              <a:t>We fail to notice when safety is at risk</a:t>
            </a:r>
          </a:p>
          <a:p>
            <a:pPr marL="171450" indent="-171450">
              <a:buFont typeface="Arial" panose="020B0604020202020204" pitchFamily="34" charset="0"/>
              <a:buChar char="•"/>
            </a:pPr>
            <a:r>
              <a:rPr lang="en-US" dirty="0"/>
              <a:t>You don’t know how to make it safe for touchy subjects</a:t>
            </a:r>
          </a:p>
          <a:p>
            <a:pPr marL="171450" indent="-171450">
              <a:buFont typeface="Arial" panose="020B0604020202020204" pitchFamily="34" charset="0"/>
              <a:buChar char="•"/>
            </a:pPr>
            <a:r>
              <a:rPr lang="en-US" dirty="0"/>
              <a:t>We don’t know what to do when others blow up</a:t>
            </a:r>
          </a:p>
          <a:p>
            <a:pPr marL="171450" indent="-171450">
              <a:buFont typeface="Arial" panose="020B0604020202020204" pitchFamily="34" charset="0"/>
              <a:buChar char="•"/>
            </a:pPr>
            <a:r>
              <a:rPr lang="en-US" dirty="0"/>
              <a:t>We turn to our worst behaviors vs our best</a:t>
            </a:r>
          </a:p>
          <a:p>
            <a:pPr marL="171450" indent="-171450">
              <a:buFont typeface="Arial" panose="020B0604020202020204" pitchFamily="34" charset="0"/>
              <a:buChar char="•"/>
            </a:pPr>
            <a:r>
              <a:rPr lang="en-US" dirty="0"/>
              <a:t>We fail to turn these conversations in to action</a:t>
            </a:r>
          </a:p>
        </p:txBody>
      </p:sp>
      <p:sp>
        <p:nvSpPr>
          <p:cNvPr id="4" name="Slide Number Placeholder 3"/>
          <p:cNvSpPr>
            <a:spLocks noGrp="1"/>
          </p:cNvSpPr>
          <p:nvPr>
            <p:ph type="sldNum" sz="quarter" idx="5"/>
          </p:nvPr>
        </p:nvSpPr>
        <p:spPr/>
        <p:txBody>
          <a:bodyPr/>
          <a:lstStyle/>
          <a:p>
            <a:fld id="{EF48CD4C-E5E2-FD4B-A013-4032F684959D}" type="slidenum">
              <a:rPr lang="en-US" smtClean="0"/>
              <a:t>7</a:t>
            </a:fld>
            <a:endParaRPr lang="en-US"/>
          </a:p>
        </p:txBody>
      </p:sp>
    </p:spTree>
    <p:extLst>
      <p:ext uri="{BB962C8B-B14F-4D97-AF65-F5344CB8AC3E}">
        <p14:creationId xmlns:p14="http://schemas.microsoft.com/office/powerpoint/2010/main" val="388579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Almost all of this talk is based on the concepts found in this 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7 principles that the book is founded on and we will attempt to touch on each of these.</a:t>
            </a:r>
          </a:p>
          <a:p>
            <a:endParaRPr lang="en-US" dirty="0"/>
          </a:p>
        </p:txBody>
      </p:sp>
      <p:sp>
        <p:nvSpPr>
          <p:cNvPr id="4" name="Slide Number Placeholder 3"/>
          <p:cNvSpPr>
            <a:spLocks noGrp="1"/>
          </p:cNvSpPr>
          <p:nvPr>
            <p:ph type="sldNum" sz="quarter" idx="5"/>
          </p:nvPr>
        </p:nvSpPr>
        <p:spPr/>
        <p:txBody>
          <a:bodyPr/>
          <a:lstStyle/>
          <a:p>
            <a:fld id="{EF48CD4C-E5E2-FD4B-A013-4032F684959D}" type="slidenum">
              <a:rPr lang="en-US" smtClean="0"/>
              <a:t>8</a:t>
            </a:fld>
            <a:endParaRPr lang="en-US"/>
          </a:p>
        </p:txBody>
      </p:sp>
    </p:spTree>
    <p:extLst>
      <p:ext uri="{BB962C8B-B14F-4D97-AF65-F5344CB8AC3E}">
        <p14:creationId xmlns:p14="http://schemas.microsoft.com/office/powerpoint/2010/main" val="1330505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Toggle back and forth between two ends of an unhealthy spectrum.</a:t>
            </a:r>
          </a:p>
          <a:p>
            <a:pPr marL="171450" indent="-171450">
              <a:buFont typeface="Arial" panose="020B0604020202020204" pitchFamily="34" charset="0"/>
              <a:buChar char="•"/>
            </a:pPr>
            <a:r>
              <a:rPr lang="en-US" dirty="0"/>
              <a:t>We may hold things inside by going silent until we can no longer take it anymore – then we toggle to the other end. </a:t>
            </a:r>
          </a:p>
          <a:p>
            <a:pPr marL="171450" indent="-171450">
              <a:buFont typeface="Arial" panose="020B0604020202020204" pitchFamily="34" charset="0"/>
              <a:buChar char="•"/>
            </a:pPr>
            <a:r>
              <a:rPr lang="en-US" dirty="0"/>
              <a:t>We may not get physically violent but we will attach people’s ideas and feelings.</a:t>
            </a:r>
          </a:p>
          <a:p>
            <a:pPr marL="171450" indent="-171450">
              <a:buFont typeface="Arial" panose="020B0604020202020204" pitchFamily="34" charset="0"/>
              <a:buChar char="•"/>
            </a:pPr>
            <a:r>
              <a:rPr lang="en-US" dirty="0"/>
              <a:t>We either don’t handle the conversation or we don’t handle it well.</a:t>
            </a:r>
          </a:p>
        </p:txBody>
      </p:sp>
      <p:sp>
        <p:nvSpPr>
          <p:cNvPr id="4" name="Slide Number Placeholder 3"/>
          <p:cNvSpPr>
            <a:spLocks noGrp="1"/>
          </p:cNvSpPr>
          <p:nvPr>
            <p:ph type="sldNum" sz="quarter" idx="5"/>
          </p:nvPr>
        </p:nvSpPr>
        <p:spPr/>
        <p:txBody>
          <a:bodyPr/>
          <a:lstStyle/>
          <a:p>
            <a:fld id="{EF48CD4C-E5E2-FD4B-A013-4032F684959D}" type="slidenum">
              <a:rPr lang="en-US" smtClean="0"/>
              <a:t>9</a:t>
            </a:fld>
            <a:endParaRPr lang="en-US"/>
          </a:p>
        </p:txBody>
      </p:sp>
    </p:spTree>
    <p:extLst>
      <p:ext uri="{BB962C8B-B14F-4D97-AF65-F5344CB8AC3E}">
        <p14:creationId xmlns:p14="http://schemas.microsoft.com/office/powerpoint/2010/main" val="2240972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34"/>
            <a:ext cx="9144000" cy="5488104"/>
          </a:xfrm>
          <a:prstGeom prst="rect">
            <a:avLst/>
          </a:prstGeom>
        </p:spPr>
      </p:pic>
      <p:sp>
        <p:nvSpPr>
          <p:cNvPr id="10" name="Title 1">
            <a:extLst>
              <a:ext uri="{FF2B5EF4-FFF2-40B4-BE49-F238E27FC236}">
                <a16:creationId xmlns:a16="http://schemas.microsoft.com/office/drawing/2014/main" id="{C709CABC-4663-A040-9AEA-EBD74040EB8C}"/>
              </a:ext>
            </a:extLst>
          </p:cNvPr>
          <p:cNvSpPr>
            <a:spLocks noGrp="1"/>
          </p:cNvSpPr>
          <p:nvPr>
            <p:ph type="ctrTitle"/>
          </p:nvPr>
        </p:nvSpPr>
        <p:spPr>
          <a:xfrm>
            <a:off x="327862" y="3420696"/>
            <a:ext cx="6143277" cy="701450"/>
          </a:xfrm>
          <a:prstGeom prst="rect">
            <a:avLst/>
          </a:prstGeom>
        </p:spPr>
        <p:txBody>
          <a:bodyPr anchor="b" anchorCtr="0">
            <a:noAutofit/>
          </a:bodyPr>
          <a:lstStyle>
            <a:lvl1pPr algn="l">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8526BA26-AB87-0146-AA15-93002C241FB1}"/>
              </a:ext>
            </a:extLst>
          </p:cNvPr>
          <p:cNvSpPr>
            <a:spLocks noGrp="1"/>
          </p:cNvSpPr>
          <p:nvPr>
            <p:ph type="subTitle" idx="1"/>
          </p:nvPr>
        </p:nvSpPr>
        <p:spPr>
          <a:xfrm>
            <a:off x="325667" y="4125574"/>
            <a:ext cx="6143277" cy="536622"/>
          </a:xfrm>
          <a:prstGeom prst="rect">
            <a:avLst/>
          </a:prstGeom>
        </p:spPr>
        <p:txBody>
          <a:bodyPr>
            <a:normAutofit/>
          </a:bodyPr>
          <a:lstStyle>
            <a:lvl1pPr marL="0" indent="0" algn="l">
              <a:buNone/>
              <a:defRPr sz="1600" b="0">
                <a:solidFill>
                  <a:schemeClr val="bg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a:extLst>
              <a:ext uri="{FF2B5EF4-FFF2-40B4-BE49-F238E27FC236}">
                <a16:creationId xmlns:a16="http://schemas.microsoft.com/office/drawing/2014/main" id="{67A1C377-FD44-8245-8B83-09037BDE8719}"/>
              </a:ext>
            </a:extLst>
          </p:cNvPr>
          <p:cNvSpPr/>
          <p:nvPr userDrawn="1"/>
        </p:nvSpPr>
        <p:spPr>
          <a:xfrm>
            <a:off x="0" y="4721225"/>
            <a:ext cx="9144000" cy="42803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1176E1F-E3BC-B644-88D4-4F48AFFD9424}"/>
              </a:ext>
            </a:extLst>
          </p:cNvPr>
          <p:cNvSpPr txBox="1"/>
          <p:nvPr userDrawn="1"/>
        </p:nvSpPr>
        <p:spPr>
          <a:xfrm>
            <a:off x="349113" y="4782973"/>
            <a:ext cx="4815243" cy="276999"/>
          </a:xfrm>
          <a:prstGeom prst="rect">
            <a:avLst/>
          </a:prstGeom>
          <a:noFill/>
        </p:spPr>
        <p:txBody>
          <a:bodyPr wrap="square" rtlCol="0">
            <a:spAutoFit/>
          </a:bodyPr>
          <a:lstStyle/>
          <a:p>
            <a:pPr algn="l"/>
            <a:r>
              <a:rPr lang="en-US" sz="1200" dirty="0">
                <a:solidFill>
                  <a:schemeClr val="bg1"/>
                </a:solidFill>
                <a:latin typeface="Verdana"/>
                <a:cs typeface="Verdana"/>
              </a:rPr>
              <a:t>Insight </a:t>
            </a:r>
            <a:r>
              <a:rPr lang="en-US" sz="1200" baseline="0" dirty="0">
                <a:solidFill>
                  <a:schemeClr val="bg1"/>
                </a:solidFill>
                <a:latin typeface="Verdana"/>
                <a:cs typeface="Verdana"/>
              </a:rPr>
              <a:t>Presentation</a:t>
            </a:r>
            <a:endParaRPr lang="en-US" sz="1200" dirty="0">
              <a:solidFill>
                <a:schemeClr val="bg1"/>
              </a:solidFill>
              <a:latin typeface="Verdana"/>
              <a:cs typeface="Verdana"/>
            </a:endParaRPr>
          </a:p>
        </p:txBody>
      </p:sp>
      <p:pic>
        <p:nvPicPr>
          <p:cNvPr id="11" name="Picture 10">
            <a:extLst>
              <a:ext uri="{FF2B5EF4-FFF2-40B4-BE49-F238E27FC236}">
                <a16:creationId xmlns:a16="http://schemas.microsoft.com/office/drawing/2014/main" id="{B8CD362C-3313-084E-AB6B-2064B6DC74F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996" y="-16677"/>
            <a:ext cx="2715805" cy="842836"/>
          </a:xfrm>
          <a:prstGeom prst="rect">
            <a:avLst/>
          </a:prstGeom>
        </p:spPr>
      </p:pic>
    </p:spTree>
    <p:extLst>
      <p:ext uri="{BB962C8B-B14F-4D97-AF65-F5344CB8AC3E}">
        <p14:creationId xmlns:p14="http://schemas.microsoft.com/office/powerpoint/2010/main" val="24316666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22806" y="1190084"/>
            <a:ext cx="1835826" cy="2219859"/>
          </a:xfrm>
        </p:spPr>
        <p:txBody>
          <a:bodyPr anchor="ctr"/>
          <a:lstStyle>
            <a:lvl1pPr marL="0" indent="0" algn="ctr">
              <a:buFontTx/>
              <a:buNone/>
              <a:defRPr/>
            </a:lvl1pPr>
          </a:lstStyle>
          <a:p>
            <a:r>
              <a:rPr lang="en-US" dirty="0"/>
              <a:t>Photo</a:t>
            </a:r>
          </a:p>
        </p:txBody>
      </p:sp>
      <p:sp>
        <p:nvSpPr>
          <p:cNvPr id="20" name="Picture Placeholder 4"/>
          <p:cNvSpPr>
            <a:spLocks noGrp="1"/>
          </p:cNvSpPr>
          <p:nvPr>
            <p:ph type="pic" sz="quarter" idx="11" hasCustomPrompt="1"/>
          </p:nvPr>
        </p:nvSpPr>
        <p:spPr>
          <a:xfrm>
            <a:off x="2578969" y="1170493"/>
            <a:ext cx="1835826" cy="2219859"/>
          </a:xfrm>
        </p:spPr>
        <p:txBody>
          <a:bodyPr anchor="ctr"/>
          <a:lstStyle>
            <a:lvl1pPr marL="0" indent="0" algn="ctr">
              <a:buFontTx/>
              <a:buNone/>
              <a:defRPr/>
            </a:lvl1pPr>
          </a:lstStyle>
          <a:p>
            <a:r>
              <a:rPr lang="en-US" dirty="0"/>
              <a:t>Photo</a:t>
            </a:r>
          </a:p>
        </p:txBody>
      </p:sp>
      <p:sp>
        <p:nvSpPr>
          <p:cNvPr id="21" name="Picture Placeholder 4"/>
          <p:cNvSpPr>
            <a:spLocks noGrp="1"/>
          </p:cNvSpPr>
          <p:nvPr>
            <p:ph type="pic" sz="quarter" idx="12" hasCustomPrompt="1"/>
          </p:nvPr>
        </p:nvSpPr>
        <p:spPr>
          <a:xfrm>
            <a:off x="4735132" y="1190084"/>
            <a:ext cx="1835826" cy="2219859"/>
          </a:xfrm>
        </p:spPr>
        <p:txBody>
          <a:bodyPr anchor="ctr"/>
          <a:lstStyle>
            <a:lvl1pPr marL="0" indent="0" algn="ctr">
              <a:buFontTx/>
              <a:buNone/>
              <a:defRPr/>
            </a:lvl1pPr>
          </a:lstStyle>
          <a:p>
            <a:r>
              <a:rPr lang="en-US" dirty="0"/>
              <a:t>Photo</a:t>
            </a:r>
          </a:p>
        </p:txBody>
      </p:sp>
      <p:sp>
        <p:nvSpPr>
          <p:cNvPr id="22" name="Picture Placeholder 4"/>
          <p:cNvSpPr>
            <a:spLocks noGrp="1"/>
          </p:cNvSpPr>
          <p:nvPr>
            <p:ph type="pic" sz="quarter" idx="13" hasCustomPrompt="1"/>
          </p:nvPr>
        </p:nvSpPr>
        <p:spPr>
          <a:xfrm>
            <a:off x="6891295" y="1170493"/>
            <a:ext cx="1835826" cy="2219859"/>
          </a:xfrm>
        </p:spPr>
        <p:txBody>
          <a:bodyPr anchor="ctr"/>
          <a:lstStyle>
            <a:lvl1pPr marL="0" indent="0" algn="ctr">
              <a:buFontTx/>
              <a:buNone/>
              <a:defRPr/>
            </a:lvl1pPr>
          </a:lstStyle>
          <a:p>
            <a:r>
              <a:rPr lang="en-US" dirty="0"/>
              <a:t>Photo</a:t>
            </a:r>
          </a:p>
        </p:txBody>
      </p:sp>
      <p:sp>
        <p:nvSpPr>
          <p:cNvPr id="23" name="Rectangle 22"/>
          <p:cNvSpPr/>
          <p:nvPr userDrawn="1"/>
        </p:nvSpPr>
        <p:spPr>
          <a:xfrm>
            <a:off x="422806" y="1046127"/>
            <a:ext cx="1837944" cy="95250"/>
          </a:xfrm>
          <a:prstGeom prst="rect">
            <a:avLst/>
          </a:prstGeom>
          <a:solidFill>
            <a:srgbClr val="582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576851" y="1046127"/>
            <a:ext cx="1837944" cy="95250"/>
          </a:xfrm>
          <a:prstGeom prst="rect">
            <a:avLst/>
          </a:prstGeom>
          <a:solidFill>
            <a:srgbClr val="B01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737250" y="1046127"/>
            <a:ext cx="1837944" cy="95250"/>
          </a:xfrm>
          <a:prstGeom prst="rect">
            <a:avLst/>
          </a:prstGeom>
          <a:solidFill>
            <a:srgbClr val="D40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6889177" y="1037143"/>
            <a:ext cx="1837944" cy="95250"/>
          </a:xfrm>
          <a:prstGeom prst="rect">
            <a:avLst/>
          </a:prstGeom>
          <a:solidFill>
            <a:srgbClr val="D30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3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184528" y="952518"/>
            <a:ext cx="1443079" cy="1409304"/>
          </a:xfrm>
        </p:spPr>
        <p:txBody>
          <a:bodyPr anchor="ctr"/>
          <a:lstStyle>
            <a:lvl1pPr marL="0" indent="0" algn="ctr">
              <a:buNone/>
              <a:defRPr/>
            </a:lvl1pPr>
          </a:lstStyle>
          <a:p>
            <a:r>
              <a:rPr lang="en-US" dirty="0"/>
              <a:t>Photo</a:t>
            </a:r>
          </a:p>
        </p:txBody>
      </p:sp>
      <p:sp>
        <p:nvSpPr>
          <p:cNvPr id="25" name="Picture Placeholder 4"/>
          <p:cNvSpPr>
            <a:spLocks noGrp="1"/>
          </p:cNvSpPr>
          <p:nvPr>
            <p:ph type="pic" sz="quarter" idx="11" hasCustomPrompt="1"/>
          </p:nvPr>
        </p:nvSpPr>
        <p:spPr>
          <a:xfrm>
            <a:off x="3870579" y="952517"/>
            <a:ext cx="1443079" cy="1409305"/>
          </a:xfrm>
        </p:spPr>
        <p:txBody>
          <a:bodyPr anchor="ctr"/>
          <a:lstStyle>
            <a:lvl1pPr marL="0" indent="0" algn="ctr">
              <a:buNone/>
              <a:defRPr/>
            </a:lvl1pPr>
          </a:lstStyle>
          <a:p>
            <a:r>
              <a:rPr lang="en-US" dirty="0"/>
              <a:t>Photo</a:t>
            </a:r>
          </a:p>
        </p:txBody>
      </p:sp>
      <p:sp>
        <p:nvSpPr>
          <p:cNvPr id="26" name="Picture Placeholder 4"/>
          <p:cNvSpPr>
            <a:spLocks noGrp="1"/>
          </p:cNvSpPr>
          <p:nvPr>
            <p:ph type="pic" sz="quarter" idx="12" hasCustomPrompt="1"/>
          </p:nvPr>
        </p:nvSpPr>
        <p:spPr>
          <a:xfrm>
            <a:off x="6556630" y="952518"/>
            <a:ext cx="1443079" cy="1409304"/>
          </a:xfrm>
        </p:spPr>
        <p:txBody>
          <a:bodyPr anchor="ctr"/>
          <a:lstStyle>
            <a:lvl1pPr marL="0" indent="0" algn="ctr">
              <a:buNone/>
              <a:defRPr/>
            </a:lvl1pPr>
          </a:lstStyle>
          <a:p>
            <a:r>
              <a:rPr lang="en-US" dirty="0"/>
              <a:t>Photo</a:t>
            </a:r>
          </a:p>
        </p:txBody>
      </p:sp>
      <p:sp>
        <p:nvSpPr>
          <p:cNvPr id="27" name="Picture Placeholder 4"/>
          <p:cNvSpPr>
            <a:spLocks noGrp="1"/>
          </p:cNvSpPr>
          <p:nvPr>
            <p:ph type="pic" sz="quarter" idx="13" hasCustomPrompt="1"/>
          </p:nvPr>
        </p:nvSpPr>
        <p:spPr>
          <a:xfrm>
            <a:off x="1184528" y="2952768"/>
            <a:ext cx="1443079" cy="1409304"/>
          </a:xfrm>
        </p:spPr>
        <p:txBody>
          <a:bodyPr anchor="ctr"/>
          <a:lstStyle>
            <a:lvl1pPr marL="0" indent="0" algn="ctr">
              <a:buNone/>
              <a:defRPr/>
            </a:lvl1pPr>
          </a:lstStyle>
          <a:p>
            <a:r>
              <a:rPr lang="en-US" dirty="0"/>
              <a:t>Photo</a:t>
            </a:r>
          </a:p>
        </p:txBody>
      </p:sp>
      <p:sp>
        <p:nvSpPr>
          <p:cNvPr id="28" name="Picture Placeholder 4"/>
          <p:cNvSpPr>
            <a:spLocks noGrp="1"/>
          </p:cNvSpPr>
          <p:nvPr>
            <p:ph type="pic" sz="quarter" idx="14" hasCustomPrompt="1"/>
          </p:nvPr>
        </p:nvSpPr>
        <p:spPr>
          <a:xfrm>
            <a:off x="3870579" y="2952768"/>
            <a:ext cx="1443079" cy="1409304"/>
          </a:xfrm>
        </p:spPr>
        <p:txBody>
          <a:bodyPr anchor="ctr"/>
          <a:lstStyle>
            <a:lvl1pPr marL="0" indent="0" algn="ctr">
              <a:buNone/>
              <a:defRPr/>
            </a:lvl1pPr>
          </a:lstStyle>
          <a:p>
            <a:r>
              <a:rPr lang="en-US" dirty="0"/>
              <a:t>Photo</a:t>
            </a:r>
          </a:p>
        </p:txBody>
      </p:sp>
      <p:sp>
        <p:nvSpPr>
          <p:cNvPr id="29" name="Picture Placeholder 4"/>
          <p:cNvSpPr>
            <a:spLocks noGrp="1"/>
          </p:cNvSpPr>
          <p:nvPr>
            <p:ph type="pic" sz="quarter" idx="15" hasCustomPrompt="1"/>
          </p:nvPr>
        </p:nvSpPr>
        <p:spPr>
          <a:xfrm>
            <a:off x="6556630" y="2952768"/>
            <a:ext cx="1443079" cy="1409304"/>
          </a:xfrm>
        </p:spPr>
        <p:txBody>
          <a:bodyPr anchor="ctr"/>
          <a:lstStyle>
            <a:lvl1pPr marL="0" indent="0" algn="ctr">
              <a:buNone/>
              <a:defRPr/>
            </a:lvl1pPr>
          </a:lstStyle>
          <a:p>
            <a:r>
              <a:rPr lang="en-US" dirty="0"/>
              <a:t>Photo</a:t>
            </a:r>
          </a:p>
        </p:txBody>
      </p:sp>
      <p:sp>
        <p:nvSpPr>
          <p:cNvPr id="30" name="Rectangle 29"/>
          <p:cNvSpPr/>
          <p:nvPr userDrawn="1"/>
        </p:nvSpPr>
        <p:spPr>
          <a:xfrm>
            <a:off x="1184528" y="847725"/>
            <a:ext cx="1444752" cy="95250"/>
          </a:xfrm>
          <a:prstGeom prst="rect">
            <a:avLst/>
          </a:prstGeom>
          <a:solidFill>
            <a:srgbClr val="582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3868906" y="847725"/>
            <a:ext cx="1444752" cy="95250"/>
          </a:xfrm>
          <a:prstGeom prst="rect">
            <a:avLst/>
          </a:prstGeom>
          <a:solidFill>
            <a:srgbClr val="B01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6553284" y="847725"/>
            <a:ext cx="1444752" cy="95250"/>
          </a:xfrm>
          <a:prstGeom prst="rect">
            <a:avLst/>
          </a:prstGeom>
          <a:solidFill>
            <a:srgbClr val="D40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1184528" y="2838450"/>
            <a:ext cx="1444752" cy="95250"/>
          </a:xfrm>
          <a:prstGeom prst="rect">
            <a:avLst/>
          </a:prstGeom>
          <a:solidFill>
            <a:srgbClr val="55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3868906" y="2838450"/>
            <a:ext cx="1444752" cy="95250"/>
          </a:xfrm>
          <a:prstGeom prst="rect">
            <a:avLst/>
          </a:prstGeom>
          <a:solidFill>
            <a:srgbClr val="009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6553284" y="2838450"/>
            <a:ext cx="1444752" cy="95250"/>
          </a:xfrm>
          <a:prstGeom prst="rect">
            <a:avLst/>
          </a:prstGeom>
          <a:solidFill>
            <a:srgbClr val="57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087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42236" y="228144"/>
            <a:ext cx="8714943" cy="682400"/>
          </a:xfrm>
          <a:prstGeom prst="rect">
            <a:avLst/>
          </a:prstGeom>
        </p:spPr>
        <p:txBody>
          <a:bodyPr>
            <a:normAutofit/>
          </a:bodyPr>
          <a:lstStyle>
            <a:lvl1pPr>
              <a:defRPr sz="2600" b="0">
                <a:solidFill>
                  <a:srgbClr val="726963"/>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3864711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D03731-7FC0-244B-B390-4A70867736DB}"/>
              </a:ext>
            </a:extLst>
          </p:cNvPr>
          <p:cNvSpPr>
            <a:spLocks noGrp="1"/>
          </p:cNvSpPr>
          <p:nvPr>
            <p:ph type="title"/>
          </p:nvPr>
        </p:nvSpPr>
        <p:spPr>
          <a:xfrm>
            <a:off x="242236" y="228144"/>
            <a:ext cx="8714943" cy="682400"/>
          </a:xfrm>
          <a:prstGeom prst="rect">
            <a:avLst/>
          </a:prstGeom>
        </p:spPr>
        <p:txBody>
          <a:bodyPr>
            <a:normAutofit/>
          </a:bodyPr>
          <a:lstStyle>
            <a:lvl1pPr>
              <a:defRPr sz="2600" b="0">
                <a:solidFill>
                  <a:srgbClr val="726963"/>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4BE21862-74AB-404A-ABED-EFDA8A79B4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13963" y="1114770"/>
            <a:ext cx="6371487" cy="3392142"/>
          </a:xfrm>
          <a:prstGeom prst="rect">
            <a:avLst/>
          </a:prstGeom>
        </p:spPr>
      </p:pic>
      <p:sp>
        <p:nvSpPr>
          <p:cNvPr id="5" name="Picture Placeholder 4">
            <a:extLst>
              <a:ext uri="{FF2B5EF4-FFF2-40B4-BE49-F238E27FC236}">
                <a16:creationId xmlns:a16="http://schemas.microsoft.com/office/drawing/2014/main" id="{32F82DE1-B424-844E-9F6D-62BE472755AA}"/>
              </a:ext>
            </a:extLst>
          </p:cNvPr>
          <p:cNvSpPr>
            <a:spLocks noGrp="1"/>
          </p:cNvSpPr>
          <p:nvPr>
            <p:ph type="pic" sz="quarter" idx="10"/>
          </p:nvPr>
        </p:nvSpPr>
        <p:spPr>
          <a:xfrm>
            <a:off x="2643188" y="1289050"/>
            <a:ext cx="3967162" cy="2368550"/>
          </a:xfrm>
        </p:spPr>
        <p:txBody>
          <a:bodyPr>
            <a:normAutofit/>
          </a:bodyPr>
          <a:lstStyle>
            <a:lvl1pPr>
              <a:defRPr sz="1400"/>
            </a:lvl1pPr>
          </a:lstStyle>
          <a:p>
            <a:endParaRPr lang="en-US" dirty="0"/>
          </a:p>
        </p:txBody>
      </p:sp>
    </p:spTree>
    <p:extLst>
      <p:ext uri="{BB962C8B-B14F-4D97-AF65-F5344CB8AC3E}">
        <p14:creationId xmlns:p14="http://schemas.microsoft.com/office/powerpoint/2010/main" val="3309878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ABB5-9142-0F4E-90CA-438F3E935BF4}"/>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67CFBECB-0096-6842-B50F-0F40838240BD}"/>
              </a:ext>
            </a:extLst>
          </p:cNvPr>
          <p:cNvSpPr/>
          <p:nvPr userDrawn="1"/>
        </p:nvSpPr>
        <p:spPr>
          <a:xfrm>
            <a:off x="0" y="1106167"/>
            <a:ext cx="9144000" cy="2405129"/>
          </a:xfrm>
          <a:prstGeom prst="rect">
            <a:avLst/>
          </a:prstGeom>
          <a:solidFill>
            <a:srgbClr val="4B28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C1E4C25-32E5-B446-8CEC-56203A3233B2}"/>
              </a:ext>
            </a:extLst>
          </p:cNvPr>
          <p:cNvPicPr>
            <a:picLocks noChangeAspect="1"/>
          </p:cNvPicPr>
          <p:nvPr userDrawn="1"/>
        </p:nvPicPr>
        <p:blipFill>
          <a:blip r:embed="rId2"/>
          <a:stretch>
            <a:fillRect/>
          </a:stretch>
        </p:blipFill>
        <p:spPr>
          <a:xfrm rot="16200000">
            <a:off x="56724" y="290624"/>
            <a:ext cx="3922765" cy="4036213"/>
          </a:xfrm>
          <a:prstGeom prst="rect">
            <a:avLst/>
          </a:prstGeom>
        </p:spPr>
      </p:pic>
      <p:sp>
        <p:nvSpPr>
          <p:cNvPr id="5" name="Picture Placeholder 40">
            <a:extLst>
              <a:ext uri="{FF2B5EF4-FFF2-40B4-BE49-F238E27FC236}">
                <a16:creationId xmlns:a16="http://schemas.microsoft.com/office/drawing/2014/main" id="{B2A4D53D-6E65-6449-B245-F1A5C4128542}"/>
              </a:ext>
            </a:extLst>
          </p:cNvPr>
          <p:cNvSpPr>
            <a:spLocks noGrp="1"/>
          </p:cNvSpPr>
          <p:nvPr>
            <p:ph type="pic" sz="quarter" idx="10"/>
          </p:nvPr>
        </p:nvSpPr>
        <p:spPr>
          <a:xfrm>
            <a:off x="744218" y="1391545"/>
            <a:ext cx="2529334" cy="1845431"/>
          </a:xfrm>
        </p:spPr>
        <p:txBody>
          <a:bodyPr>
            <a:normAutofit/>
          </a:bodyPr>
          <a:lstStyle>
            <a:lvl1pPr>
              <a:defRPr sz="1400"/>
            </a:lvl1pPr>
          </a:lstStyle>
          <a:p>
            <a:endParaRPr lang="en-US" dirty="0"/>
          </a:p>
        </p:txBody>
      </p:sp>
    </p:spTree>
    <p:extLst>
      <p:ext uri="{BB962C8B-B14F-4D97-AF65-F5344CB8AC3E}">
        <p14:creationId xmlns:p14="http://schemas.microsoft.com/office/powerpoint/2010/main" val="3689111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4BAB37-7BEB-1045-8282-0D5833C9499A}"/>
              </a:ext>
            </a:extLst>
          </p:cNvPr>
          <p:cNvSpPr/>
          <p:nvPr userDrawn="1"/>
        </p:nvSpPr>
        <p:spPr>
          <a:xfrm>
            <a:off x="0" y="3359021"/>
            <a:ext cx="9144000" cy="1386716"/>
          </a:xfrm>
          <a:prstGeom prst="rect">
            <a:avLst/>
          </a:prstGeom>
          <a:solidFill>
            <a:srgbClr val="4B28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CFABB5-9142-0F4E-90CA-438F3E935BF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547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D592F0-E595-9D46-AD10-9A2AC85F6F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6474"/>
            <a:ext cx="9144000" cy="4831124"/>
          </a:xfrm>
          <a:prstGeom prst="rect">
            <a:avLst/>
          </a:prstGeom>
        </p:spPr>
      </p:pic>
      <p:sp>
        <p:nvSpPr>
          <p:cNvPr id="7" name="Title 1">
            <a:extLst>
              <a:ext uri="{FF2B5EF4-FFF2-40B4-BE49-F238E27FC236}">
                <a16:creationId xmlns:a16="http://schemas.microsoft.com/office/drawing/2014/main" id="{C709CABC-4663-A040-9AEA-EBD74040EB8C}"/>
              </a:ext>
            </a:extLst>
          </p:cNvPr>
          <p:cNvSpPr>
            <a:spLocks noGrp="1"/>
          </p:cNvSpPr>
          <p:nvPr>
            <p:ph type="ctrTitle"/>
          </p:nvPr>
        </p:nvSpPr>
        <p:spPr>
          <a:xfrm>
            <a:off x="327862" y="3301824"/>
            <a:ext cx="6143277" cy="701450"/>
          </a:xfrm>
          <a:prstGeom prst="rect">
            <a:avLst/>
          </a:prstGeom>
        </p:spPr>
        <p:txBody>
          <a:bodyPr anchor="b" anchorCtr="0">
            <a:noAutofit/>
          </a:bodyPr>
          <a:lstStyle>
            <a:lvl1pPr algn="l">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8526BA26-AB87-0146-AA15-93002C241FB1}"/>
              </a:ext>
            </a:extLst>
          </p:cNvPr>
          <p:cNvSpPr>
            <a:spLocks noGrp="1"/>
          </p:cNvSpPr>
          <p:nvPr>
            <p:ph type="subTitle" idx="1"/>
          </p:nvPr>
        </p:nvSpPr>
        <p:spPr>
          <a:xfrm>
            <a:off x="325667" y="4006702"/>
            <a:ext cx="6143277" cy="536622"/>
          </a:xfrm>
          <a:prstGeom prst="rect">
            <a:avLst/>
          </a:prstGeom>
        </p:spPr>
        <p:txBody>
          <a:bodyPr>
            <a:normAutofit/>
          </a:bodyPr>
          <a:lstStyle>
            <a:lvl1pPr marL="0" indent="0" algn="l">
              <a:buNone/>
              <a:defRPr sz="1600" b="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a:extLst>
              <a:ext uri="{FF2B5EF4-FFF2-40B4-BE49-F238E27FC236}">
                <a16:creationId xmlns:a16="http://schemas.microsoft.com/office/drawing/2014/main" id="{67A1C377-FD44-8245-8B83-09037BDE8719}"/>
              </a:ext>
            </a:extLst>
          </p:cNvPr>
          <p:cNvSpPr/>
          <p:nvPr userDrawn="1"/>
        </p:nvSpPr>
        <p:spPr>
          <a:xfrm>
            <a:off x="0" y="4721225"/>
            <a:ext cx="9144000" cy="42803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1176E1F-E3BC-B644-88D4-4F48AFFD9424}"/>
              </a:ext>
            </a:extLst>
          </p:cNvPr>
          <p:cNvSpPr txBox="1"/>
          <p:nvPr userDrawn="1"/>
        </p:nvSpPr>
        <p:spPr>
          <a:xfrm>
            <a:off x="349113" y="4782973"/>
            <a:ext cx="4815243" cy="276999"/>
          </a:xfrm>
          <a:prstGeom prst="rect">
            <a:avLst/>
          </a:prstGeom>
          <a:noFill/>
        </p:spPr>
        <p:txBody>
          <a:bodyPr wrap="square" rtlCol="0">
            <a:spAutoFit/>
          </a:bodyPr>
          <a:lstStyle/>
          <a:p>
            <a:pPr algn="l"/>
            <a:r>
              <a:rPr lang="en-US" sz="1200" dirty="0">
                <a:solidFill>
                  <a:schemeClr val="bg1"/>
                </a:solidFill>
                <a:latin typeface="Verdana"/>
                <a:cs typeface="Verdana"/>
              </a:rPr>
              <a:t>Insight </a:t>
            </a:r>
            <a:r>
              <a:rPr lang="en-US" sz="1200" baseline="0" dirty="0">
                <a:solidFill>
                  <a:schemeClr val="bg1"/>
                </a:solidFill>
                <a:latin typeface="Verdana"/>
                <a:cs typeface="Verdana"/>
              </a:rPr>
              <a:t>Presentation</a:t>
            </a:r>
            <a:endParaRPr lang="en-US" sz="1200" dirty="0">
              <a:solidFill>
                <a:schemeClr val="bg1"/>
              </a:solidFill>
              <a:latin typeface="Verdana"/>
              <a:cs typeface="Verdana"/>
            </a:endParaRPr>
          </a:p>
        </p:txBody>
      </p:sp>
      <p:pic>
        <p:nvPicPr>
          <p:cNvPr id="13" name="Picture 12">
            <a:extLst>
              <a:ext uri="{FF2B5EF4-FFF2-40B4-BE49-F238E27FC236}">
                <a16:creationId xmlns:a16="http://schemas.microsoft.com/office/drawing/2014/main" id="{64BF5757-B239-AA44-8693-43207D39CC9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937" y="-16474"/>
            <a:ext cx="2715805" cy="842836"/>
          </a:xfrm>
          <a:prstGeom prst="rect">
            <a:avLst/>
          </a:prstGeom>
        </p:spPr>
      </p:pic>
    </p:spTree>
    <p:extLst>
      <p:ext uri="{BB962C8B-B14F-4D97-AF65-F5344CB8AC3E}">
        <p14:creationId xmlns:p14="http://schemas.microsoft.com/office/powerpoint/2010/main" val="36891125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1CD189-933A-8847-8D05-5D0DA196B66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Title 1">
            <a:extLst>
              <a:ext uri="{FF2B5EF4-FFF2-40B4-BE49-F238E27FC236}">
                <a16:creationId xmlns:a16="http://schemas.microsoft.com/office/drawing/2014/main" id="{ACD5DFDA-4BA2-5249-BA5F-29DE047647D0}"/>
              </a:ext>
            </a:extLst>
          </p:cNvPr>
          <p:cNvSpPr>
            <a:spLocks noGrp="1"/>
          </p:cNvSpPr>
          <p:nvPr>
            <p:ph type="ctrTitle"/>
          </p:nvPr>
        </p:nvSpPr>
        <p:spPr>
          <a:xfrm>
            <a:off x="463252" y="3395279"/>
            <a:ext cx="7758397" cy="701450"/>
          </a:xfrm>
          <a:prstGeom prst="rect">
            <a:avLst/>
          </a:prstGeom>
        </p:spPr>
        <p:txBody>
          <a:bodyPr anchor="b" anchorCtr="0">
            <a:noAutofit/>
          </a:bodyPr>
          <a:lstStyle>
            <a:lvl1pPr algn="l">
              <a:defRPr sz="2800">
                <a:solidFill>
                  <a:srgbClr val="C0167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B162A3A5-8533-8945-9FD6-543C97298BC5}"/>
              </a:ext>
            </a:extLst>
          </p:cNvPr>
          <p:cNvSpPr>
            <a:spLocks noGrp="1"/>
          </p:cNvSpPr>
          <p:nvPr>
            <p:ph type="subTitle" idx="1"/>
          </p:nvPr>
        </p:nvSpPr>
        <p:spPr>
          <a:xfrm>
            <a:off x="461057" y="4100157"/>
            <a:ext cx="6143277" cy="536622"/>
          </a:xfrm>
          <a:prstGeom prst="rect">
            <a:avLst/>
          </a:prstGeom>
        </p:spPr>
        <p:txBody>
          <a:bodyPr>
            <a:normAutofit/>
          </a:bodyPr>
          <a:lstStyle>
            <a:lvl1pPr marL="0" indent="0" algn="l">
              <a:buNone/>
              <a:defRPr sz="1800" b="0">
                <a:solidFill>
                  <a:srgbClr val="C0167A"/>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73D45509-1222-C843-B1EE-BF31E3F1DA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3252" y="268514"/>
            <a:ext cx="2352220" cy="547859"/>
          </a:xfrm>
          <a:prstGeom prst="rect">
            <a:avLst/>
          </a:prstGeom>
        </p:spPr>
      </p:pic>
      <p:sp>
        <p:nvSpPr>
          <p:cNvPr id="15" name="TextBox 14">
            <a:extLst>
              <a:ext uri="{FF2B5EF4-FFF2-40B4-BE49-F238E27FC236}">
                <a16:creationId xmlns:a16="http://schemas.microsoft.com/office/drawing/2014/main" id="{23A9D05D-7C9A-AD46-804F-775CCDCD22BC}"/>
              </a:ext>
            </a:extLst>
          </p:cNvPr>
          <p:cNvSpPr txBox="1"/>
          <p:nvPr userDrawn="1"/>
        </p:nvSpPr>
        <p:spPr>
          <a:xfrm>
            <a:off x="347910" y="4778983"/>
            <a:ext cx="4815243" cy="276999"/>
          </a:xfrm>
          <a:prstGeom prst="rect">
            <a:avLst/>
          </a:prstGeom>
          <a:noFill/>
        </p:spPr>
        <p:txBody>
          <a:bodyPr wrap="square" rtlCol="0">
            <a:spAutoFit/>
          </a:bodyPr>
          <a:lstStyle/>
          <a:p>
            <a:pPr algn="l"/>
            <a:r>
              <a:rPr lang="en-US" sz="1200" dirty="0">
                <a:solidFill>
                  <a:srgbClr val="706259"/>
                </a:solidFill>
                <a:latin typeface="Verdana"/>
                <a:cs typeface="Verdana"/>
              </a:rPr>
              <a:t>Insight </a:t>
            </a:r>
            <a:r>
              <a:rPr lang="en-US" sz="1200" baseline="0" dirty="0">
                <a:solidFill>
                  <a:srgbClr val="706259"/>
                </a:solidFill>
                <a:latin typeface="Verdana"/>
                <a:cs typeface="Verdana"/>
              </a:rPr>
              <a:t>Presentation</a:t>
            </a:r>
            <a:endParaRPr lang="en-US" sz="1200" dirty="0">
              <a:solidFill>
                <a:srgbClr val="706259"/>
              </a:solidFill>
              <a:latin typeface="Verdana"/>
              <a:cs typeface="Verdana"/>
            </a:endParaRPr>
          </a:p>
        </p:txBody>
      </p:sp>
    </p:spTree>
    <p:extLst>
      <p:ext uri="{BB962C8B-B14F-4D97-AF65-F5344CB8AC3E}">
        <p14:creationId xmlns:p14="http://schemas.microsoft.com/office/powerpoint/2010/main" val="205681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0BFC65-DC03-7D46-AE26-4FF415B34B50}"/>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4" name="Picture 13">
            <a:extLst>
              <a:ext uri="{FF2B5EF4-FFF2-40B4-BE49-F238E27FC236}">
                <a16:creationId xmlns:a16="http://schemas.microsoft.com/office/drawing/2014/main" id="{0CD2DA2D-1204-474E-92B3-159847244D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3252" y="268514"/>
            <a:ext cx="2352220" cy="547859"/>
          </a:xfrm>
          <a:prstGeom prst="rect">
            <a:avLst/>
          </a:prstGeom>
        </p:spPr>
      </p:pic>
      <p:sp>
        <p:nvSpPr>
          <p:cNvPr id="16" name="Title 1">
            <a:extLst>
              <a:ext uri="{FF2B5EF4-FFF2-40B4-BE49-F238E27FC236}">
                <a16:creationId xmlns:a16="http://schemas.microsoft.com/office/drawing/2014/main" id="{E627165D-581A-4744-95C6-2EE2E28C6F60}"/>
              </a:ext>
            </a:extLst>
          </p:cNvPr>
          <p:cNvSpPr>
            <a:spLocks noGrp="1"/>
          </p:cNvSpPr>
          <p:nvPr>
            <p:ph type="ctrTitle"/>
          </p:nvPr>
        </p:nvSpPr>
        <p:spPr>
          <a:xfrm>
            <a:off x="463252" y="3395279"/>
            <a:ext cx="7758397" cy="701450"/>
          </a:xfrm>
          <a:prstGeom prst="rect">
            <a:avLst/>
          </a:prstGeom>
        </p:spPr>
        <p:txBody>
          <a:bodyPr anchor="b" anchorCtr="0">
            <a:noAutofit/>
          </a:bodyPr>
          <a:lstStyle>
            <a:lvl1pPr algn="l">
              <a:defRPr sz="2800">
                <a:solidFill>
                  <a:srgbClr val="C0167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790AB829-1444-6749-87F7-2D45499B06B0}"/>
              </a:ext>
            </a:extLst>
          </p:cNvPr>
          <p:cNvSpPr>
            <a:spLocks noGrp="1"/>
          </p:cNvSpPr>
          <p:nvPr>
            <p:ph type="subTitle" idx="1"/>
          </p:nvPr>
        </p:nvSpPr>
        <p:spPr>
          <a:xfrm>
            <a:off x="461057" y="4100157"/>
            <a:ext cx="6143277" cy="536622"/>
          </a:xfrm>
          <a:prstGeom prst="rect">
            <a:avLst/>
          </a:prstGeom>
        </p:spPr>
        <p:txBody>
          <a:bodyPr>
            <a:normAutofit/>
          </a:bodyPr>
          <a:lstStyle>
            <a:lvl1pPr marL="0" indent="0" algn="l">
              <a:buNone/>
              <a:defRPr sz="1800" b="0">
                <a:solidFill>
                  <a:srgbClr val="C0167A"/>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8" name="TextBox 17">
            <a:extLst>
              <a:ext uri="{FF2B5EF4-FFF2-40B4-BE49-F238E27FC236}">
                <a16:creationId xmlns:a16="http://schemas.microsoft.com/office/drawing/2014/main" id="{AC8B7C7C-70DC-3F40-BB18-EAC2B120DE4C}"/>
              </a:ext>
            </a:extLst>
          </p:cNvPr>
          <p:cNvSpPr txBox="1"/>
          <p:nvPr userDrawn="1"/>
        </p:nvSpPr>
        <p:spPr>
          <a:xfrm>
            <a:off x="347910" y="4778983"/>
            <a:ext cx="4815243" cy="276999"/>
          </a:xfrm>
          <a:prstGeom prst="rect">
            <a:avLst/>
          </a:prstGeom>
          <a:noFill/>
        </p:spPr>
        <p:txBody>
          <a:bodyPr wrap="square" rtlCol="0">
            <a:spAutoFit/>
          </a:bodyPr>
          <a:lstStyle/>
          <a:p>
            <a:pPr algn="l"/>
            <a:r>
              <a:rPr lang="en-US" sz="1200" dirty="0">
                <a:solidFill>
                  <a:srgbClr val="706259"/>
                </a:solidFill>
                <a:latin typeface="Verdana"/>
                <a:cs typeface="Verdana"/>
              </a:rPr>
              <a:t>Insight </a:t>
            </a:r>
            <a:r>
              <a:rPr lang="en-US" sz="1200" baseline="0" dirty="0">
                <a:solidFill>
                  <a:srgbClr val="706259"/>
                </a:solidFill>
                <a:latin typeface="Verdana"/>
                <a:cs typeface="Verdana"/>
              </a:rPr>
              <a:t>Presentation</a:t>
            </a:r>
            <a:endParaRPr lang="en-US" sz="1200" dirty="0">
              <a:solidFill>
                <a:srgbClr val="706259"/>
              </a:solidFill>
              <a:latin typeface="Verdana"/>
              <a:cs typeface="Verdana"/>
            </a:endParaRPr>
          </a:p>
        </p:txBody>
      </p:sp>
    </p:spTree>
    <p:extLst>
      <p:ext uri="{BB962C8B-B14F-4D97-AF65-F5344CB8AC3E}">
        <p14:creationId xmlns:p14="http://schemas.microsoft.com/office/powerpoint/2010/main" val="104346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9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069521-5C1A-9449-A4B2-B54C1676D5D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Title 1">
            <a:extLst>
              <a:ext uri="{FF2B5EF4-FFF2-40B4-BE49-F238E27FC236}">
                <a16:creationId xmlns:a16="http://schemas.microsoft.com/office/drawing/2014/main" id="{B630235D-75EC-2B48-AD54-1C7E0E9C2B9C}"/>
              </a:ext>
            </a:extLst>
          </p:cNvPr>
          <p:cNvSpPr>
            <a:spLocks noGrp="1"/>
          </p:cNvSpPr>
          <p:nvPr>
            <p:ph type="ctrTitle"/>
          </p:nvPr>
        </p:nvSpPr>
        <p:spPr>
          <a:xfrm>
            <a:off x="327862" y="3420696"/>
            <a:ext cx="6143277" cy="701450"/>
          </a:xfrm>
          <a:prstGeom prst="rect">
            <a:avLst/>
          </a:prstGeom>
        </p:spPr>
        <p:txBody>
          <a:bodyPr anchor="b" anchorCtr="0">
            <a:noAutofit/>
          </a:bodyPr>
          <a:lstStyle>
            <a:lvl1pPr algn="l">
              <a:defRPr sz="2800">
                <a:solidFill>
                  <a:srgbClr val="C0167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12F0CB52-4535-8B4B-A39E-8981289669DF}"/>
              </a:ext>
            </a:extLst>
          </p:cNvPr>
          <p:cNvSpPr>
            <a:spLocks noGrp="1"/>
          </p:cNvSpPr>
          <p:nvPr>
            <p:ph type="subTitle" idx="1"/>
          </p:nvPr>
        </p:nvSpPr>
        <p:spPr>
          <a:xfrm>
            <a:off x="325667" y="4125574"/>
            <a:ext cx="6143277" cy="536622"/>
          </a:xfrm>
          <a:prstGeom prst="rect">
            <a:avLst/>
          </a:prstGeom>
        </p:spPr>
        <p:txBody>
          <a:bodyPr>
            <a:normAutofit/>
          </a:bodyPr>
          <a:lstStyle>
            <a:lvl1pPr marL="0" indent="0" algn="l">
              <a:buNone/>
              <a:defRPr sz="1600" b="0">
                <a:solidFill>
                  <a:srgbClr val="C0167A"/>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Box 15">
            <a:extLst>
              <a:ext uri="{FF2B5EF4-FFF2-40B4-BE49-F238E27FC236}">
                <a16:creationId xmlns:a16="http://schemas.microsoft.com/office/drawing/2014/main" id="{BBD1800A-446E-3140-9DA1-A923B584042D}"/>
              </a:ext>
            </a:extLst>
          </p:cNvPr>
          <p:cNvSpPr txBox="1"/>
          <p:nvPr userDrawn="1"/>
        </p:nvSpPr>
        <p:spPr>
          <a:xfrm>
            <a:off x="347910" y="4778983"/>
            <a:ext cx="4815243" cy="276999"/>
          </a:xfrm>
          <a:prstGeom prst="rect">
            <a:avLst/>
          </a:prstGeom>
          <a:noFill/>
        </p:spPr>
        <p:txBody>
          <a:bodyPr wrap="square" rtlCol="0">
            <a:spAutoFit/>
          </a:bodyPr>
          <a:lstStyle/>
          <a:p>
            <a:pPr algn="l"/>
            <a:r>
              <a:rPr lang="en-US" sz="1200" dirty="0">
                <a:solidFill>
                  <a:srgbClr val="706259"/>
                </a:solidFill>
                <a:latin typeface="Verdana"/>
                <a:cs typeface="Verdana"/>
              </a:rPr>
              <a:t>Insight </a:t>
            </a:r>
            <a:r>
              <a:rPr lang="en-US" sz="1200" baseline="0" dirty="0">
                <a:solidFill>
                  <a:srgbClr val="706259"/>
                </a:solidFill>
                <a:latin typeface="Verdana"/>
                <a:cs typeface="Verdana"/>
              </a:rPr>
              <a:t>Presentation</a:t>
            </a:r>
            <a:endParaRPr lang="en-US" sz="1200" dirty="0">
              <a:solidFill>
                <a:srgbClr val="706259"/>
              </a:solidFill>
              <a:latin typeface="Verdana"/>
              <a:cs typeface="Verdana"/>
            </a:endParaRPr>
          </a:p>
        </p:txBody>
      </p:sp>
      <p:pic>
        <p:nvPicPr>
          <p:cNvPr id="4" name="Picture 3">
            <a:extLst>
              <a:ext uri="{FF2B5EF4-FFF2-40B4-BE49-F238E27FC236}">
                <a16:creationId xmlns:a16="http://schemas.microsoft.com/office/drawing/2014/main" id="{B8CD362C-3313-084E-AB6B-2064B6DC74F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936" y="-16677"/>
            <a:ext cx="2715805" cy="842836"/>
          </a:xfrm>
          <a:prstGeom prst="rect">
            <a:avLst/>
          </a:prstGeom>
        </p:spPr>
      </p:pic>
    </p:spTree>
    <p:extLst>
      <p:ext uri="{BB962C8B-B14F-4D97-AF65-F5344CB8AC3E}">
        <p14:creationId xmlns:p14="http://schemas.microsoft.com/office/powerpoint/2010/main" val="133591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4C2173C-F50B-3845-94E1-8D11157D7434}"/>
              </a:ext>
            </a:extLst>
          </p:cNvPr>
          <p:cNvSpPr>
            <a:spLocks noGrp="1"/>
          </p:cNvSpPr>
          <p:nvPr>
            <p:ph type="title"/>
          </p:nvPr>
        </p:nvSpPr>
        <p:spPr>
          <a:xfrm>
            <a:off x="242236" y="228144"/>
            <a:ext cx="8714943" cy="682400"/>
          </a:xfrm>
          <a:prstGeom prst="rect">
            <a:avLst/>
          </a:prstGeom>
        </p:spPr>
        <p:txBody>
          <a:bodyPr vert="horz" lIns="91440" tIns="45720" rIns="91440" bIns="45720" rtlCol="0" anchor="ctr">
            <a:normAutofit/>
          </a:bodyPr>
          <a:lstStyle/>
          <a:p>
            <a:r>
              <a:rPr lang="en-US" dirty="0"/>
              <a:t>Click to edit Master title style</a:t>
            </a:r>
          </a:p>
        </p:txBody>
      </p:sp>
      <p:sp>
        <p:nvSpPr>
          <p:cNvPr id="8" name="AutoShape 1">
            <a:extLst>
              <a:ext uri="{FF2B5EF4-FFF2-40B4-BE49-F238E27FC236}">
                <a16:creationId xmlns:a16="http://schemas.microsoft.com/office/drawing/2014/main" id="{E0607523-3561-664C-9247-D9696099A5AB}"/>
              </a:ext>
            </a:extLst>
          </p:cNvPr>
          <p:cNvSpPr>
            <a:spLocks/>
          </p:cNvSpPr>
          <p:nvPr userDrawn="1"/>
        </p:nvSpPr>
        <p:spPr bwMode="auto">
          <a:xfrm>
            <a:off x="-1" y="1040288"/>
            <a:ext cx="4507991" cy="1980182"/>
          </a:xfrm>
          <a:custGeom>
            <a:avLst/>
            <a:gdLst>
              <a:gd name="T0" fmla="*/ 1712119 w 21600"/>
              <a:gd name="T1" fmla="*/ 1022350 h 21600"/>
              <a:gd name="T2" fmla="*/ 1712119 w 21600"/>
              <a:gd name="T3" fmla="*/ 1022350 h 21600"/>
              <a:gd name="T4" fmla="*/ 1712119 w 21600"/>
              <a:gd name="T5" fmla="*/ 1022350 h 21600"/>
              <a:gd name="T6" fmla="*/ 1712119 w 21600"/>
              <a:gd name="T7" fmla="*/ 1022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C0167A"/>
          </a:solidFill>
          <a:ln w="25400" cap="flat" cmpd="sng">
            <a:solidFill>
              <a:srgbClr val="000000">
                <a:alpha val="0"/>
              </a:srgbClr>
            </a:solidFill>
            <a:prstDash val="solid"/>
            <a:miter lim="0"/>
            <a:headEnd/>
            <a:tailEnd/>
          </a:ln>
          <a:effectLs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en-US" sz="1800"/>
          </a:p>
        </p:txBody>
      </p:sp>
      <p:sp>
        <p:nvSpPr>
          <p:cNvPr id="9" name="AutoShape 2">
            <a:extLst>
              <a:ext uri="{FF2B5EF4-FFF2-40B4-BE49-F238E27FC236}">
                <a16:creationId xmlns:a16="http://schemas.microsoft.com/office/drawing/2014/main" id="{61EE562A-A36F-3148-9CBF-774CB14FDE4C}"/>
              </a:ext>
            </a:extLst>
          </p:cNvPr>
          <p:cNvSpPr>
            <a:spLocks/>
          </p:cNvSpPr>
          <p:nvPr userDrawn="1"/>
        </p:nvSpPr>
        <p:spPr bwMode="auto">
          <a:xfrm>
            <a:off x="4507990" y="1040288"/>
            <a:ext cx="4636009" cy="1980182"/>
          </a:xfrm>
          <a:custGeom>
            <a:avLst/>
            <a:gdLst>
              <a:gd name="T0" fmla="*/ 1671638 w 21600"/>
              <a:gd name="T1" fmla="*/ 1021557 h 21600"/>
              <a:gd name="T2" fmla="*/ 1671638 w 21600"/>
              <a:gd name="T3" fmla="*/ 1021557 h 21600"/>
              <a:gd name="T4" fmla="*/ 1671638 w 21600"/>
              <a:gd name="T5" fmla="*/ 1021557 h 21600"/>
              <a:gd name="T6" fmla="*/ 1671638 w 21600"/>
              <a:gd name="T7" fmla="*/ 10215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4B285F"/>
          </a:solidFill>
          <a:ln w="25400" cap="flat" cmpd="sng">
            <a:solidFill>
              <a:srgbClr val="000000">
                <a:alpha val="0"/>
              </a:srgbClr>
            </a:solidFill>
            <a:prstDash val="solid"/>
            <a:miter lim="0"/>
            <a:headEnd/>
            <a:tailEnd/>
          </a:ln>
          <a:effectLs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en-US" sz="1800"/>
          </a:p>
        </p:txBody>
      </p:sp>
      <p:pic>
        <p:nvPicPr>
          <p:cNvPr id="11" name="Picture 10">
            <a:extLst>
              <a:ext uri="{FF2B5EF4-FFF2-40B4-BE49-F238E27FC236}">
                <a16:creationId xmlns:a16="http://schemas.microsoft.com/office/drawing/2014/main" id="{2A2510AD-E53D-CA4F-AC25-310A0E297EF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3274" t="5192" r="26400" b="7088"/>
          <a:stretch/>
        </p:blipFill>
        <p:spPr>
          <a:xfrm>
            <a:off x="3540317" y="1181891"/>
            <a:ext cx="2029403" cy="3537354"/>
          </a:xfrm>
          <a:prstGeom prst="rect">
            <a:avLst/>
          </a:prstGeom>
        </p:spPr>
      </p:pic>
      <p:sp>
        <p:nvSpPr>
          <p:cNvPr id="5" name="Picture Placeholder 4">
            <a:extLst>
              <a:ext uri="{FF2B5EF4-FFF2-40B4-BE49-F238E27FC236}">
                <a16:creationId xmlns:a16="http://schemas.microsoft.com/office/drawing/2014/main" id="{5F43A390-CF7E-BB4E-A004-2C66267FEF2F}"/>
              </a:ext>
            </a:extLst>
          </p:cNvPr>
          <p:cNvSpPr>
            <a:spLocks noGrp="1"/>
          </p:cNvSpPr>
          <p:nvPr>
            <p:ph type="pic" sz="quarter" idx="10"/>
          </p:nvPr>
        </p:nvSpPr>
        <p:spPr>
          <a:xfrm>
            <a:off x="3867150" y="1700213"/>
            <a:ext cx="1390650" cy="2460625"/>
          </a:xfrm>
        </p:spPr>
        <p:txBody>
          <a:bodyPr>
            <a:normAutofit/>
          </a:bodyPr>
          <a:lstStyle>
            <a:lvl1pPr>
              <a:defRPr sz="1200"/>
            </a:lvl1pPr>
          </a:lstStyle>
          <a:p>
            <a:endParaRPr lang="en-US" dirty="0"/>
          </a:p>
        </p:txBody>
      </p:sp>
    </p:spTree>
    <p:extLst>
      <p:ext uri="{BB962C8B-B14F-4D97-AF65-F5344CB8AC3E}">
        <p14:creationId xmlns:p14="http://schemas.microsoft.com/office/powerpoint/2010/main" val="62003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2284242" y="1113409"/>
            <a:ext cx="2014532" cy="2435948"/>
          </a:xfrm>
        </p:spPr>
        <p:txBody>
          <a:bodyPr anchor="ctr"/>
          <a:lstStyle>
            <a:lvl1pPr marL="0" indent="0" algn="ctr">
              <a:buFontTx/>
              <a:buNone/>
              <a:defRPr/>
            </a:lvl1pPr>
          </a:lstStyle>
          <a:p>
            <a:r>
              <a:rPr lang="en-US" dirty="0"/>
              <a:t>Photo</a:t>
            </a:r>
          </a:p>
        </p:txBody>
      </p:sp>
      <p:sp>
        <p:nvSpPr>
          <p:cNvPr id="12" name="Picture Placeholder 4"/>
          <p:cNvSpPr>
            <a:spLocks noGrp="1"/>
          </p:cNvSpPr>
          <p:nvPr>
            <p:ph type="pic" sz="quarter" idx="11" hasCustomPrompt="1"/>
          </p:nvPr>
        </p:nvSpPr>
        <p:spPr>
          <a:xfrm>
            <a:off x="4855992" y="1113409"/>
            <a:ext cx="2014532" cy="2435948"/>
          </a:xfrm>
        </p:spPr>
        <p:txBody>
          <a:bodyPr anchor="ctr"/>
          <a:lstStyle>
            <a:lvl1pPr marL="0" indent="0" algn="ctr">
              <a:buFontTx/>
              <a:buNone/>
              <a:defRPr/>
            </a:lvl1pPr>
          </a:lstStyle>
          <a:p>
            <a:r>
              <a:rPr lang="en-US" dirty="0"/>
              <a:t>Photo</a:t>
            </a:r>
          </a:p>
        </p:txBody>
      </p:sp>
      <p:sp>
        <p:nvSpPr>
          <p:cNvPr id="2" name="Rectangle 1"/>
          <p:cNvSpPr/>
          <p:nvPr userDrawn="1"/>
        </p:nvSpPr>
        <p:spPr>
          <a:xfrm>
            <a:off x="2287094" y="989584"/>
            <a:ext cx="2011680" cy="95250"/>
          </a:xfrm>
          <a:prstGeom prst="rect">
            <a:avLst/>
          </a:prstGeom>
          <a:solidFill>
            <a:srgbClr val="582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855992" y="989584"/>
            <a:ext cx="2011680" cy="95250"/>
          </a:xfrm>
          <a:prstGeom prst="rect">
            <a:avLst/>
          </a:prstGeom>
          <a:solidFill>
            <a:srgbClr val="B01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2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847871" y="1237405"/>
            <a:ext cx="1909425" cy="2308854"/>
          </a:xfrm>
        </p:spPr>
        <p:txBody>
          <a:bodyPr anchor="ctr"/>
          <a:lstStyle>
            <a:lvl1pPr marL="0" indent="0" algn="ctr">
              <a:buFontTx/>
              <a:buNone/>
              <a:defRPr/>
            </a:lvl1pPr>
          </a:lstStyle>
          <a:p>
            <a:r>
              <a:rPr lang="en-US" dirty="0"/>
              <a:t>Photo</a:t>
            </a:r>
          </a:p>
        </p:txBody>
      </p:sp>
      <p:sp>
        <p:nvSpPr>
          <p:cNvPr id="9" name="Picture Placeholder 4"/>
          <p:cNvSpPr>
            <a:spLocks noGrp="1"/>
          </p:cNvSpPr>
          <p:nvPr>
            <p:ph type="pic" sz="quarter" idx="11" hasCustomPrompt="1"/>
          </p:nvPr>
        </p:nvSpPr>
        <p:spPr>
          <a:xfrm>
            <a:off x="3514871" y="1237405"/>
            <a:ext cx="1909425" cy="2308854"/>
          </a:xfrm>
        </p:spPr>
        <p:txBody>
          <a:bodyPr anchor="ctr"/>
          <a:lstStyle>
            <a:lvl1pPr marL="0" indent="0" algn="ctr">
              <a:buFontTx/>
              <a:buNone/>
              <a:defRPr/>
            </a:lvl1pPr>
          </a:lstStyle>
          <a:p>
            <a:r>
              <a:rPr lang="en-US" dirty="0"/>
              <a:t>Photo</a:t>
            </a:r>
          </a:p>
        </p:txBody>
      </p:sp>
      <p:sp>
        <p:nvSpPr>
          <p:cNvPr id="10" name="Picture Placeholder 4"/>
          <p:cNvSpPr>
            <a:spLocks noGrp="1"/>
          </p:cNvSpPr>
          <p:nvPr>
            <p:ph type="pic" sz="quarter" idx="12" hasCustomPrompt="1"/>
          </p:nvPr>
        </p:nvSpPr>
        <p:spPr>
          <a:xfrm>
            <a:off x="6181871" y="1237405"/>
            <a:ext cx="1909425" cy="2308854"/>
          </a:xfrm>
        </p:spPr>
        <p:txBody>
          <a:bodyPr anchor="ctr"/>
          <a:lstStyle>
            <a:lvl1pPr marL="0" indent="0" algn="ctr">
              <a:buFontTx/>
              <a:buNone/>
              <a:defRPr/>
            </a:lvl1pPr>
          </a:lstStyle>
          <a:p>
            <a:r>
              <a:rPr lang="en-US" dirty="0"/>
              <a:t>Photo</a:t>
            </a:r>
          </a:p>
        </p:txBody>
      </p:sp>
      <p:sp>
        <p:nvSpPr>
          <p:cNvPr id="6" name="Rectangle 5"/>
          <p:cNvSpPr/>
          <p:nvPr userDrawn="1"/>
        </p:nvSpPr>
        <p:spPr>
          <a:xfrm>
            <a:off x="847871" y="1123105"/>
            <a:ext cx="1911096" cy="95250"/>
          </a:xfrm>
          <a:prstGeom prst="rect">
            <a:avLst/>
          </a:prstGeom>
          <a:solidFill>
            <a:srgbClr val="582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514871" y="1123105"/>
            <a:ext cx="1911096" cy="95250"/>
          </a:xfrm>
          <a:prstGeom prst="rect">
            <a:avLst/>
          </a:prstGeom>
          <a:solidFill>
            <a:srgbClr val="B01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81035" y="1123105"/>
            <a:ext cx="1911096" cy="95250"/>
          </a:xfrm>
          <a:prstGeom prst="rect">
            <a:avLst/>
          </a:prstGeom>
          <a:solidFill>
            <a:srgbClr val="D40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54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21" descr="Insight-logo-W.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7828134" y="148009"/>
            <a:ext cx="1082482" cy="444387"/>
          </a:xfrm>
          <a:prstGeom prst="rect">
            <a:avLst/>
          </a:prstGeom>
        </p:spPr>
      </p:pic>
      <p:sp>
        <p:nvSpPr>
          <p:cNvPr id="5" name="Title Placeholder 1">
            <a:extLst>
              <a:ext uri="{FF2B5EF4-FFF2-40B4-BE49-F238E27FC236}">
                <a16:creationId xmlns:a16="http://schemas.microsoft.com/office/drawing/2014/main" id="{B7739BEC-8628-624D-948B-53207FFF15B9}"/>
              </a:ext>
            </a:extLst>
          </p:cNvPr>
          <p:cNvSpPr>
            <a:spLocks noGrp="1"/>
          </p:cNvSpPr>
          <p:nvPr>
            <p:ph type="title"/>
          </p:nvPr>
        </p:nvSpPr>
        <p:spPr>
          <a:xfrm>
            <a:off x="242236" y="228144"/>
            <a:ext cx="8714943" cy="6824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2">
            <a:extLst>
              <a:ext uri="{FF2B5EF4-FFF2-40B4-BE49-F238E27FC236}">
                <a16:creationId xmlns:a16="http://schemas.microsoft.com/office/drawing/2014/main" id="{C9944498-D1C7-2C49-9262-2C9E497050A0}"/>
              </a:ext>
            </a:extLst>
          </p:cNvPr>
          <p:cNvSpPr>
            <a:spLocks noGrp="1"/>
          </p:cNvSpPr>
          <p:nvPr>
            <p:ph type="body" idx="1"/>
          </p:nvPr>
        </p:nvSpPr>
        <p:spPr>
          <a:xfrm>
            <a:off x="230067" y="994469"/>
            <a:ext cx="8714944" cy="29354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753232"/>
            <a:ext cx="9144000" cy="390268"/>
          </a:xfrm>
          <a:prstGeom prst="rect">
            <a:avLst/>
          </a:prstGeom>
          <a:gradFill flip="none" rotWithShape="1">
            <a:gsLst>
              <a:gs pos="0">
                <a:srgbClr val="B01C87"/>
              </a:gs>
              <a:gs pos="100000">
                <a:srgbClr val="58287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4BBAEA6-B3A0-2547-80CE-DB8A65FBE042}"/>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7555593" y="4693240"/>
            <a:ext cx="1591056" cy="493776"/>
          </a:xfrm>
          <a:prstGeom prst="rect">
            <a:avLst/>
          </a:prstGeom>
        </p:spPr>
      </p:pic>
      <p:grpSp>
        <p:nvGrpSpPr>
          <p:cNvPr id="10" name="Group 9"/>
          <p:cNvGrpSpPr/>
          <p:nvPr userDrawn="1"/>
        </p:nvGrpSpPr>
        <p:grpSpPr>
          <a:xfrm>
            <a:off x="1364406" y="-500472"/>
            <a:ext cx="5591570" cy="357052"/>
            <a:chOff x="1364406" y="-500472"/>
            <a:chExt cx="5591570" cy="357052"/>
          </a:xfrm>
        </p:grpSpPr>
        <p:sp>
          <p:nvSpPr>
            <p:cNvPr id="11" name="Rectangle 10"/>
            <p:cNvSpPr/>
            <p:nvPr userDrawn="1"/>
          </p:nvSpPr>
          <p:spPr>
            <a:xfrm>
              <a:off x="1364406" y="-500472"/>
              <a:ext cx="357052" cy="357052"/>
            </a:xfrm>
            <a:prstGeom prst="rect">
              <a:avLst/>
            </a:prstGeom>
            <a:solidFill>
              <a:srgbClr val="D30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887858" y="-500472"/>
              <a:ext cx="357052" cy="357052"/>
            </a:xfrm>
            <a:prstGeom prst="rect">
              <a:avLst/>
            </a:prstGeom>
            <a:solidFill>
              <a:srgbClr val="ED1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411310" y="-500472"/>
              <a:ext cx="357052" cy="357052"/>
            </a:xfrm>
            <a:prstGeom prst="rect">
              <a:avLst/>
            </a:prstGeom>
            <a:solidFill>
              <a:srgbClr val="D40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934762" y="-500472"/>
              <a:ext cx="357052" cy="357052"/>
            </a:xfrm>
            <a:prstGeom prst="rect">
              <a:avLst/>
            </a:prstGeom>
            <a:solidFill>
              <a:srgbClr val="B01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3458214" y="-500472"/>
              <a:ext cx="357052" cy="357052"/>
            </a:xfrm>
            <a:prstGeom prst="rect">
              <a:avLst/>
            </a:prstGeom>
            <a:solidFill>
              <a:srgbClr val="582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981666" y="-500472"/>
              <a:ext cx="357052" cy="357052"/>
            </a:xfrm>
            <a:prstGeom prst="rect">
              <a:avLst/>
            </a:prstGeom>
            <a:solidFill>
              <a:srgbClr val="55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505118" y="-500472"/>
              <a:ext cx="357052" cy="357052"/>
            </a:xfrm>
            <a:prstGeom prst="rect">
              <a:avLst/>
            </a:prstGeom>
            <a:solidFill>
              <a:srgbClr val="7D7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028570" y="-500472"/>
              <a:ext cx="357052" cy="357052"/>
            </a:xfrm>
            <a:prstGeom prst="rect">
              <a:avLst/>
            </a:prstGeom>
            <a:solidFill>
              <a:srgbClr val="A3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552022" y="-500472"/>
              <a:ext cx="357052" cy="357052"/>
            </a:xfrm>
            <a:prstGeom prst="rect">
              <a:avLst/>
            </a:prstGeom>
            <a:solidFill>
              <a:srgbClr val="D4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075474" y="-500472"/>
              <a:ext cx="357052" cy="357052"/>
            </a:xfrm>
            <a:prstGeom prst="rect">
              <a:avLst/>
            </a:prstGeom>
            <a:solidFill>
              <a:srgbClr val="009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598924" y="-500472"/>
              <a:ext cx="357052" cy="357052"/>
            </a:xfrm>
            <a:prstGeom prst="rect">
              <a:avLst/>
            </a:prstGeom>
            <a:solidFill>
              <a:srgbClr val="57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1669281"/>
      </p:ext>
    </p:extLst>
  </p:cSld>
  <p:clrMap bg1="lt1" tx1="dk1" bg2="lt2" tx2="dk2" accent1="accent1" accent2="accent2" accent3="accent3" accent4="accent4" accent5="accent5" accent6="accent6" hlink="hlink" folHlink="folHlink"/>
  <p:sldLayoutIdLst>
    <p:sldLayoutId id="2147483686" r:id="rId1"/>
    <p:sldLayoutId id="2147483701" r:id="rId2"/>
    <p:sldLayoutId id="2147483687" r:id="rId3"/>
    <p:sldLayoutId id="2147483696" r:id="rId4"/>
    <p:sldLayoutId id="2147483699" r:id="rId5"/>
    <p:sldLayoutId id="2147483700" r:id="rId6"/>
    <p:sldLayoutId id="2147483702" r:id="rId7"/>
    <p:sldLayoutId id="2147483706" r:id="rId8"/>
    <p:sldLayoutId id="2147483707" r:id="rId9"/>
    <p:sldLayoutId id="2147483705" r:id="rId10"/>
    <p:sldLayoutId id="2147483698" r:id="rId11"/>
    <p:sldLayoutId id="2147483692" r:id="rId12"/>
    <p:sldLayoutId id="2147483697" r:id="rId13"/>
    <p:sldLayoutId id="2147483703" r:id="rId14"/>
    <p:sldLayoutId id="2147483704" r:id="rId15"/>
  </p:sldLayoutIdLst>
  <p:hf hdr="0" ftr="0" dt="0"/>
  <p:txStyles>
    <p:titleStyle>
      <a:lvl1pPr algn="l" defTabSz="685800" rtl="0" eaLnBrk="1" latinLnBrk="0" hangingPunct="1">
        <a:lnSpc>
          <a:spcPct val="90000"/>
        </a:lnSpc>
        <a:spcBef>
          <a:spcPct val="0"/>
        </a:spcBef>
        <a:buNone/>
        <a:defRPr sz="2600" kern="1200">
          <a:solidFill>
            <a:srgbClr val="706259"/>
          </a:solidFill>
          <a:latin typeface="Verdana" charset="0"/>
          <a:ea typeface="Verdana" charset="0"/>
          <a:cs typeface="Verdan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26963"/>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726963"/>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726963"/>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mailto:mkeesing@aep.com"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themuse.com/advice/the-5-most-important-rules-of-turning-work-relationships-into-real-friendshi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themuse.com/advice/the-5-most-important-rules-of-turning-work-relationships-into-real-friendships" TargetMode="External"/><Relationship Id="rId4" Type="http://schemas.openxmlformats.org/officeDocument/2006/relationships/hyperlink" Target="http://www.agileadvice.com/2015/07/15/referenceinformation/pitfall-of-scrum-problem-solving-in-the-daily-scru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www.themuse.com/advice/the-5-most-important-rules-of-turning-work-relationships-into-real-friendships" TargetMode="External"/><Relationship Id="rId4" Type="http://schemas.openxmlformats.org/officeDocument/2006/relationships/hyperlink" Target="https://www.cbc.ca/news/canada/british-columbia/jennifer-newman-psychologist-tell-us-how-to-deal-with-rude-co-workers-1.315564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D6E2-9F16-4D4B-A9D7-6716B4BB8B61}"/>
              </a:ext>
            </a:extLst>
          </p:cNvPr>
          <p:cNvSpPr>
            <a:spLocks noGrp="1"/>
          </p:cNvSpPr>
          <p:nvPr>
            <p:ph type="ctrTitle"/>
          </p:nvPr>
        </p:nvSpPr>
        <p:spPr>
          <a:xfrm>
            <a:off x="137789" y="3523526"/>
            <a:ext cx="8913445" cy="701450"/>
          </a:xfrm>
        </p:spPr>
        <p:txBody>
          <a:bodyPr/>
          <a:lstStyle/>
          <a:p>
            <a:pPr algn="r"/>
            <a:r>
              <a:rPr lang="en-US" dirty="0">
                <a:solidFill>
                  <a:schemeClr val="tx1"/>
                </a:solidFill>
              </a:rPr>
              <a:t>How </a:t>
            </a:r>
            <a:r>
              <a:rPr lang="en-US" dirty="0" smtClean="0">
                <a:solidFill>
                  <a:schemeClr val="tx1"/>
                </a:solidFill>
              </a:rPr>
              <a:t>I handled a difficult conversation…</a:t>
            </a:r>
            <a:br>
              <a:rPr lang="en-US" dirty="0" smtClean="0">
                <a:solidFill>
                  <a:schemeClr val="tx1"/>
                </a:solidFill>
              </a:rPr>
            </a:br>
            <a:r>
              <a:rPr lang="en-US" dirty="0" smtClean="0">
                <a:solidFill>
                  <a:schemeClr val="tx1"/>
                </a:solidFill>
              </a:rPr>
              <a:t>and survived to tell the tale!</a:t>
            </a:r>
            <a:endParaRPr lang="en-US" dirty="0">
              <a:solidFill>
                <a:schemeClr val="tx1"/>
              </a:solidFill>
            </a:endParaRPr>
          </a:p>
        </p:txBody>
      </p:sp>
      <p:sp>
        <p:nvSpPr>
          <p:cNvPr id="3" name="Subtitle 2">
            <a:extLst>
              <a:ext uri="{FF2B5EF4-FFF2-40B4-BE49-F238E27FC236}">
                <a16:creationId xmlns:a16="http://schemas.microsoft.com/office/drawing/2014/main" id="{144368BA-12AC-FF41-AC7E-C2DBB2AE0C08}"/>
              </a:ext>
            </a:extLst>
          </p:cNvPr>
          <p:cNvSpPr>
            <a:spLocks noGrp="1"/>
          </p:cNvSpPr>
          <p:nvPr>
            <p:ph type="subTitle" idx="4294967295"/>
          </p:nvPr>
        </p:nvSpPr>
        <p:spPr>
          <a:xfrm>
            <a:off x="135595" y="4212364"/>
            <a:ext cx="8915639" cy="536622"/>
          </a:xfrm>
        </p:spPr>
        <p:txBody>
          <a:bodyPr>
            <a:normAutofit/>
          </a:bodyPr>
          <a:lstStyle/>
          <a:p>
            <a:pPr marL="0" indent="0" algn="r">
              <a:buNone/>
            </a:pPr>
            <a:r>
              <a:rPr lang="en-US" sz="1800" dirty="0" smtClean="0">
                <a:solidFill>
                  <a:schemeClr val="tx1"/>
                </a:solidFill>
              </a:rPr>
              <a:t>IIBA BA-CON </a:t>
            </a:r>
            <a:r>
              <a:rPr lang="en-US" sz="1800" dirty="0" smtClean="0">
                <a:solidFill>
                  <a:schemeClr val="tx1"/>
                </a:solidFill>
              </a:rPr>
              <a:t>– August </a:t>
            </a:r>
            <a:r>
              <a:rPr lang="en-US" sz="1800" dirty="0">
                <a:solidFill>
                  <a:schemeClr val="tx1"/>
                </a:solidFill>
              </a:rPr>
              <a:t>2019 </a:t>
            </a:r>
          </a:p>
        </p:txBody>
      </p:sp>
      <p:sp>
        <p:nvSpPr>
          <p:cNvPr id="4" name="Rectangle 3"/>
          <p:cNvSpPr/>
          <p:nvPr/>
        </p:nvSpPr>
        <p:spPr>
          <a:xfrm>
            <a:off x="2897212" y="5111075"/>
            <a:ext cx="6246788" cy="215444"/>
          </a:xfrm>
          <a:prstGeom prst="rect">
            <a:avLst/>
          </a:prstGeom>
        </p:spPr>
        <p:txBody>
          <a:bodyPr wrap="square">
            <a:spAutoFit/>
          </a:bodyPr>
          <a:lstStyle/>
          <a:p>
            <a:pPr algn="r"/>
            <a:r>
              <a:rPr lang="en-US" sz="800" i="1" dirty="0">
                <a:solidFill>
                  <a:schemeClr val="bg1"/>
                </a:solidFill>
              </a:rPr>
              <a:t>Photo source: https://www.istudy.org.uk/course/difficult-conversations-how-to-become-a-master-of-them/ </a:t>
            </a:r>
          </a:p>
        </p:txBody>
      </p:sp>
    </p:spTree>
    <p:extLst>
      <p:ext uri="{BB962C8B-B14F-4D97-AF65-F5344CB8AC3E}">
        <p14:creationId xmlns:p14="http://schemas.microsoft.com/office/powerpoint/2010/main" val="177630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E3E9A1-D5B9-5343-A519-CF5C43544576}"/>
              </a:ext>
            </a:extLst>
          </p:cNvPr>
          <p:cNvSpPr>
            <a:spLocks noGrp="1"/>
          </p:cNvSpPr>
          <p:nvPr>
            <p:ph type="title"/>
          </p:nvPr>
        </p:nvSpPr>
        <p:spPr/>
        <p:txBody>
          <a:bodyPr/>
          <a:lstStyle/>
          <a:p>
            <a:r>
              <a:rPr lang="en-US" dirty="0"/>
              <a:t>Why do people respond as they do?</a:t>
            </a:r>
          </a:p>
        </p:txBody>
      </p:sp>
      <p:sp>
        <p:nvSpPr>
          <p:cNvPr id="5" name="Text Placeholder 2">
            <a:extLst>
              <a:ext uri="{FF2B5EF4-FFF2-40B4-BE49-F238E27FC236}">
                <a16:creationId xmlns:a16="http://schemas.microsoft.com/office/drawing/2014/main" id="{32B62CEC-62BC-4449-A762-3FDD73252A74}"/>
              </a:ext>
            </a:extLst>
          </p:cNvPr>
          <p:cNvSpPr txBox="1">
            <a:spLocks/>
          </p:cNvSpPr>
          <p:nvPr/>
        </p:nvSpPr>
        <p:spPr>
          <a:xfrm>
            <a:off x="214528" y="1225937"/>
            <a:ext cx="6917792" cy="169236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26963"/>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726963"/>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726963"/>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Human </a:t>
            </a:r>
            <a:r>
              <a:rPr lang="en-US" sz="1800" dirty="0" smtClean="0"/>
              <a:t>Physiology is working against our best efforts!!</a:t>
            </a:r>
            <a:endParaRPr lang="en-US" sz="1800" dirty="0"/>
          </a:p>
          <a:p>
            <a:r>
              <a:rPr lang="en-US" sz="1800" dirty="0" smtClean="0"/>
              <a:t>Complex interactions with no notice are hard </a:t>
            </a:r>
            <a:r>
              <a:rPr lang="en-US" sz="1800" dirty="0" smtClean="0">
                <a:sym typeface="Wingdings" panose="05000000000000000000" pitchFamily="2" charset="2"/>
              </a:rPr>
              <a:t></a:t>
            </a:r>
            <a:endParaRPr lang="en-US" sz="1800" dirty="0"/>
          </a:p>
          <a:p>
            <a:r>
              <a:rPr lang="en-US" sz="1800" dirty="0"/>
              <a:t>Our motive is what degrades first, not our </a:t>
            </a:r>
            <a:r>
              <a:rPr lang="en-US" sz="1800" dirty="0" smtClean="0"/>
              <a:t>behavior.</a:t>
            </a:r>
            <a:endParaRPr lang="en-US" sz="1800" dirty="0"/>
          </a:p>
        </p:txBody>
      </p:sp>
      <p:sp>
        <p:nvSpPr>
          <p:cNvPr id="6" name="TextBox 5">
            <a:extLst>
              <a:ext uri="{FF2B5EF4-FFF2-40B4-BE49-F238E27FC236}">
                <a16:creationId xmlns:a16="http://schemas.microsoft.com/office/drawing/2014/main" id="{4DA86BB8-EA5C-4DAD-B673-5D2055E77D20}"/>
              </a:ext>
            </a:extLst>
          </p:cNvPr>
          <p:cNvSpPr txBox="1"/>
          <p:nvPr/>
        </p:nvSpPr>
        <p:spPr>
          <a:xfrm>
            <a:off x="47196" y="4832005"/>
            <a:ext cx="6565981" cy="215444"/>
          </a:xfrm>
          <a:prstGeom prst="rect">
            <a:avLst/>
          </a:prstGeom>
          <a:noFill/>
        </p:spPr>
        <p:txBody>
          <a:bodyPr wrap="square" rtlCol="0">
            <a:spAutoFit/>
          </a:bodyPr>
          <a:lstStyle/>
          <a:p>
            <a:r>
              <a:rPr lang="en-US" sz="800" dirty="0">
                <a:solidFill>
                  <a:schemeClr val="bg1"/>
                </a:solidFill>
              </a:rPr>
              <a:t>Source: “Crucial Conversations – Tools for talking when stakes are high” from authors Kerry Patterson, Joseph </a:t>
            </a:r>
            <a:r>
              <a:rPr lang="en-US" sz="800" dirty="0" err="1">
                <a:solidFill>
                  <a:schemeClr val="bg1"/>
                </a:solidFill>
              </a:rPr>
              <a:t>Grenny</a:t>
            </a:r>
            <a:r>
              <a:rPr lang="en-US" sz="800" dirty="0">
                <a:solidFill>
                  <a:schemeClr val="bg1"/>
                </a:solidFill>
              </a:rPr>
              <a:t>, Ron McMillan and Al </a:t>
            </a:r>
            <a:r>
              <a:rPr lang="en-US" sz="800" dirty="0" err="1">
                <a:solidFill>
                  <a:schemeClr val="bg1"/>
                </a:solidFill>
              </a:rPr>
              <a:t>Switzler</a:t>
            </a:r>
            <a:endParaRPr lang="en-US" sz="800" dirty="0">
              <a:solidFill>
                <a:schemeClr val="bg1"/>
              </a:solidFill>
            </a:endParaRPr>
          </a:p>
        </p:txBody>
      </p:sp>
    </p:spTree>
    <p:extLst>
      <p:ext uri="{BB962C8B-B14F-4D97-AF65-F5344CB8AC3E}">
        <p14:creationId xmlns:p14="http://schemas.microsoft.com/office/powerpoint/2010/main" val="3837837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026E3E3-4818-454A-A214-D77D966F6F7C}"/>
              </a:ext>
            </a:extLst>
          </p:cNvPr>
          <p:cNvSpPr/>
          <p:nvPr/>
        </p:nvSpPr>
        <p:spPr>
          <a:xfrm>
            <a:off x="1775150" y="3460506"/>
            <a:ext cx="5120640" cy="777240"/>
          </a:xfrm>
          <a:prstGeom prst="round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3"/>
            <a:r>
              <a:rPr lang="en-US" sz="1200" dirty="0">
                <a:solidFill>
                  <a:srgbClr val="7D726D"/>
                </a:solidFill>
                <a:latin typeface="Verdana" panose="020B0604030504040204" pitchFamily="34" charset="0"/>
                <a:ea typeface="Verdana" panose="020B0604030504040204" pitchFamily="34" charset="0"/>
              </a:rPr>
              <a:t>The crucial conversation happened; now what?</a:t>
            </a:r>
          </a:p>
        </p:txBody>
      </p:sp>
      <p:sp>
        <p:nvSpPr>
          <p:cNvPr id="18" name="Rectangle: Rounded Corners 17">
            <a:extLst>
              <a:ext uri="{FF2B5EF4-FFF2-40B4-BE49-F238E27FC236}">
                <a16:creationId xmlns:a16="http://schemas.microsoft.com/office/drawing/2014/main" id="{E82800F0-52DF-4B8C-A832-F58F9D21850B}"/>
              </a:ext>
            </a:extLst>
          </p:cNvPr>
          <p:cNvSpPr/>
          <p:nvPr/>
        </p:nvSpPr>
        <p:spPr>
          <a:xfrm>
            <a:off x="1775152" y="2377891"/>
            <a:ext cx="5120640" cy="777240"/>
          </a:xfrm>
          <a:prstGeom prst="round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3"/>
            <a:r>
              <a:rPr lang="en-US" sz="1200" dirty="0">
                <a:solidFill>
                  <a:srgbClr val="7D726D"/>
                </a:solidFill>
                <a:latin typeface="Verdana" panose="020B0604030504040204" pitchFamily="34" charset="0"/>
                <a:ea typeface="Verdana" panose="020B0604030504040204" pitchFamily="34" charset="0"/>
              </a:rPr>
              <a:t>What do I do once I am in a crucial conversation? </a:t>
            </a:r>
          </a:p>
        </p:txBody>
      </p:sp>
      <p:sp>
        <p:nvSpPr>
          <p:cNvPr id="17" name="Rectangle: Rounded Corners 16">
            <a:extLst>
              <a:ext uri="{FF2B5EF4-FFF2-40B4-BE49-F238E27FC236}">
                <a16:creationId xmlns:a16="http://schemas.microsoft.com/office/drawing/2014/main" id="{DB32CB57-555D-4053-8B5A-07BE4E07B35E}"/>
              </a:ext>
            </a:extLst>
          </p:cNvPr>
          <p:cNvSpPr/>
          <p:nvPr/>
        </p:nvSpPr>
        <p:spPr>
          <a:xfrm>
            <a:off x="1775151" y="1138940"/>
            <a:ext cx="5120640" cy="779801"/>
          </a:xfrm>
          <a:prstGeom prst="round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3"/>
            <a:r>
              <a:rPr lang="en-US" sz="1200" dirty="0">
                <a:solidFill>
                  <a:srgbClr val="7D726D"/>
                </a:solidFill>
                <a:latin typeface="Verdana" panose="020B0604030504040204" pitchFamily="34" charset="0"/>
                <a:ea typeface="Verdana" panose="020B0604030504040204" pitchFamily="34" charset="0"/>
              </a:rPr>
              <a:t>Recognize you’re in a crucial conversation.</a:t>
            </a:r>
          </a:p>
        </p:txBody>
      </p:sp>
      <p:sp>
        <p:nvSpPr>
          <p:cNvPr id="2" name="Title 1">
            <a:extLst>
              <a:ext uri="{FF2B5EF4-FFF2-40B4-BE49-F238E27FC236}">
                <a16:creationId xmlns:a16="http://schemas.microsoft.com/office/drawing/2014/main" id="{154F4486-8D5F-4D4C-8E6B-F13B423E20C8}"/>
              </a:ext>
            </a:extLst>
          </p:cNvPr>
          <p:cNvSpPr>
            <a:spLocks noGrp="1"/>
          </p:cNvSpPr>
          <p:nvPr>
            <p:ph type="title"/>
          </p:nvPr>
        </p:nvSpPr>
        <p:spPr/>
        <p:txBody>
          <a:bodyPr/>
          <a:lstStyle/>
          <a:p>
            <a:r>
              <a:rPr lang="en-US" dirty="0"/>
              <a:t>How do we want to respond?</a:t>
            </a:r>
          </a:p>
        </p:txBody>
      </p:sp>
      <p:sp>
        <p:nvSpPr>
          <p:cNvPr id="13" name="TextBox 12">
            <a:extLst>
              <a:ext uri="{FF2B5EF4-FFF2-40B4-BE49-F238E27FC236}">
                <a16:creationId xmlns:a16="http://schemas.microsoft.com/office/drawing/2014/main" id="{935DC059-B88E-4030-993F-6167158D1209}"/>
              </a:ext>
            </a:extLst>
          </p:cNvPr>
          <p:cNvSpPr txBox="1"/>
          <p:nvPr/>
        </p:nvSpPr>
        <p:spPr>
          <a:xfrm>
            <a:off x="47196" y="4832005"/>
            <a:ext cx="6565981" cy="215444"/>
          </a:xfrm>
          <a:prstGeom prst="rect">
            <a:avLst/>
          </a:prstGeom>
          <a:noFill/>
        </p:spPr>
        <p:txBody>
          <a:bodyPr wrap="square" rtlCol="0">
            <a:spAutoFit/>
          </a:bodyPr>
          <a:lstStyle/>
          <a:p>
            <a:r>
              <a:rPr lang="en-US" sz="800" dirty="0">
                <a:solidFill>
                  <a:schemeClr val="bg1"/>
                </a:solidFill>
              </a:rPr>
              <a:t>Source: “Crucial Conversations – Tools for talking when stakes are high” from authors Kerry Patterson, Joseph </a:t>
            </a:r>
            <a:r>
              <a:rPr lang="en-US" sz="800" dirty="0" err="1">
                <a:solidFill>
                  <a:schemeClr val="bg1"/>
                </a:solidFill>
              </a:rPr>
              <a:t>Grenny</a:t>
            </a:r>
            <a:r>
              <a:rPr lang="en-US" sz="800" dirty="0">
                <a:solidFill>
                  <a:schemeClr val="bg1"/>
                </a:solidFill>
              </a:rPr>
              <a:t>, Ron McMillan and Al </a:t>
            </a:r>
            <a:r>
              <a:rPr lang="en-US" sz="800" dirty="0" err="1">
                <a:solidFill>
                  <a:schemeClr val="bg1"/>
                </a:solidFill>
              </a:rPr>
              <a:t>Switzler</a:t>
            </a:r>
            <a:endParaRPr lang="en-US" sz="8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846" y="3521085"/>
            <a:ext cx="676369" cy="6763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846" y="1181793"/>
            <a:ext cx="685896" cy="62873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846" y="2471958"/>
            <a:ext cx="685896" cy="590632"/>
          </a:xfrm>
          <a:prstGeom prst="rect">
            <a:avLst/>
          </a:prstGeom>
        </p:spPr>
      </p:pic>
    </p:spTree>
    <p:extLst>
      <p:ext uri="{BB962C8B-B14F-4D97-AF65-F5344CB8AC3E}">
        <p14:creationId xmlns:p14="http://schemas.microsoft.com/office/powerpoint/2010/main" val="841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right)">
                                      <p:cBhvr>
                                        <p:cTn id="21" dur="500"/>
                                        <p:tgtEl>
                                          <p:spTgt spid="19"/>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C2DFE135-AB5A-064E-AC25-7410CE57EA96}"/>
              </a:ext>
            </a:extLst>
          </p:cNvPr>
          <p:cNvSpPr txBox="1">
            <a:spLocks/>
          </p:cNvSpPr>
          <p:nvPr/>
        </p:nvSpPr>
        <p:spPr>
          <a:xfrm>
            <a:off x="242236" y="228144"/>
            <a:ext cx="8714943" cy="682400"/>
          </a:xfrm>
          <a:prstGeom prst="rect">
            <a:avLst/>
          </a:prstGeom>
        </p:spPr>
        <p:txBody>
          <a:bodyPr>
            <a:normAutofit/>
          </a:bodyPr>
          <a:lstStyle>
            <a:lvl1pPr algn="l" defTabSz="685800" rtl="0" eaLnBrk="1" latinLnBrk="0" hangingPunct="1">
              <a:lnSpc>
                <a:spcPct val="90000"/>
              </a:lnSpc>
              <a:spcBef>
                <a:spcPct val="0"/>
              </a:spcBef>
              <a:buNone/>
              <a:defRPr sz="2600" kern="1200">
                <a:solidFill>
                  <a:srgbClr val="706259"/>
                </a:solidFill>
                <a:latin typeface="Verdana" charset="0"/>
                <a:ea typeface="Verdana" charset="0"/>
                <a:cs typeface="Verdana" charset="0"/>
              </a:defRPr>
            </a:lvl1pPr>
          </a:lstStyle>
          <a:p>
            <a:r>
              <a:rPr lang="en-US" dirty="0"/>
              <a:t>What is a Crucial Conversation?</a:t>
            </a:r>
          </a:p>
        </p:txBody>
      </p:sp>
      <p:sp>
        <p:nvSpPr>
          <p:cNvPr id="5" name="Isosceles Triangle 4">
            <a:extLst>
              <a:ext uri="{FF2B5EF4-FFF2-40B4-BE49-F238E27FC236}">
                <a16:creationId xmlns:a16="http://schemas.microsoft.com/office/drawing/2014/main" id="{E559FC64-856C-4445-A1FE-C6EFED75BF9B}"/>
              </a:ext>
            </a:extLst>
          </p:cNvPr>
          <p:cNvSpPr/>
          <p:nvPr/>
        </p:nvSpPr>
        <p:spPr>
          <a:xfrm>
            <a:off x="2261652" y="828024"/>
            <a:ext cx="4193255" cy="3040786"/>
          </a:xfrm>
          <a:prstGeom prst="triangle">
            <a:avLst/>
          </a:prstGeom>
          <a:solidFill>
            <a:srgbClr val="CE1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crucial</a:t>
            </a:r>
          </a:p>
          <a:p>
            <a:pPr algn="ctr"/>
            <a:r>
              <a:rPr lang="en-US" sz="2800" dirty="0"/>
              <a:t>conversation</a:t>
            </a:r>
          </a:p>
        </p:txBody>
      </p:sp>
      <p:sp>
        <p:nvSpPr>
          <p:cNvPr id="6" name="TextBox 5">
            <a:extLst>
              <a:ext uri="{FF2B5EF4-FFF2-40B4-BE49-F238E27FC236}">
                <a16:creationId xmlns:a16="http://schemas.microsoft.com/office/drawing/2014/main" id="{54D9573B-5C35-40F9-8C7C-D56CCE75227E}"/>
              </a:ext>
            </a:extLst>
          </p:cNvPr>
          <p:cNvSpPr txBox="1"/>
          <p:nvPr/>
        </p:nvSpPr>
        <p:spPr>
          <a:xfrm rot="18281359">
            <a:off x="1847475" y="2068943"/>
            <a:ext cx="2267063" cy="400110"/>
          </a:xfrm>
          <a:prstGeom prst="rect">
            <a:avLst/>
          </a:prstGeom>
          <a:noFill/>
        </p:spPr>
        <p:txBody>
          <a:bodyPr wrap="square" rtlCol="0">
            <a:spAutoFit/>
          </a:bodyPr>
          <a:lstStyle/>
          <a:p>
            <a:pPr algn="ctr"/>
            <a:r>
              <a:rPr lang="en-US" sz="2000" dirty="0">
                <a:solidFill>
                  <a:srgbClr val="863887"/>
                </a:solidFill>
              </a:rPr>
              <a:t>Opposing Opinions</a:t>
            </a:r>
          </a:p>
        </p:txBody>
      </p:sp>
      <p:sp>
        <p:nvSpPr>
          <p:cNvPr id="8" name="TextBox 7">
            <a:extLst>
              <a:ext uri="{FF2B5EF4-FFF2-40B4-BE49-F238E27FC236}">
                <a16:creationId xmlns:a16="http://schemas.microsoft.com/office/drawing/2014/main" id="{699798A6-963B-4CB4-A29B-A58E0983A183}"/>
              </a:ext>
            </a:extLst>
          </p:cNvPr>
          <p:cNvSpPr txBox="1"/>
          <p:nvPr/>
        </p:nvSpPr>
        <p:spPr>
          <a:xfrm>
            <a:off x="3127356" y="3991226"/>
            <a:ext cx="2267063" cy="400110"/>
          </a:xfrm>
          <a:prstGeom prst="rect">
            <a:avLst/>
          </a:prstGeom>
          <a:noFill/>
        </p:spPr>
        <p:txBody>
          <a:bodyPr wrap="square" rtlCol="0">
            <a:spAutoFit/>
          </a:bodyPr>
          <a:lstStyle/>
          <a:p>
            <a:pPr algn="ctr"/>
            <a:r>
              <a:rPr lang="en-US" sz="2000" dirty="0">
                <a:solidFill>
                  <a:srgbClr val="863887"/>
                </a:solidFill>
              </a:rPr>
              <a:t>High Stakes</a:t>
            </a:r>
          </a:p>
        </p:txBody>
      </p:sp>
      <p:sp>
        <p:nvSpPr>
          <p:cNvPr id="9" name="TextBox 8">
            <a:extLst>
              <a:ext uri="{FF2B5EF4-FFF2-40B4-BE49-F238E27FC236}">
                <a16:creationId xmlns:a16="http://schemas.microsoft.com/office/drawing/2014/main" id="{59970A02-DBA7-47BC-B2DA-232B289D54AE}"/>
              </a:ext>
            </a:extLst>
          </p:cNvPr>
          <p:cNvSpPr txBox="1"/>
          <p:nvPr/>
        </p:nvSpPr>
        <p:spPr>
          <a:xfrm rot="3301810">
            <a:off x="4507761" y="1993943"/>
            <a:ext cx="2267063" cy="400110"/>
          </a:xfrm>
          <a:prstGeom prst="rect">
            <a:avLst/>
          </a:prstGeom>
          <a:noFill/>
        </p:spPr>
        <p:txBody>
          <a:bodyPr wrap="square" rtlCol="0">
            <a:spAutoFit/>
          </a:bodyPr>
          <a:lstStyle/>
          <a:p>
            <a:pPr algn="ctr"/>
            <a:r>
              <a:rPr lang="en-US" sz="2000" dirty="0">
                <a:solidFill>
                  <a:srgbClr val="863887"/>
                </a:solidFill>
              </a:rPr>
              <a:t>Strong Emotions</a:t>
            </a:r>
          </a:p>
        </p:txBody>
      </p:sp>
      <p:sp>
        <p:nvSpPr>
          <p:cNvPr id="7" name="TextBox 6">
            <a:extLst>
              <a:ext uri="{FF2B5EF4-FFF2-40B4-BE49-F238E27FC236}">
                <a16:creationId xmlns:a16="http://schemas.microsoft.com/office/drawing/2014/main" id="{DF720B6E-83F7-409F-AABE-94F593BB20B3}"/>
              </a:ext>
            </a:extLst>
          </p:cNvPr>
          <p:cNvSpPr txBox="1"/>
          <p:nvPr/>
        </p:nvSpPr>
        <p:spPr>
          <a:xfrm>
            <a:off x="47196" y="4832005"/>
            <a:ext cx="6565981" cy="215444"/>
          </a:xfrm>
          <a:prstGeom prst="rect">
            <a:avLst/>
          </a:prstGeom>
          <a:noFill/>
        </p:spPr>
        <p:txBody>
          <a:bodyPr wrap="square" rtlCol="0">
            <a:spAutoFit/>
          </a:bodyPr>
          <a:lstStyle/>
          <a:p>
            <a:r>
              <a:rPr lang="en-US" sz="800" dirty="0">
                <a:solidFill>
                  <a:schemeClr val="bg1"/>
                </a:solidFill>
              </a:rPr>
              <a:t>Source: “Crucial Conversations – Tools for talking when stakes are high” from authors Kerry Patterson, Joseph </a:t>
            </a:r>
            <a:r>
              <a:rPr lang="en-US" sz="800" dirty="0" err="1">
                <a:solidFill>
                  <a:schemeClr val="bg1"/>
                </a:solidFill>
              </a:rPr>
              <a:t>Grenny</a:t>
            </a:r>
            <a:r>
              <a:rPr lang="en-US" sz="800" dirty="0">
                <a:solidFill>
                  <a:schemeClr val="bg1"/>
                </a:solidFill>
              </a:rPr>
              <a:t>, Ron McMillan and Al </a:t>
            </a:r>
            <a:r>
              <a:rPr lang="en-US" sz="800" dirty="0" err="1">
                <a:solidFill>
                  <a:schemeClr val="bg1"/>
                </a:solidFill>
              </a:rPr>
              <a:t>Switzler</a:t>
            </a:r>
            <a:endParaRPr lang="en-US" sz="800" dirty="0">
              <a:solidFill>
                <a:schemeClr val="bg1"/>
              </a:solidFill>
            </a:endParaRPr>
          </a:p>
        </p:txBody>
      </p:sp>
    </p:spTree>
    <p:extLst>
      <p:ext uri="{BB962C8B-B14F-4D97-AF65-F5344CB8AC3E}">
        <p14:creationId xmlns:p14="http://schemas.microsoft.com/office/powerpoint/2010/main" val="22018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A19AC0A4-DB0A-4D25-9D5C-4614D1D67716}"/>
              </a:ext>
            </a:extLst>
          </p:cNvPr>
          <p:cNvSpPr/>
          <p:nvPr/>
        </p:nvSpPr>
        <p:spPr>
          <a:xfrm>
            <a:off x="447471" y="1010127"/>
            <a:ext cx="7652427" cy="457200"/>
          </a:xfrm>
          <a:prstGeom prst="round2DiagRect">
            <a:avLst/>
          </a:prstGeom>
          <a:solidFill>
            <a:schemeClr val="bg1">
              <a:lumMod val="75000"/>
            </a:schemeClr>
          </a:solid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b="1" dirty="0">
                <a:solidFill>
                  <a:schemeClr val="bg1"/>
                </a:solidFill>
                <a:latin typeface="Verdana" panose="020B0604030504040204" pitchFamily="34" charset="0"/>
                <a:ea typeface="Verdana" panose="020B0604030504040204" pitchFamily="34" charset="0"/>
              </a:rPr>
              <a:t>Dialogue</a:t>
            </a:r>
          </a:p>
        </p:txBody>
      </p:sp>
      <p:sp>
        <p:nvSpPr>
          <p:cNvPr id="4" name="Title 3">
            <a:extLst>
              <a:ext uri="{FF2B5EF4-FFF2-40B4-BE49-F238E27FC236}">
                <a16:creationId xmlns:a16="http://schemas.microsoft.com/office/drawing/2014/main" id="{2BE3E9A1-D5B9-5343-A519-CF5C43544576}"/>
              </a:ext>
            </a:extLst>
          </p:cNvPr>
          <p:cNvSpPr>
            <a:spLocks noGrp="1"/>
          </p:cNvSpPr>
          <p:nvPr>
            <p:ph type="title"/>
          </p:nvPr>
        </p:nvSpPr>
        <p:spPr/>
        <p:txBody>
          <a:bodyPr>
            <a:normAutofit fontScale="90000"/>
          </a:bodyPr>
          <a:lstStyle/>
          <a:p>
            <a:r>
              <a:rPr lang="en-US" dirty="0"/>
              <a:t>When a discussion starts to become stressful, we often end up doing the exact opposite of what works. </a:t>
            </a:r>
          </a:p>
        </p:txBody>
      </p:sp>
      <p:sp>
        <p:nvSpPr>
          <p:cNvPr id="5" name="Text Placeholder 2">
            <a:extLst>
              <a:ext uri="{FF2B5EF4-FFF2-40B4-BE49-F238E27FC236}">
                <a16:creationId xmlns:a16="http://schemas.microsoft.com/office/drawing/2014/main" id="{32B62CEC-62BC-4449-A762-3FDD73252A74}"/>
              </a:ext>
            </a:extLst>
          </p:cNvPr>
          <p:cNvSpPr txBox="1">
            <a:spLocks/>
          </p:cNvSpPr>
          <p:nvPr/>
        </p:nvSpPr>
        <p:spPr>
          <a:xfrm>
            <a:off x="214527" y="2659142"/>
            <a:ext cx="8193097" cy="184903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26963"/>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726963"/>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726963"/>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You </a:t>
            </a:r>
            <a:r>
              <a:rPr lang="en-US" dirty="0" smtClean="0"/>
              <a:t>can avoid reacting poorly by learning to look for:</a:t>
            </a:r>
            <a:endParaRPr lang="en-US" dirty="0"/>
          </a:p>
          <a:p>
            <a:pPr lvl="1"/>
            <a:r>
              <a:rPr lang="en-US" dirty="0"/>
              <a:t>When things become crucial</a:t>
            </a:r>
          </a:p>
          <a:p>
            <a:pPr lvl="1"/>
            <a:r>
              <a:rPr lang="en-US" dirty="0"/>
              <a:t>Safety </a:t>
            </a:r>
            <a:r>
              <a:rPr lang="en-US" dirty="0" smtClean="0"/>
              <a:t>problems in the conversation</a:t>
            </a:r>
            <a:endParaRPr lang="en-US" dirty="0"/>
          </a:p>
          <a:p>
            <a:pPr lvl="1"/>
            <a:r>
              <a:rPr lang="en-US" dirty="0"/>
              <a:t>When </a:t>
            </a:r>
            <a:r>
              <a:rPr lang="en-US" dirty="0" smtClean="0"/>
              <a:t>you move to </a:t>
            </a:r>
            <a:r>
              <a:rPr lang="en-US" dirty="0"/>
              <a:t>silence or violence</a:t>
            </a:r>
          </a:p>
          <a:p>
            <a:r>
              <a:rPr lang="en-US" dirty="0" smtClean="0"/>
              <a:t>Do you know your </a:t>
            </a:r>
            <a:r>
              <a:rPr lang="en-US" u="sng" dirty="0"/>
              <a:t>style under </a:t>
            </a:r>
            <a:r>
              <a:rPr lang="en-US" u="sng" dirty="0" smtClean="0"/>
              <a:t>stress</a:t>
            </a:r>
            <a:r>
              <a:rPr lang="en-US" dirty="0" smtClean="0"/>
              <a:t>?</a:t>
            </a:r>
            <a:endParaRPr lang="en-US" dirty="0"/>
          </a:p>
        </p:txBody>
      </p:sp>
      <p:sp>
        <p:nvSpPr>
          <p:cNvPr id="6" name="TextBox 5">
            <a:extLst>
              <a:ext uri="{FF2B5EF4-FFF2-40B4-BE49-F238E27FC236}">
                <a16:creationId xmlns:a16="http://schemas.microsoft.com/office/drawing/2014/main" id="{87261B92-1EBF-4440-8212-47777762B738}"/>
              </a:ext>
            </a:extLst>
          </p:cNvPr>
          <p:cNvSpPr txBox="1"/>
          <p:nvPr/>
        </p:nvSpPr>
        <p:spPr>
          <a:xfrm>
            <a:off x="47196" y="4832005"/>
            <a:ext cx="6565981" cy="215444"/>
          </a:xfrm>
          <a:prstGeom prst="rect">
            <a:avLst/>
          </a:prstGeom>
          <a:noFill/>
        </p:spPr>
        <p:txBody>
          <a:bodyPr wrap="square" rtlCol="0">
            <a:spAutoFit/>
          </a:bodyPr>
          <a:lstStyle/>
          <a:p>
            <a:r>
              <a:rPr lang="en-US" sz="800" dirty="0">
                <a:solidFill>
                  <a:schemeClr val="bg1"/>
                </a:solidFill>
              </a:rPr>
              <a:t>Source: “Crucial Conversations – Tools for talking when stakes are high” from authors Kerry Patterson, Joseph </a:t>
            </a:r>
            <a:r>
              <a:rPr lang="en-US" sz="800" dirty="0" err="1">
                <a:solidFill>
                  <a:schemeClr val="bg1"/>
                </a:solidFill>
              </a:rPr>
              <a:t>Grenny</a:t>
            </a:r>
            <a:r>
              <a:rPr lang="en-US" sz="800" dirty="0">
                <a:solidFill>
                  <a:schemeClr val="bg1"/>
                </a:solidFill>
              </a:rPr>
              <a:t>, Ron McMillan and Al </a:t>
            </a:r>
            <a:r>
              <a:rPr lang="en-US" sz="800" dirty="0" err="1">
                <a:solidFill>
                  <a:schemeClr val="bg1"/>
                </a:solidFill>
              </a:rPr>
              <a:t>Switzler</a:t>
            </a:r>
            <a:endParaRPr lang="en-US" sz="800" dirty="0">
              <a:solidFill>
                <a:schemeClr val="bg1"/>
              </a:solidFill>
            </a:endParaRPr>
          </a:p>
        </p:txBody>
      </p:sp>
      <p:sp>
        <p:nvSpPr>
          <p:cNvPr id="7" name="Freeform 6">
            <a:extLst>
              <a:ext uri="{FF2B5EF4-FFF2-40B4-BE49-F238E27FC236}">
                <a16:creationId xmlns:a16="http://schemas.microsoft.com/office/drawing/2014/main" id="{BF70E714-D31E-4841-B957-C9D18B6E902E}"/>
              </a:ext>
            </a:extLst>
          </p:cNvPr>
          <p:cNvSpPr/>
          <p:nvPr/>
        </p:nvSpPr>
        <p:spPr>
          <a:xfrm>
            <a:off x="626502" y="1325227"/>
            <a:ext cx="2286000" cy="1097280"/>
          </a:xfrm>
          <a:prstGeom prst="round2DiagRect">
            <a:avLst/>
          </a:prstGeom>
          <a:solidFill>
            <a:srgbClr val="C0167A"/>
          </a:solidFill>
          <a:ln>
            <a:solidFill>
              <a:srgbClr val="7D726D"/>
            </a:solidFill>
          </a:ln>
        </p:spPr>
        <p:style>
          <a:lnRef idx="2">
            <a:schemeClr val="lt1">
              <a:hueOff val="0"/>
              <a:satOff val="0"/>
              <a:lumOff val="0"/>
              <a:alphaOff val="0"/>
            </a:schemeClr>
          </a:lnRef>
          <a:fillRef idx="1">
            <a:scrgbClr r="0" g="0" b="0"/>
          </a:fillRef>
          <a:effectRef idx="0">
            <a:schemeClr val="accent2">
              <a:hueOff val="-485121"/>
              <a:satOff val="-27976"/>
              <a:lumOff val="2876"/>
              <a:alphaOff val="0"/>
            </a:schemeClr>
          </a:effectRef>
          <a:fontRef idx="minor">
            <a:schemeClr val="lt1"/>
          </a:fontRef>
        </p:style>
        <p:txBody>
          <a:bodyPr spcFirstLastPara="0" vert="horz" wrap="square" lIns="182880" tIns="24003" rIns="182880" bIns="24003" numCol="1" spcCol="1270" anchor="ctr" anchorCtr="0">
            <a:noAutofit/>
          </a:bodyPr>
          <a:lstStyle/>
          <a:p>
            <a:pPr lvl="0" algn="ctr" defTabSz="800100">
              <a:lnSpc>
                <a:spcPct val="90000"/>
              </a:lnSpc>
              <a:spcBef>
                <a:spcPct val="0"/>
              </a:spcBef>
              <a:spcAft>
                <a:spcPct val="35000"/>
              </a:spcAft>
            </a:pPr>
            <a:r>
              <a:rPr lang="en-US" sz="1200" dirty="0">
                <a:latin typeface="Verdana" panose="020B0604030504040204" pitchFamily="34" charset="0"/>
                <a:ea typeface="Verdana" panose="020B0604030504040204" pitchFamily="34" charset="0"/>
              </a:rPr>
              <a:t>You are not self-aware.</a:t>
            </a:r>
          </a:p>
          <a:p>
            <a:pPr lvl="0" algn="ctr" defTabSz="800100">
              <a:lnSpc>
                <a:spcPct val="90000"/>
              </a:lnSpc>
              <a:spcBef>
                <a:spcPct val="0"/>
              </a:spcBef>
              <a:spcAft>
                <a:spcPct val="35000"/>
              </a:spcAft>
            </a:pPr>
            <a:endParaRPr lang="en-US" sz="1200" dirty="0">
              <a:latin typeface="Verdana" panose="020B0604030504040204" pitchFamily="34" charset="0"/>
              <a:ea typeface="Verdana" panose="020B0604030504040204" pitchFamily="34" charset="0"/>
            </a:endParaRPr>
          </a:p>
          <a:p>
            <a:pPr algn="ctr" defTabSz="800100">
              <a:lnSpc>
                <a:spcPct val="90000"/>
              </a:lnSpc>
              <a:spcBef>
                <a:spcPct val="0"/>
              </a:spcBef>
              <a:spcAft>
                <a:spcPct val="35000"/>
              </a:spcAft>
            </a:pPr>
            <a:r>
              <a:rPr lang="en-US" sz="1200" dirty="0">
                <a:latin typeface="Verdana" panose="020B0604030504040204" pitchFamily="34" charset="0"/>
                <a:ea typeface="Verdana" panose="020B0604030504040204" pitchFamily="34" charset="0"/>
              </a:rPr>
              <a:t>You react poorly.</a:t>
            </a:r>
          </a:p>
        </p:txBody>
      </p:sp>
      <p:sp>
        <p:nvSpPr>
          <p:cNvPr id="8" name="Freeform 8">
            <a:extLst>
              <a:ext uri="{FF2B5EF4-FFF2-40B4-BE49-F238E27FC236}">
                <a16:creationId xmlns:a16="http://schemas.microsoft.com/office/drawing/2014/main" id="{2EC0E895-29E9-4C19-8FD0-D3E1ABAF995E}"/>
              </a:ext>
            </a:extLst>
          </p:cNvPr>
          <p:cNvSpPr/>
          <p:nvPr/>
        </p:nvSpPr>
        <p:spPr>
          <a:xfrm>
            <a:off x="3038576" y="1325227"/>
            <a:ext cx="2286000" cy="1097280"/>
          </a:xfrm>
          <a:prstGeom prst="round2DiagRect">
            <a:avLst/>
          </a:prstGeom>
          <a:solidFill>
            <a:srgbClr val="A02378"/>
          </a:solidFill>
          <a:ln>
            <a:solidFill>
              <a:srgbClr val="7D726D"/>
            </a:solidFill>
          </a:ln>
        </p:spPr>
        <p:style>
          <a:lnRef idx="2">
            <a:schemeClr val="lt1">
              <a:hueOff val="0"/>
              <a:satOff val="0"/>
              <a:lumOff val="0"/>
              <a:alphaOff val="0"/>
            </a:schemeClr>
          </a:lnRef>
          <a:fillRef idx="1">
            <a:scrgbClr r="0" g="0" b="0"/>
          </a:fillRef>
          <a:effectRef idx="0">
            <a:schemeClr val="accent2">
              <a:hueOff val="-970242"/>
              <a:satOff val="-55952"/>
              <a:lumOff val="5752"/>
              <a:alphaOff val="0"/>
            </a:schemeClr>
          </a:effectRef>
          <a:fontRef idx="minor">
            <a:schemeClr val="lt1"/>
          </a:fontRef>
        </p:style>
        <p:txBody>
          <a:bodyPr spcFirstLastPara="0" vert="horz" wrap="square" lIns="182880" tIns="24003" rIns="182880" bIns="24003" numCol="1" spcCol="1270" anchor="ctr" anchorCtr="0">
            <a:noAutofit/>
          </a:bodyPr>
          <a:lstStyle/>
          <a:p>
            <a:pPr algn="ctr" defTabSz="800100">
              <a:lnSpc>
                <a:spcPct val="90000"/>
              </a:lnSpc>
              <a:spcBef>
                <a:spcPct val="0"/>
              </a:spcBef>
              <a:spcAft>
                <a:spcPct val="35000"/>
              </a:spcAft>
            </a:pPr>
            <a:r>
              <a:rPr lang="en-US" sz="1200" dirty="0">
                <a:latin typeface="Verdana" panose="020B0604030504040204" pitchFamily="34" charset="0"/>
                <a:ea typeface="Verdana" panose="020B0604030504040204" pitchFamily="34" charset="0"/>
                <a:cs typeface="Verdana" panose="020B0604030504040204" pitchFamily="34" charset="0"/>
              </a:rPr>
              <a:t>You are self-aware after it occurs.</a:t>
            </a:r>
          </a:p>
          <a:p>
            <a:pPr lvl="0" algn="ctr" defTabSz="800100">
              <a:lnSpc>
                <a:spcPct val="90000"/>
              </a:lnSpc>
              <a:spcBef>
                <a:spcPct val="0"/>
              </a:spcBef>
              <a:spcAft>
                <a:spcPct val="35000"/>
              </a:spcAft>
            </a:pPr>
            <a:endParaRPr lang="en-US" sz="1200" dirty="0">
              <a:latin typeface="Verdana" panose="020B0604030504040204" pitchFamily="34" charset="0"/>
              <a:ea typeface="Verdana" panose="020B0604030504040204" pitchFamily="34" charset="0"/>
              <a:cs typeface="Verdana" panose="020B0604030504040204" pitchFamily="34" charset="0"/>
            </a:endParaRPr>
          </a:p>
          <a:p>
            <a:pPr lvl="0" algn="ctr" defTabSz="800100">
              <a:lnSpc>
                <a:spcPct val="90000"/>
              </a:lnSpc>
              <a:spcBef>
                <a:spcPct val="0"/>
              </a:spcBef>
              <a:spcAft>
                <a:spcPct val="35000"/>
              </a:spcAft>
            </a:pPr>
            <a:r>
              <a:rPr lang="en-US" sz="1200" dirty="0">
                <a:latin typeface="Verdana" panose="020B0604030504040204" pitchFamily="34" charset="0"/>
                <a:ea typeface="Verdana" panose="020B0604030504040204" pitchFamily="34" charset="0"/>
                <a:cs typeface="Verdana" panose="020B0604030504040204" pitchFamily="34" charset="0"/>
              </a:rPr>
              <a:t>You react poorly.</a:t>
            </a:r>
          </a:p>
        </p:txBody>
      </p:sp>
      <p:sp>
        <p:nvSpPr>
          <p:cNvPr id="9" name="Freeform 10">
            <a:extLst>
              <a:ext uri="{FF2B5EF4-FFF2-40B4-BE49-F238E27FC236}">
                <a16:creationId xmlns:a16="http://schemas.microsoft.com/office/drawing/2014/main" id="{9397B0B8-7505-480A-934F-D1DD1090FF29}"/>
              </a:ext>
            </a:extLst>
          </p:cNvPr>
          <p:cNvSpPr/>
          <p:nvPr/>
        </p:nvSpPr>
        <p:spPr>
          <a:xfrm>
            <a:off x="5477176" y="1325227"/>
            <a:ext cx="2286000" cy="1097280"/>
          </a:xfrm>
          <a:prstGeom prst="round2DiagRect">
            <a:avLst/>
          </a:prstGeom>
          <a:solidFill>
            <a:srgbClr val="4B285F"/>
          </a:solidFill>
          <a:ln>
            <a:solidFill>
              <a:srgbClr val="7D726D"/>
            </a:solidFill>
          </a:ln>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spcFirstLastPara="0" vert="horz" wrap="square" lIns="182880" tIns="24003" rIns="182880" bIns="24003" numCol="1" spcCol="1270" anchor="ctr" anchorCtr="0">
            <a:noAutofit/>
          </a:bodyPr>
          <a:lstStyle/>
          <a:p>
            <a:pPr lvl="0" algn="ctr" defTabSz="800100">
              <a:lnSpc>
                <a:spcPct val="90000"/>
              </a:lnSpc>
              <a:spcBef>
                <a:spcPct val="0"/>
              </a:spcBef>
              <a:spcAft>
                <a:spcPct val="35000"/>
              </a:spcAft>
            </a:pPr>
            <a:r>
              <a:rPr lang="en-US" sz="1200" dirty="0">
                <a:latin typeface="Verdana" panose="020B0604030504040204" pitchFamily="34" charset="0"/>
                <a:ea typeface="Verdana" panose="020B0604030504040204" pitchFamily="34" charset="0"/>
                <a:cs typeface="Verdana" panose="020B0604030504040204" pitchFamily="34" charset="0"/>
              </a:rPr>
              <a:t>You are self-aware in the moment.</a:t>
            </a:r>
          </a:p>
          <a:p>
            <a:pPr lvl="0" algn="ctr" defTabSz="800100">
              <a:lnSpc>
                <a:spcPct val="90000"/>
              </a:lnSpc>
              <a:spcBef>
                <a:spcPct val="0"/>
              </a:spcBef>
              <a:spcAft>
                <a:spcPct val="35000"/>
              </a:spcAft>
            </a:pPr>
            <a:r>
              <a:rPr lang="en-US" sz="1200" dirty="0">
                <a:latin typeface="Verdana" panose="020B0604030504040204" pitchFamily="34" charset="0"/>
                <a:ea typeface="Verdana" panose="020B0604030504040204" pitchFamily="34" charset="0"/>
                <a:cs typeface="Verdana" panose="020B0604030504040204" pitchFamily="34" charset="0"/>
              </a:rPr>
              <a:t>You avoid reacting poorly!</a:t>
            </a:r>
            <a:endParaRPr lang="en-US" sz="12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3" name="Star: 5 Points 12">
            <a:extLst>
              <a:ext uri="{FF2B5EF4-FFF2-40B4-BE49-F238E27FC236}">
                <a16:creationId xmlns:a16="http://schemas.microsoft.com/office/drawing/2014/main" id="{408EFC56-1E76-4878-A0FC-185439BF8A47}"/>
              </a:ext>
            </a:extLst>
          </p:cNvPr>
          <p:cNvSpPr/>
          <p:nvPr/>
        </p:nvSpPr>
        <p:spPr>
          <a:xfrm>
            <a:off x="7458576" y="2069311"/>
            <a:ext cx="457200" cy="4572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4225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500"/>
                            </p:stCondLst>
                            <p:childTnLst>
                              <p:par>
                                <p:cTn id="25" presetID="8" presetClass="emph" presetSubtype="0" fill="hold" grpId="1" nodeType="afterEffect">
                                  <p:stCondLst>
                                    <p:cond delay="0"/>
                                  </p:stCondLst>
                                  <p:childTnLst>
                                    <p:animRot by="21600000">
                                      <p:cBhvr>
                                        <p:cTn id="26" dur="2000" fill="hold"/>
                                        <p:tgtEl>
                                          <p:spTgt spid="1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5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500"/>
                                        <p:tgtEl>
                                          <p:spTgt spid="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Effect transition="in" filter="fade">
                                      <p:cBhvr>
                                        <p:cTn id="5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8" grpId="0" animBg="1"/>
      <p:bldP spid="9" grpId="0" animBg="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6917" y="0"/>
            <a:ext cx="9510046" cy="4738048"/>
          </a:xfrm>
          <a:prstGeom prst="rect">
            <a:avLst/>
          </a:prstGeom>
        </p:spPr>
      </p:pic>
      <p:sp>
        <p:nvSpPr>
          <p:cNvPr id="3" name="Rectangle 2"/>
          <p:cNvSpPr/>
          <p:nvPr/>
        </p:nvSpPr>
        <p:spPr>
          <a:xfrm>
            <a:off x="1307926" y="809036"/>
            <a:ext cx="6716110" cy="3405352"/>
          </a:xfrm>
          <a:prstGeom prst="rect">
            <a:avLst/>
          </a:prstGeom>
          <a:solidFill>
            <a:srgbClr val="582873">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3D7A00B2-9B30-7A47-BAB1-F5F397183500}"/>
              </a:ext>
            </a:extLst>
          </p:cNvPr>
          <p:cNvSpPr txBox="1">
            <a:spLocks/>
          </p:cNvSpPr>
          <p:nvPr/>
        </p:nvSpPr>
        <p:spPr>
          <a:xfrm>
            <a:off x="1819631" y="1368128"/>
            <a:ext cx="5805040" cy="2333247"/>
          </a:xfrm>
          <a:prstGeom prst="rect">
            <a:avLst/>
          </a:prstGeom>
        </p:spPr>
        <p:txBody>
          <a:bodyPr anchor="t" anchorCtr="0">
            <a:noAutofit/>
          </a:bodyPr>
          <a:lstStyle>
            <a:lvl1pPr algn="l" defTabSz="685800" rtl="0" eaLnBrk="1" latinLnBrk="0" hangingPunct="1">
              <a:lnSpc>
                <a:spcPct val="90000"/>
              </a:lnSpc>
              <a:spcBef>
                <a:spcPct val="0"/>
              </a:spcBef>
              <a:buNone/>
              <a:defRPr sz="4500" kern="1200">
                <a:solidFill>
                  <a:srgbClr val="706259"/>
                </a:solidFill>
                <a:latin typeface="Verdana" charset="0"/>
                <a:ea typeface="Verdana" charset="0"/>
                <a:cs typeface="Verdana" charset="0"/>
              </a:defRPr>
            </a:lvl1pPr>
          </a:lstStyle>
          <a:p>
            <a:pPr>
              <a:lnSpc>
                <a:spcPts val="44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Activity/Discussion:</a:t>
            </a:r>
          </a:p>
          <a:p>
            <a:pPr>
              <a:lnSpc>
                <a:spcPts val="4400"/>
              </a:lnSpc>
            </a:pP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What signs do I need to look for in myself that compromise safety in dialogue?</a:t>
            </a:r>
          </a:p>
        </p:txBody>
      </p:sp>
      <p:sp>
        <p:nvSpPr>
          <p:cNvPr id="4" name="TextBox 3">
            <a:extLst>
              <a:ext uri="{FF2B5EF4-FFF2-40B4-BE49-F238E27FC236}">
                <a16:creationId xmlns:a16="http://schemas.microsoft.com/office/drawing/2014/main" id="{D476D446-031A-4C70-A689-842D56F4955B}"/>
              </a:ext>
            </a:extLst>
          </p:cNvPr>
          <p:cNvSpPr txBox="1"/>
          <p:nvPr/>
        </p:nvSpPr>
        <p:spPr>
          <a:xfrm>
            <a:off x="6982636" y="3914306"/>
            <a:ext cx="1041400" cy="300082"/>
          </a:xfrm>
          <a:prstGeom prst="rect">
            <a:avLst/>
          </a:prstGeom>
          <a:noFill/>
        </p:spPr>
        <p:txBody>
          <a:bodyPr wrap="square" rtlCol="0">
            <a:spAutoFit/>
          </a:bodyPr>
          <a:lstStyle/>
          <a:p>
            <a:pPr algn="r"/>
            <a:r>
              <a:rPr lang="en-US" dirty="0">
                <a:solidFill>
                  <a:schemeClr val="bg1"/>
                </a:solidFill>
              </a:rPr>
              <a:t>+ debrief</a:t>
            </a:r>
          </a:p>
        </p:txBody>
      </p:sp>
    </p:spTree>
    <p:extLst>
      <p:ext uri="{BB962C8B-B14F-4D97-AF65-F5344CB8AC3E}">
        <p14:creationId xmlns:p14="http://schemas.microsoft.com/office/powerpoint/2010/main" val="350139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699" t="6645" r="11570" b="46049"/>
          <a:stretch/>
        </p:blipFill>
        <p:spPr>
          <a:xfrm>
            <a:off x="176919" y="982132"/>
            <a:ext cx="4318199" cy="2802468"/>
          </a:xfrm>
          <a:prstGeom prst="rect">
            <a:avLst/>
          </a:prstGeom>
        </p:spPr>
      </p:pic>
      <p:sp>
        <p:nvSpPr>
          <p:cNvPr id="3" name="Oval 2">
            <a:extLst>
              <a:ext uri="{FF2B5EF4-FFF2-40B4-BE49-F238E27FC236}">
                <a16:creationId xmlns:a16="http://schemas.microsoft.com/office/drawing/2014/main" id="{C2EB06A2-8012-48C2-BF18-6515A6125DFB}"/>
              </a:ext>
            </a:extLst>
          </p:cNvPr>
          <p:cNvSpPr/>
          <p:nvPr/>
        </p:nvSpPr>
        <p:spPr>
          <a:xfrm>
            <a:off x="8111063" y="3897766"/>
            <a:ext cx="731520" cy="73152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14888"/>
                </a:solidFill>
              </a:rPr>
              <a:t>5 min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367" t="53030" r="9371"/>
          <a:stretch/>
        </p:blipFill>
        <p:spPr>
          <a:xfrm>
            <a:off x="4477983" y="982132"/>
            <a:ext cx="4405436" cy="2782543"/>
          </a:xfrm>
          <a:prstGeom prst="rect">
            <a:avLst/>
          </a:prstGeom>
        </p:spPr>
      </p:pic>
      <p:sp>
        <p:nvSpPr>
          <p:cNvPr id="5" name="Title 4"/>
          <p:cNvSpPr>
            <a:spLocks noGrp="1"/>
          </p:cNvSpPr>
          <p:nvPr>
            <p:ph type="title"/>
          </p:nvPr>
        </p:nvSpPr>
        <p:spPr/>
        <p:txBody>
          <a:bodyPr/>
          <a:lstStyle/>
          <a:p>
            <a:r>
              <a:rPr lang="en-US" dirty="0" smtClean="0"/>
              <a:t>How do you act and feel in Crucial Conversations?</a:t>
            </a:r>
            <a:endParaRPr lang="en-US" dirty="0"/>
          </a:p>
        </p:txBody>
      </p:sp>
    </p:spTree>
    <p:extLst>
      <p:ext uri="{BB962C8B-B14F-4D97-AF65-F5344CB8AC3E}">
        <p14:creationId xmlns:p14="http://schemas.microsoft.com/office/powerpoint/2010/main" val="293480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E3E9A1-D5B9-5343-A519-CF5C43544576}"/>
              </a:ext>
            </a:extLst>
          </p:cNvPr>
          <p:cNvSpPr>
            <a:spLocks noGrp="1"/>
          </p:cNvSpPr>
          <p:nvPr>
            <p:ph type="title"/>
          </p:nvPr>
        </p:nvSpPr>
        <p:spPr>
          <a:xfrm>
            <a:off x="242236" y="228144"/>
            <a:ext cx="8714943" cy="625744"/>
          </a:xfrm>
        </p:spPr>
        <p:txBody>
          <a:bodyPr vert="horz" lIns="91440" tIns="45720" rIns="91440" bIns="45720" rtlCol="0" anchor="ctr">
            <a:normAutofit fontScale="90000"/>
          </a:bodyPr>
          <a:lstStyle/>
          <a:p>
            <a:r>
              <a:rPr lang="en-US" dirty="0"/>
              <a:t>What if I missed signs that healthy dialogue is at risk?</a:t>
            </a:r>
          </a:p>
        </p:txBody>
      </p:sp>
      <p:sp>
        <p:nvSpPr>
          <p:cNvPr id="5" name="Text Placeholder 2">
            <a:extLst>
              <a:ext uri="{FF2B5EF4-FFF2-40B4-BE49-F238E27FC236}">
                <a16:creationId xmlns:a16="http://schemas.microsoft.com/office/drawing/2014/main" id="{32B62CEC-62BC-4449-A762-3FDD73252A74}"/>
              </a:ext>
            </a:extLst>
          </p:cNvPr>
          <p:cNvSpPr txBox="1">
            <a:spLocks/>
          </p:cNvSpPr>
          <p:nvPr/>
        </p:nvSpPr>
        <p:spPr>
          <a:xfrm>
            <a:off x="214527" y="1225938"/>
            <a:ext cx="8209281" cy="29985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26963"/>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726963"/>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726963"/>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Apologize </a:t>
            </a:r>
            <a:r>
              <a:rPr lang="en-US" dirty="0"/>
              <a:t>when you have clearly violated respect</a:t>
            </a:r>
          </a:p>
          <a:p>
            <a:r>
              <a:rPr lang="en-US" dirty="0"/>
              <a:t>Clarify and remain aware of your intent</a:t>
            </a:r>
          </a:p>
          <a:p>
            <a:r>
              <a:rPr lang="en-US" dirty="0"/>
              <a:t>Commit to search for a goal that will benefit both of </a:t>
            </a:r>
            <a:r>
              <a:rPr lang="en-US" dirty="0" smtClean="0"/>
              <a:t>you…or find as much common ground as possible</a:t>
            </a:r>
            <a:endParaRPr lang="en-US" dirty="0"/>
          </a:p>
          <a:p>
            <a:r>
              <a:rPr lang="en-US" dirty="0"/>
              <a:t>Be genuine in your approach</a:t>
            </a:r>
          </a:p>
        </p:txBody>
      </p:sp>
      <p:sp>
        <p:nvSpPr>
          <p:cNvPr id="6" name="TextBox 5">
            <a:extLst>
              <a:ext uri="{FF2B5EF4-FFF2-40B4-BE49-F238E27FC236}">
                <a16:creationId xmlns:a16="http://schemas.microsoft.com/office/drawing/2014/main" id="{46B4D8FA-0FF8-45FF-B1DA-97EE92F4DE13}"/>
              </a:ext>
            </a:extLst>
          </p:cNvPr>
          <p:cNvSpPr txBox="1"/>
          <p:nvPr/>
        </p:nvSpPr>
        <p:spPr>
          <a:xfrm>
            <a:off x="47196" y="4832005"/>
            <a:ext cx="6565981" cy="215444"/>
          </a:xfrm>
          <a:prstGeom prst="rect">
            <a:avLst/>
          </a:prstGeom>
          <a:noFill/>
        </p:spPr>
        <p:txBody>
          <a:bodyPr wrap="square" rtlCol="0">
            <a:spAutoFit/>
          </a:bodyPr>
          <a:lstStyle/>
          <a:p>
            <a:r>
              <a:rPr lang="en-US" sz="800" dirty="0">
                <a:solidFill>
                  <a:schemeClr val="bg1"/>
                </a:solidFill>
              </a:rPr>
              <a:t>Source: “Crucial Conversations – Tools for talking when stakes are high” from authors Kerry Patterson, Joseph </a:t>
            </a:r>
            <a:r>
              <a:rPr lang="en-US" sz="800" dirty="0" err="1">
                <a:solidFill>
                  <a:schemeClr val="bg1"/>
                </a:solidFill>
              </a:rPr>
              <a:t>Grenny</a:t>
            </a:r>
            <a:r>
              <a:rPr lang="en-US" sz="800" dirty="0">
                <a:solidFill>
                  <a:schemeClr val="bg1"/>
                </a:solidFill>
              </a:rPr>
              <a:t>, Ron McMillan and Al </a:t>
            </a:r>
            <a:r>
              <a:rPr lang="en-US" sz="800" dirty="0" err="1">
                <a:solidFill>
                  <a:schemeClr val="bg1"/>
                </a:solidFill>
              </a:rPr>
              <a:t>Switzler</a:t>
            </a:r>
            <a:endParaRPr lang="en-US" sz="800" dirty="0">
              <a:solidFill>
                <a:schemeClr val="bg1"/>
              </a:solidFill>
            </a:endParaRPr>
          </a:p>
        </p:txBody>
      </p:sp>
    </p:spTree>
    <p:extLst>
      <p:ext uri="{BB962C8B-B14F-4D97-AF65-F5344CB8AC3E}">
        <p14:creationId xmlns:p14="http://schemas.microsoft.com/office/powerpoint/2010/main" val="91868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C62A4F-8726-4961-A384-3726886ADCD1}"/>
              </a:ext>
            </a:extLst>
          </p:cNvPr>
          <p:cNvPicPr>
            <a:picLocks noChangeAspect="1"/>
          </p:cNvPicPr>
          <p:nvPr/>
        </p:nvPicPr>
        <p:blipFill>
          <a:blip r:embed="rId3"/>
          <a:stretch>
            <a:fillRect/>
          </a:stretch>
        </p:blipFill>
        <p:spPr>
          <a:xfrm>
            <a:off x="184295" y="0"/>
            <a:ext cx="8676776" cy="4751568"/>
          </a:xfrm>
          <a:prstGeom prst="rect">
            <a:avLst/>
          </a:prstGeom>
        </p:spPr>
      </p:pic>
    </p:spTree>
    <p:extLst>
      <p:ext uri="{BB962C8B-B14F-4D97-AF65-F5344CB8AC3E}">
        <p14:creationId xmlns:p14="http://schemas.microsoft.com/office/powerpoint/2010/main" val="1782911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1A60BF6-0CE7-494E-BB73-FF72844F7B29}"/>
              </a:ext>
            </a:extLst>
          </p:cNvPr>
          <p:cNvSpPr txBox="1">
            <a:spLocks/>
          </p:cNvSpPr>
          <p:nvPr/>
        </p:nvSpPr>
        <p:spPr>
          <a:xfrm>
            <a:off x="242236" y="228144"/>
            <a:ext cx="8714943" cy="682400"/>
          </a:xfrm>
          <a:prstGeom prst="rect">
            <a:avLst/>
          </a:prstGeom>
        </p:spPr>
        <p:txBody>
          <a:bodyPr/>
          <a:lstStyle>
            <a:lvl1pPr algn="l" defTabSz="685800" rtl="0" eaLnBrk="1" latinLnBrk="0" hangingPunct="1">
              <a:lnSpc>
                <a:spcPct val="90000"/>
              </a:lnSpc>
              <a:spcBef>
                <a:spcPct val="0"/>
              </a:spcBef>
              <a:buNone/>
              <a:defRPr sz="2600" kern="1200">
                <a:solidFill>
                  <a:srgbClr val="706259"/>
                </a:solidFill>
                <a:latin typeface="Verdana" charset="0"/>
                <a:ea typeface="Verdana" charset="0"/>
                <a:cs typeface="Verdana" charset="0"/>
              </a:defRPr>
            </a:lvl1pPr>
          </a:lstStyle>
          <a:p>
            <a:r>
              <a:rPr lang="en-US" dirty="0"/>
              <a:t>How to stay in dialogue when you are angry, scared, or hurt</a:t>
            </a:r>
          </a:p>
        </p:txBody>
      </p:sp>
      <p:sp>
        <p:nvSpPr>
          <p:cNvPr id="3" name="Text Placeholder 2">
            <a:extLst>
              <a:ext uri="{FF2B5EF4-FFF2-40B4-BE49-F238E27FC236}">
                <a16:creationId xmlns:a16="http://schemas.microsoft.com/office/drawing/2014/main" id="{025A3203-D8DC-4908-88D4-50ED330793B4}"/>
              </a:ext>
            </a:extLst>
          </p:cNvPr>
          <p:cNvSpPr txBox="1">
            <a:spLocks/>
          </p:cNvSpPr>
          <p:nvPr/>
        </p:nvSpPr>
        <p:spPr>
          <a:xfrm>
            <a:off x="242236" y="1223052"/>
            <a:ext cx="7603946" cy="32964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26963"/>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726963"/>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726963"/>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Retrace your path to determine how you arrived to the reasoning or conclusion you </a:t>
            </a:r>
            <a:r>
              <a:rPr lang="en-US" sz="2000" dirty="0" smtClean="0"/>
              <a:t>have</a:t>
            </a:r>
          </a:p>
          <a:p>
            <a:r>
              <a:rPr lang="en-US" sz="2000" dirty="0" smtClean="0"/>
              <a:t>Beware </a:t>
            </a:r>
            <a:r>
              <a:rPr lang="en-US" sz="2000" dirty="0"/>
              <a:t>of assumptions and </a:t>
            </a:r>
            <a:r>
              <a:rPr lang="en-US" sz="2000" dirty="0" smtClean="0"/>
              <a:t>jumping to conclusions</a:t>
            </a:r>
            <a:endParaRPr lang="en-US" sz="2000" dirty="0"/>
          </a:p>
          <a:p>
            <a:r>
              <a:rPr lang="en-US" sz="2000" dirty="0" smtClean="0"/>
              <a:t>Understand </a:t>
            </a:r>
            <a:r>
              <a:rPr lang="en-US" sz="2000" u="sng" dirty="0"/>
              <a:t>facts</a:t>
            </a:r>
            <a:r>
              <a:rPr lang="en-US" sz="2000" dirty="0"/>
              <a:t> from </a:t>
            </a:r>
            <a:r>
              <a:rPr lang="en-US" sz="2000" u="sng" dirty="0"/>
              <a:t>feelings</a:t>
            </a:r>
          </a:p>
        </p:txBody>
      </p:sp>
      <p:sp>
        <p:nvSpPr>
          <p:cNvPr id="4" name="TextBox 3">
            <a:extLst>
              <a:ext uri="{FF2B5EF4-FFF2-40B4-BE49-F238E27FC236}">
                <a16:creationId xmlns:a16="http://schemas.microsoft.com/office/drawing/2014/main" id="{59572928-72FA-46BC-AA9C-9E7E06EBB7E9}"/>
              </a:ext>
            </a:extLst>
          </p:cNvPr>
          <p:cNvSpPr txBox="1"/>
          <p:nvPr/>
        </p:nvSpPr>
        <p:spPr>
          <a:xfrm>
            <a:off x="47196" y="4832005"/>
            <a:ext cx="6565981" cy="215444"/>
          </a:xfrm>
          <a:prstGeom prst="rect">
            <a:avLst/>
          </a:prstGeom>
          <a:noFill/>
        </p:spPr>
        <p:txBody>
          <a:bodyPr wrap="square" rtlCol="0">
            <a:spAutoFit/>
          </a:bodyPr>
          <a:lstStyle/>
          <a:p>
            <a:r>
              <a:rPr lang="en-US" sz="800" dirty="0">
                <a:solidFill>
                  <a:schemeClr val="bg1"/>
                </a:solidFill>
              </a:rPr>
              <a:t>Source: “Crucial Conversations – Tools for talking when stakes are high” from authors Kerry Patterson, Joseph </a:t>
            </a:r>
            <a:r>
              <a:rPr lang="en-US" sz="800" dirty="0" err="1">
                <a:solidFill>
                  <a:schemeClr val="bg1"/>
                </a:solidFill>
              </a:rPr>
              <a:t>Grenny</a:t>
            </a:r>
            <a:r>
              <a:rPr lang="en-US" sz="800" dirty="0">
                <a:solidFill>
                  <a:schemeClr val="bg1"/>
                </a:solidFill>
              </a:rPr>
              <a:t>, Ron McMillan and Al </a:t>
            </a:r>
            <a:r>
              <a:rPr lang="en-US" sz="800" dirty="0" err="1">
                <a:solidFill>
                  <a:schemeClr val="bg1"/>
                </a:solidFill>
              </a:rPr>
              <a:t>Switzler</a:t>
            </a:r>
            <a:endParaRPr lang="en-US" sz="800" dirty="0">
              <a:solidFill>
                <a:schemeClr val="bg1"/>
              </a:solidFill>
            </a:endParaRPr>
          </a:p>
        </p:txBody>
      </p:sp>
      <p:pic>
        <p:nvPicPr>
          <p:cNvPr id="5" name="Picture 4"/>
          <p:cNvPicPr>
            <a:picLocks noChangeAspect="1"/>
          </p:cNvPicPr>
          <p:nvPr/>
        </p:nvPicPr>
        <p:blipFill rotWithShape="1">
          <a:blip r:embed="rId3"/>
          <a:srcRect l="3993" b="7838"/>
          <a:stretch/>
        </p:blipFill>
        <p:spPr>
          <a:xfrm>
            <a:off x="5545667" y="2269618"/>
            <a:ext cx="3098800" cy="2414599"/>
          </a:xfrm>
          <a:prstGeom prst="rect">
            <a:avLst/>
          </a:prstGeom>
        </p:spPr>
      </p:pic>
    </p:spTree>
    <p:extLst>
      <p:ext uri="{BB962C8B-B14F-4D97-AF65-F5344CB8AC3E}">
        <p14:creationId xmlns:p14="http://schemas.microsoft.com/office/powerpoint/2010/main" val="37859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6917" y="0"/>
            <a:ext cx="9510046" cy="4738048"/>
          </a:xfrm>
          <a:prstGeom prst="rect">
            <a:avLst/>
          </a:prstGeom>
        </p:spPr>
      </p:pic>
      <p:sp>
        <p:nvSpPr>
          <p:cNvPr id="3" name="Rectangle 2"/>
          <p:cNvSpPr/>
          <p:nvPr/>
        </p:nvSpPr>
        <p:spPr>
          <a:xfrm>
            <a:off x="1307926" y="809036"/>
            <a:ext cx="6716110" cy="3405352"/>
          </a:xfrm>
          <a:prstGeom prst="rect">
            <a:avLst/>
          </a:prstGeom>
          <a:solidFill>
            <a:srgbClr val="582873">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3D7A00B2-9B30-7A47-BAB1-F5F397183500}"/>
              </a:ext>
            </a:extLst>
          </p:cNvPr>
          <p:cNvSpPr txBox="1">
            <a:spLocks/>
          </p:cNvSpPr>
          <p:nvPr/>
        </p:nvSpPr>
        <p:spPr>
          <a:xfrm>
            <a:off x="1845032" y="1376596"/>
            <a:ext cx="5805040" cy="2333247"/>
          </a:xfrm>
          <a:prstGeom prst="rect">
            <a:avLst/>
          </a:prstGeom>
        </p:spPr>
        <p:txBody>
          <a:bodyPr anchor="t" anchorCtr="0">
            <a:noAutofit/>
          </a:bodyPr>
          <a:lstStyle>
            <a:lvl1pPr algn="l" defTabSz="685800" rtl="0" eaLnBrk="1" latinLnBrk="0" hangingPunct="1">
              <a:lnSpc>
                <a:spcPct val="90000"/>
              </a:lnSpc>
              <a:spcBef>
                <a:spcPct val="0"/>
              </a:spcBef>
              <a:buNone/>
              <a:defRPr sz="4500" kern="1200">
                <a:solidFill>
                  <a:srgbClr val="706259"/>
                </a:solidFill>
                <a:latin typeface="Verdana" charset="0"/>
                <a:ea typeface="Verdana" charset="0"/>
                <a:cs typeface="Verdana" charset="0"/>
              </a:defRPr>
            </a:lvl1pPr>
          </a:lstStyle>
          <a:p>
            <a:pPr>
              <a:lnSpc>
                <a:spcPts val="44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Activity:</a:t>
            </a:r>
          </a:p>
          <a:p>
            <a:pPr>
              <a:lnSpc>
                <a:spcPts val="4400"/>
              </a:lnSpc>
            </a:pP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Facts vs. Feelings</a:t>
            </a:r>
          </a:p>
        </p:txBody>
      </p:sp>
      <p:sp>
        <p:nvSpPr>
          <p:cNvPr id="5" name="TextBox 4">
            <a:extLst>
              <a:ext uri="{FF2B5EF4-FFF2-40B4-BE49-F238E27FC236}">
                <a16:creationId xmlns:a16="http://schemas.microsoft.com/office/drawing/2014/main" id="{1D29B4BB-C91D-4488-A84B-B574A18FA08B}"/>
              </a:ext>
            </a:extLst>
          </p:cNvPr>
          <p:cNvSpPr txBox="1"/>
          <p:nvPr/>
        </p:nvSpPr>
        <p:spPr>
          <a:xfrm>
            <a:off x="6982636" y="3914306"/>
            <a:ext cx="1041400" cy="300082"/>
          </a:xfrm>
          <a:prstGeom prst="rect">
            <a:avLst/>
          </a:prstGeom>
          <a:noFill/>
        </p:spPr>
        <p:txBody>
          <a:bodyPr wrap="square" rtlCol="0">
            <a:spAutoFit/>
          </a:bodyPr>
          <a:lstStyle/>
          <a:p>
            <a:pPr algn="r"/>
            <a:r>
              <a:rPr lang="en-US" dirty="0">
                <a:solidFill>
                  <a:schemeClr val="bg1"/>
                </a:solidFill>
              </a:rPr>
              <a:t>+ debrief</a:t>
            </a:r>
          </a:p>
        </p:txBody>
      </p:sp>
    </p:spTree>
    <p:extLst>
      <p:ext uri="{BB962C8B-B14F-4D97-AF65-F5344CB8AC3E}">
        <p14:creationId xmlns:p14="http://schemas.microsoft.com/office/powerpoint/2010/main" val="46918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C2DFE135-AB5A-064E-AC25-7410CE57EA96}"/>
              </a:ext>
            </a:extLst>
          </p:cNvPr>
          <p:cNvSpPr txBox="1">
            <a:spLocks/>
          </p:cNvSpPr>
          <p:nvPr/>
        </p:nvSpPr>
        <p:spPr>
          <a:xfrm>
            <a:off x="242236" y="228144"/>
            <a:ext cx="8714943" cy="682400"/>
          </a:xfrm>
          <a:prstGeom prst="rect">
            <a:avLst/>
          </a:prstGeom>
        </p:spPr>
        <p:txBody>
          <a:bodyPr>
            <a:normAutofit/>
          </a:bodyPr>
          <a:lstStyle>
            <a:lvl1pPr algn="l" defTabSz="685800" rtl="0" eaLnBrk="1" latinLnBrk="0" hangingPunct="1">
              <a:lnSpc>
                <a:spcPct val="90000"/>
              </a:lnSpc>
              <a:spcBef>
                <a:spcPct val="0"/>
              </a:spcBef>
              <a:buNone/>
              <a:defRPr sz="2600" kern="1200">
                <a:solidFill>
                  <a:srgbClr val="706259"/>
                </a:solidFill>
                <a:latin typeface="Verdana" charset="0"/>
                <a:ea typeface="Verdana" charset="0"/>
                <a:cs typeface="Verdana" charset="0"/>
              </a:defRPr>
            </a:lvl1pPr>
          </a:lstStyle>
          <a:p>
            <a:r>
              <a:rPr lang="en-US" dirty="0"/>
              <a:t>Hello!</a:t>
            </a:r>
          </a:p>
        </p:txBody>
      </p:sp>
      <p:pic>
        <p:nvPicPr>
          <p:cNvPr id="24" name="Picture 23">
            <a:extLst>
              <a:ext uri="{FF2B5EF4-FFF2-40B4-BE49-F238E27FC236}">
                <a16:creationId xmlns:a16="http://schemas.microsoft.com/office/drawing/2014/main" id="{27BD20C0-39ED-48E3-9F28-AFD8B637A5DA}"/>
              </a:ext>
            </a:extLst>
          </p:cNvPr>
          <p:cNvPicPr>
            <a:picLocks noChangeAspect="1"/>
          </p:cNvPicPr>
          <p:nvPr/>
        </p:nvPicPr>
        <p:blipFill rotWithShape="1">
          <a:blip r:embed="rId3">
            <a:extLst>
              <a:ext uri="{28A0092B-C50C-407E-A947-70E740481C1C}">
                <a14:useLocalDpi xmlns:a14="http://schemas.microsoft.com/office/drawing/2010/main" val="0"/>
              </a:ext>
            </a:extLst>
          </a:blip>
          <a:srcRect b="13976"/>
          <a:stretch/>
        </p:blipFill>
        <p:spPr>
          <a:xfrm>
            <a:off x="6371838" y="1377378"/>
            <a:ext cx="1595257" cy="1857580"/>
          </a:xfrm>
          <a:prstGeom prst="rect">
            <a:avLst/>
          </a:prstGeom>
        </p:spPr>
      </p:pic>
      <p:pic>
        <p:nvPicPr>
          <p:cNvPr id="5" name="Picture 4">
            <a:extLst>
              <a:ext uri="{FF2B5EF4-FFF2-40B4-BE49-F238E27FC236}">
                <a16:creationId xmlns:a16="http://schemas.microsoft.com/office/drawing/2014/main" id="{EFE4AD29-E258-4B01-A74E-8874384015F5}"/>
              </a:ext>
            </a:extLst>
          </p:cNvPr>
          <p:cNvPicPr>
            <a:picLocks noChangeAspect="1"/>
          </p:cNvPicPr>
          <p:nvPr/>
        </p:nvPicPr>
        <p:blipFill>
          <a:blip r:embed="rId4"/>
          <a:stretch>
            <a:fillRect/>
          </a:stretch>
        </p:blipFill>
        <p:spPr>
          <a:xfrm>
            <a:off x="1221838" y="1378918"/>
            <a:ext cx="1857580" cy="1857580"/>
          </a:xfrm>
          <a:prstGeom prst="rect">
            <a:avLst/>
          </a:prstGeom>
        </p:spPr>
      </p:pic>
      <p:sp>
        <p:nvSpPr>
          <p:cNvPr id="6" name="TextBox 5">
            <a:extLst>
              <a:ext uri="{FF2B5EF4-FFF2-40B4-BE49-F238E27FC236}">
                <a16:creationId xmlns:a16="http://schemas.microsoft.com/office/drawing/2014/main" id="{B3F8CAB6-0623-4994-B438-F98E63FD7BA9}"/>
              </a:ext>
            </a:extLst>
          </p:cNvPr>
          <p:cNvSpPr txBox="1"/>
          <p:nvPr/>
        </p:nvSpPr>
        <p:spPr>
          <a:xfrm>
            <a:off x="411357" y="3398441"/>
            <a:ext cx="8553086" cy="954107"/>
          </a:xfrm>
          <a:prstGeom prst="rect">
            <a:avLst/>
          </a:prstGeom>
          <a:noFill/>
        </p:spPr>
        <p:txBody>
          <a:bodyPr wrap="square" rtlCol="0">
            <a:spAutoFit/>
          </a:bodyPr>
          <a:lstStyle/>
          <a:p>
            <a:pPr algn="ctr"/>
            <a:r>
              <a:rPr lang="en-US" sz="3600" dirty="0">
                <a:solidFill>
                  <a:srgbClr val="7D726D"/>
                </a:solidFill>
                <a:latin typeface="Verdana" panose="020B0604030504040204" pitchFamily="34" charset="0"/>
                <a:ea typeface="Verdana" panose="020B0604030504040204" pitchFamily="34" charset="0"/>
              </a:rPr>
              <a:t>Melissa Keesing</a:t>
            </a:r>
          </a:p>
          <a:p>
            <a:pPr algn="ctr"/>
            <a:r>
              <a:rPr lang="en-US" sz="2000" dirty="0">
                <a:solidFill>
                  <a:srgbClr val="7D726D"/>
                </a:solidFill>
                <a:latin typeface="Verdana" panose="020B0604030504040204" pitchFamily="34" charset="0"/>
                <a:ea typeface="Verdana" panose="020B0604030504040204" pitchFamily="34" charset="0"/>
              </a:rPr>
              <a:t>Teacher ∙ Coach ∙ Wife ∙ Mom ∙ </a:t>
            </a:r>
            <a:r>
              <a:rPr lang="en-US" sz="2000" dirty="0" smtClean="0">
                <a:solidFill>
                  <a:srgbClr val="7D726D"/>
                </a:solidFill>
                <a:latin typeface="Verdana" panose="020B0604030504040204" pitchFamily="34" charset="0"/>
                <a:ea typeface="Verdana" panose="020B0604030504040204" pitchFamily="34" charset="0"/>
              </a:rPr>
              <a:t>Dog-Mom </a:t>
            </a:r>
            <a:r>
              <a:rPr lang="en-US" sz="2000" dirty="0">
                <a:solidFill>
                  <a:srgbClr val="7D726D"/>
                </a:solidFill>
                <a:latin typeface="Verdana" panose="020B0604030504040204" pitchFamily="34" charset="0"/>
                <a:ea typeface="Verdana" panose="020B0604030504040204" pitchFamily="34" charset="0"/>
              </a:rPr>
              <a:t>∙ Theatre </a:t>
            </a:r>
            <a:r>
              <a:rPr lang="en-US" sz="2000" dirty="0" smtClean="0">
                <a:solidFill>
                  <a:srgbClr val="7D726D"/>
                </a:solidFill>
                <a:latin typeface="Verdana" panose="020B0604030504040204" pitchFamily="34" charset="0"/>
                <a:ea typeface="Verdana" panose="020B0604030504040204" pitchFamily="34" charset="0"/>
              </a:rPr>
              <a:t>Nerd </a:t>
            </a:r>
            <a:endParaRPr lang="en-US" sz="1800" dirty="0">
              <a:solidFill>
                <a:srgbClr val="7D726D"/>
              </a:solidFill>
              <a:latin typeface="Verdana" panose="020B0604030504040204" pitchFamily="34" charset="0"/>
              <a:ea typeface="Verdana" panose="020B060403050404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606187" y="1609576"/>
            <a:ext cx="1857580" cy="139318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9687" y="1386923"/>
            <a:ext cx="1478429" cy="1848036"/>
          </a:xfrm>
          <a:prstGeom prst="rect">
            <a:avLst/>
          </a:prstGeom>
        </p:spPr>
      </p:pic>
    </p:spTree>
    <p:extLst>
      <p:ext uri="{BB962C8B-B14F-4D97-AF65-F5344CB8AC3E}">
        <p14:creationId xmlns:p14="http://schemas.microsoft.com/office/powerpoint/2010/main" val="395046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816" y="1537167"/>
            <a:ext cx="4240033" cy="3070369"/>
          </a:xfrm>
          <a:prstGeom prst="rect">
            <a:avLst/>
          </a:prstGeom>
        </p:spPr>
      </p:pic>
      <p:sp>
        <p:nvSpPr>
          <p:cNvPr id="5" name="Oval 4">
            <a:extLst>
              <a:ext uri="{FF2B5EF4-FFF2-40B4-BE49-F238E27FC236}">
                <a16:creationId xmlns:a16="http://schemas.microsoft.com/office/drawing/2014/main" id="{C2EB06A2-8012-48C2-BF18-6515A6125DFB}"/>
              </a:ext>
            </a:extLst>
          </p:cNvPr>
          <p:cNvSpPr/>
          <p:nvPr/>
        </p:nvSpPr>
        <p:spPr>
          <a:xfrm>
            <a:off x="259080" y="1214231"/>
            <a:ext cx="335281" cy="322935"/>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14888"/>
                </a:solidFill>
              </a:rPr>
              <a:t>2</a:t>
            </a:r>
            <a:endParaRPr lang="en-US" b="1" dirty="0">
              <a:solidFill>
                <a:srgbClr val="714888"/>
              </a:solidFill>
            </a:endParaRPr>
          </a:p>
        </p:txBody>
      </p:sp>
      <p:sp>
        <p:nvSpPr>
          <p:cNvPr id="6" name="Oval 5">
            <a:extLst>
              <a:ext uri="{FF2B5EF4-FFF2-40B4-BE49-F238E27FC236}">
                <a16:creationId xmlns:a16="http://schemas.microsoft.com/office/drawing/2014/main" id="{C2EB06A2-8012-48C2-BF18-6515A6125DFB}"/>
              </a:ext>
            </a:extLst>
          </p:cNvPr>
          <p:cNvSpPr/>
          <p:nvPr/>
        </p:nvSpPr>
        <p:spPr>
          <a:xfrm>
            <a:off x="259080" y="286664"/>
            <a:ext cx="335281" cy="322935"/>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14888"/>
                </a:solidFill>
              </a:rPr>
              <a:t>1</a:t>
            </a:r>
            <a:endParaRPr lang="en-US" b="1" dirty="0">
              <a:solidFill>
                <a:srgbClr val="714888"/>
              </a:solidFill>
            </a:endParaRPr>
          </a:p>
        </p:txBody>
      </p:sp>
      <p:sp>
        <p:nvSpPr>
          <p:cNvPr id="7" name="TextBox 6"/>
          <p:cNvSpPr txBox="1"/>
          <p:nvPr/>
        </p:nvSpPr>
        <p:spPr>
          <a:xfrm>
            <a:off x="594361" y="286664"/>
            <a:ext cx="7150209" cy="715581"/>
          </a:xfrm>
          <a:prstGeom prst="rect">
            <a:avLst/>
          </a:prstGeom>
          <a:noFill/>
        </p:spPr>
        <p:txBody>
          <a:bodyPr wrap="square" rtlCol="0">
            <a:spAutoFit/>
          </a:bodyPr>
          <a:lstStyle/>
          <a:p>
            <a:r>
              <a:rPr lang="en-US" dirty="0" smtClean="0">
                <a:solidFill>
                  <a:srgbClr val="714888"/>
                </a:solidFill>
              </a:rPr>
              <a:t>Think of a difficult conversation:</a:t>
            </a:r>
          </a:p>
          <a:p>
            <a:pPr marL="285750" indent="-285750">
              <a:buFont typeface="Arial" panose="020B0604020202020204" pitchFamily="34" charset="0"/>
              <a:buChar char="•"/>
            </a:pPr>
            <a:r>
              <a:rPr lang="en-US" dirty="0" smtClean="0">
                <a:solidFill>
                  <a:srgbClr val="714888"/>
                </a:solidFill>
              </a:rPr>
              <a:t>That has happened </a:t>
            </a:r>
            <a:r>
              <a:rPr lang="en-US" dirty="0">
                <a:solidFill>
                  <a:srgbClr val="714888"/>
                </a:solidFill>
              </a:rPr>
              <a:t>that didn’t go very </a:t>
            </a:r>
            <a:r>
              <a:rPr lang="en-US" dirty="0" smtClean="0">
                <a:solidFill>
                  <a:srgbClr val="714888"/>
                </a:solidFill>
              </a:rPr>
              <a:t>well, or</a:t>
            </a:r>
          </a:p>
          <a:p>
            <a:pPr marL="285750" indent="-285750">
              <a:buFont typeface="Arial" panose="020B0604020202020204" pitchFamily="34" charset="0"/>
              <a:buChar char="•"/>
            </a:pPr>
            <a:r>
              <a:rPr lang="en-US" dirty="0" smtClean="0">
                <a:solidFill>
                  <a:srgbClr val="714888"/>
                </a:solidFill>
              </a:rPr>
              <a:t>Needs to happen</a:t>
            </a:r>
          </a:p>
        </p:txBody>
      </p:sp>
      <p:sp>
        <p:nvSpPr>
          <p:cNvPr id="3" name="Oval 2">
            <a:extLst>
              <a:ext uri="{FF2B5EF4-FFF2-40B4-BE49-F238E27FC236}">
                <a16:creationId xmlns:a16="http://schemas.microsoft.com/office/drawing/2014/main" id="{C2EB06A2-8012-48C2-BF18-6515A6125DFB}"/>
              </a:ext>
            </a:extLst>
          </p:cNvPr>
          <p:cNvSpPr/>
          <p:nvPr/>
        </p:nvSpPr>
        <p:spPr>
          <a:xfrm>
            <a:off x="8239788" y="3876016"/>
            <a:ext cx="731520" cy="73152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14888"/>
                </a:solidFill>
              </a:rPr>
              <a:t>5</a:t>
            </a:r>
            <a:r>
              <a:rPr lang="en-US" b="1" dirty="0" smtClean="0">
                <a:solidFill>
                  <a:srgbClr val="714888"/>
                </a:solidFill>
              </a:rPr>
              <a:t> </a:t>
            </a:r>
            <a:r>
              <a:rPr lang="en-US" b="1" dirty="0">
                <a:solidFill>
                  <a:srgbClr val="714888"/>
                </a:solidFill>
              </a:rPr>
              <a:t>min</a:t>
            </a:r>
          </a:p>
        </p:txBody>
      </p:sp>
      <p:sp>
        <p:nvSpPr>
          <p:cNvPr id="8" name="TextBox 7"/>
          <p:cNvSpPr txBox="1"/>
          <p:nvPr/>
        </p:nvSpPr>
        <p:spPr>
          <a:xfrm>
            <a:off x="2347907" y="2751210"/>
            <a:ext cx="1866285" cy="1615827"/>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solidFill>
                  <a:srgbClr val="7D726D"/>
                </a:solidFill>
                <a:latin typeface="Comic Sans MS" panose="030F0702030302020204" pitchFamily="66" charset="0"/>
              </a:rPr>
              <a:t>Team member has arrived late to our daily Scrum 3 times this week</a:t>
            </a:r>
          </a:p>
          <a:p>
            <a:pPr marL="285750" indent="-285750">
              <a:buFont typeface="Arial" panose="020B0604020202020204" pitchFamily="34" charset="0"/>
              <a:buChar char="•"/>
            </a:pPr>
            <a:r>
              <a:rPr lang="en-US" sz="1100" dirty="0" smtClean="0">
                <a:solidFill>
                  <a:srgbClr val="7D726D"/>
                </a:solidFill>
                <a:latin typeface="Comic Sans MS" panose="030F0702030302020204" pitchFamily="66" charset="0"/>
              </a:rPr>
              <a:t>Our team agreements say we agree to be on time for meetings as a team</a:t>
            </a:r>
            <a:endParaRPr lang="en-US" sz="1100" dirty="0">
              <a:solidFill>
                <a:srgbClr val="7D726D"/>
              </a:solidFill>
              <a:latin typeface="Comic Sans MS" panose="030F0702030302020204" pitchFamily="66" charset="0"/>
            </a:endParaRPr>
          </a:p>
        </p:txBody>
      </p:sp>
      <p:sp>
        <p:nvSpPr>
          <p:cNvPr id="9" name="TextBox 8"/>
          <p:cNvSpPr txBox="1"/>
          <p:nvPr/>
        </p:nvSpPr>
        <p:spPr>
          <a:xfrm>
            <a:off x="4246245" y="2751210"/>
            <a:ext cx="1900114" cy="1615827"/>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solidFill>
                  <a:srgbClr val="7D726D"/>
                </a:solidFill>
                <a:latin typeface="Comic Sans MS" panose="030F0702030302020204" pitchFamily="66" charset="0"/>
              </a:rPr>
              <a:t>Team members have approached me about this thinking you’ve stopped caring</a:t>
            </a:r>
          </a:p>
          <a:p>
            <a:pPr marL="285750" indent="-285750">
              <a:buFont typeface="Arial" panose="020B0604020202020204" pitchFamily="34" charset="0"/>
              <a:buChar char="•"/>
            </a:pPr>
            <a:r>
              <a:rPr lang="en-US" sz="1100" dirty="0" smtClean="0">
                <a:solidFill>
                  <a:srgbClr val="7D726D"/>
                </a:solidFill>
                <a:latin typeface="Comic Sans MS" panose="030F0702030302020204" pitchFamily="66" charset="0"/>
              </a:rPr>
              <a:t>They are frustrated about what appears to be this person’s lack of respect for everyone’s time</a:t>
            </a:r>
            <a:endParaRPr lang="en-US" sz="1100" dirty="0">
              <a:solidFill>
                <a:srgbClr val="7D726D"/>
              </a:solidFill>
              <a:latin typeface="Comic Sans MS" panose="030F0702030302020204" pitchFamily="66" charset="0"/>
            </a:endParaRPr>
          </a:p>
        </p:txBody>
      </p:sp>
      <p:sp>
        <p:nvSpPr>
          <p:cNvPr id="10" name="TextBox 9"/>
          <p:cNvSpPr txBox="1"/>
          <p:nvPr/>
        </p:nvSpPr>
        <p:spPr>
          <a:xfrm>
            <a:off x="594360" y="1216814"/>
            <a:ext cx="7897633" cy="300082"/>
          </a:xfrm>
          <a:prstGeom prst="rect">
            <a:avLst/>
          </a:prstGeom>
          <a:noFill/>
        </p:spPr>
        <p:txBody>
          <a:bodyPr wrap="square" rtlCol="0">
            <a:spAutoFit/>
          </a:bodyPr>
          <a:lstStyle/>
          <a:p>
            <a:r>
              <a:rPr lang="en-US" dirty="0" smtClean="0">
                <a:solidFill>
                  <a:srgbClr val="714888"/>
                </a:solidFill>
              </a:rPr>
              <a:t>Think of at least 1-2 facts and 1-2 feelings related to the scenario above. Document them on your worksheet.</a:t>
            </a:r>
          </a:p>
        </p:txBody>
      </p:sp>
    </p:spTree>
    <p:extLst>
      <p:ext uri="{BB962C8B-B14F-4D97-AF65-F5344CB8AC3E}">
        <p14:creationId xmlns:p14="http://schemas.microsoft.com/office/powerpoint/2010/main" val="194836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3" grpId="0" animBg="1"/>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1A60BF6-0CE7-494E-BB73-FF72844F7B29}"/>
              </a:ext>
            </a:extLst>
          </p:cNvPr>
          <p:cNvSpPr txBox="1">
            <a:spLocks/>
          </p:cNvSpPr>
          <p:nvPr/>
        </p:nvSpPr>
        <p:spPr>
          <a:xfrm>
            <a:off x="242236" y="228144"/>
            <a:ext cx="8714943" cy="682400"/>
          </a:xfrm>
          <a:prstGeom prst="rect">
            <a:avLst/>
          </a:prstGeom>
        </p:spPr>
        <p:txBody>
          <a:bodyPr/>
          <a:lstStyle>
            <a:lvl1pPr algn="l" defTabSz="685800" rtl="0" eaLnBrk="1" latinLnBrk="0" hangingPunct="1">
              <a:lnSpc>
                <a:spcPct val="90000"/>
              </a:lnSpc>
              <a:spcBef>
                <a:spcPct val="0"/>
              </a:spcBef>
              <a:buNone/>
              <a:defRPr sz="2600" kern="1200">
                <a:solidFill>
                  <a:srgbClr val="706259"/>
                </a:solidFill>
                <a:latin typeface="Verdana" charset="0"/>
                <a:ea typeface="Verdana" charset="0"/>
                <a:cs typeface="Verdana" charset="0"/>
              </a:defRPr>
            </a:lvl1pPr>
          </a:lstStyle>
          <a:p>
            <a:r>
              <a:rPr lang="en-US" dirty="0"/>
              <a:t>During Crucial Conversations, do you say things in the wrong way?</a:t>
            </a:r>
          </a:p>
        </p:txBody>
      </p:sp>
      <p:sp>
        <p:nvSpPr>
          <p:cNvPr id="3" name="Text Placeholder 2">
            <a:extLst>
              <a:ext uri="{FF2B5EF4-FFF2-40B4-BE49-F238E27FC236}">
                <a16:creationId xmlns:a16="http://schemas.microsoft.com/office/drawing/2014/main" id="{025A3203-D8DC-4908-88D4-50ED330793B4}"/>
              </a:ext>
            </a:extLst>
          </p:cNvPr>
          <p:cNvSpPr txBox="1">
            <a:spLocks/>
          </p:cNvSpPr>
          <p:nvPr/>
        </p:nvSpPr>
        <p:spPr>
          <a:xfrm>
            <a:off x="214527" y="1103595"/>
            <a:ext cx="8594621" cy="10986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26963"/>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726963"/>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726963"/>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Speak </a:t>
            </a:r>
            <a:r>
              <a:rPr lang="en-US" dirty="0"/>
              <a:t>persuasively, </a:t>
            </a:r>
            <a:r>
              <a:rPr lang="en-US"/>
              <a:t>not abrasively.</a:t>
            </a:r>
            <a:endParaRPr lang="en-US" dirty="0"/>
          </a:p>
          <a:p>
            <a:r>
              <a:rPr lang="en-US" dirty="0"/>
              <a:t>Learn a way to say risky things in a way that minimizes defensiveness -- </a:t>
            </a:r>
            <a:r>
              <a:rPr lang="en-US" u="sng" dirty="0"/>
              <a:t>STATE</a:t>
            </a:r>
            <a:r>
              <a:rPr lang="en-US" dirty="0"/>
              <a:t> your path.</a:t>
            </a:r>
          </a:p>
        </p:txBody>
      </p:sp>
      <p:sp>
        <p:nvSpPr>
          <p:cNvPr id="4" name="TextBox 3">
            <a:extLst>
              <a:ext uri="{FF2B5EF4-FFF2-40B4-BE49-F238E27FC236}">
                <a16:creationId xmlns:a16="http://schemas.microsoft.com/office/drawing/2014/main" id="{0E1761DF-3DB2-429F-A60F-B180DA15BCE2}"/>
              </a:ext>
            </a:extLst>
          </p:cNvPr>
          <p:cNvSpPr txBox="1"/>
          <p:nvPr/>
        </p:nvSpPr>
        <p:spPr>
          <a:xfrm>
            <a:off x="753413" y="2324637"/>
            <a:ext cx="3870102" cy="1956946"/>
          </a:xfrm>
          <a:prstGeom prst="rect">
            <a:avLst/>
          </a:prstGeom>
        </p:spPr>
        <p:txBody>
          <a:bodyPr vert="horz" lIns="91440" tIns="45720" rIns="91440" bIns="45720" rtlCol="0">
            <a:normAutofit/>
          </a:bodyPr>
          <a:lstStyle>
            <a:defPPr>
              <a:defRPr lang="en-US"/>
            </a:defPPr>
            <a:lvl1pPr marL="171450" indent="-171450">
              <a:lnSpc>
                <a:spcPct val="90000"/>
              </a:lnSpc>
              <a:spcBef>
                <a:spcPts val="750"/>
              </a:spcBef>
              <a:buFont typeface="Arial" panose="020B0604020202020204" pitchFamily="34" charset="0"/>
              <a:buChar char="•"/>
              <a:defRPr sz="2100">
                <a:solidFill>
                  <a:srgbClr val="726963"/>
                </a:solidFill>
                <a:latin typeface="Verdana" charset="0"/>
                <a:ea typeface="Verdana" charset="0"/>
                <a:cs typeface="Verdana" charset="0"/>
              </a:defRPr>
            </a:lvl1pPr>
            <a:lvl2pPr marL="514350" lvl="1" indent="-171450">
              <a:lnSpc>
                <a:spcPct val="90000"/>
              </a:lnSpc>
              <a:spcBef>
                <a:spcPts val="375"/>
              </a:spcBef>
              <a:buFont typeface="Arial" panose="020B0604020202020204" pitchFamily="34" charset="0"/>
              <a:buChar char="•"/>
              <a:defRPr sz="1800">
                <a:solidFill>
                  <a:srgbClr val="726963"/>
                </a:solidFill>
                <a:latin typeface="Verdana" charset="0"/>
                <a:ea typeface="Verdana" charset="0"/>
                <a:cs typeface="Verdana" charset="0"/>
              </a:defRPr>
            </a:lvl2pPr>
            <a:lvl3pPr marL="857250" lvl="2" indent="-171450">
              <a:lnSpc>
                <a:spcPct val="90000"/>
              </a:lnSpc>
              <a:spcBef>
                <a:spcPts val="375"/>
              </a:spcBef>
              <a:buFont typeface="Arial" panose="020B0604020202020204" pitchFamily="34" charset="0"/>
              <a:buChar char="•"/>
              <a:defRPr sz="1500">
                <a:solidFill>
                  <a:srgbClr val="726963"/>
                </a:solidFill>
                <a:latin typeface="Verdana" charset="0"/>
                <a:ea typeface="Verdana" charset="0"/>
                <a:cs typeface="Verdana" charset="0"/>
              </a:defRPr>
            </a:lvl3pPr>
            <a:lvl4pPr marL="1200150" indent="-171450">
              <a:lnSpc>
                <a:spcPct val="90000"/>
              </a:lnSpc>
              <a:spcBef>
                <a:spcPts val="375"/>
              </a:spcBef>
              <a:buFont typeface="Arial" panose="020B0604020202020204" pitchFamily="34" charset="0"/>
              <a:buChar char="•"/>
              <a:defRPr>
                <a:solidFill>
                  <a:srgbClr val="726963"/>
                </a:solidFill>
                <a:latin typeface="Verdana" charset="0"/>
                <a:ea typeface="Verdana" charset="0"/>
                <a:cs typeface="Verdana" charset="0"/>
              </a:defRPr>
            </a:lvl4pPr>
            <a:lvl5pPr marL="1543050" indent="-171450">
              <a:lnSpc>
                <a:spcPct val="90000"/>
              </a:lnSpc>
              <a:spcBef>
                <a:spcPts val="375"/>
              </a:spcBef>
              <a:buFont typeface="Arial" panose="020B0604020202020204" pitchFamily="34" charset="0"/>
              <a:buChar char="•"/>
              <a:defRPr>
                <a:solidFill>
                  <a:srgbClr val="726963"/>
                </a:solidFill>
                <a:latin typeface="Verdana" charset="0"/>
                <a:ea typeface="Verdana" charset="0"/>
                <a:cs typeface="Verdana"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marL="0" indent="0">
              <a:buNone/>
            </a:pPr>
            <a:r>
              <a:rPr lang="en-US" b="1" dirty="0"/>
              <a:t>S</a:t>
            </a:r>
            <a:r>
              <a:rPr lang="en-US" dirty="0"/>
              <a:t>hare your facts</a:t>
            </a:r>
          </a:p>
          <a:p>
            <a:pPr marL="0" indent="0">
              <a:buNone/>
            </a:pPr>
            <a:r>
              <a:rPr lang="en-US" b="1" dirty="0"/>
              <a:t>T</a:t>
            </a:r>
            <a:r>
              <a:rPr lang="en-US" dirty="0"/>
              <a:t>ell your story</a:t>
            </a:r>
          </a:p>
          <a:p>
            <a:pPr marL="0" indent="0">
              <a:buNone/>
            </a:pPr>
            <a:r>
              <a:rPr lang="en-US" b="1" dirty="0"/>
              <a:t>A</a:t>
            </a:r>
            <a:r>
              <a:rPr lang="en-US" dirty="0"/>
              <a:t>sk for other’s paths</a:t>
            </a:r>
          </a:p>
          <a:p>
            <a:pPr marL="0" indent="0">
              <a:buNone/>
            </a:pPr>
            <a:r>
              <a:rPr lang="en-US" b="1" dirty="0"/>
              <a:t>T</a:t>
            </a:r>
            <a:r>
              <a:rPr lang="en-US" dirty="0"/>
              <a:t>alk tentatively</a:t>
            </a:r>
          </a:p>
          <a:p>
            <a:pPr marL="0" indent="0">
              <a:buNone/>
            </a:pPr>
            <a:r>
              <a:rPr lang="en-US" b="1" dirty="0"/>
              <a:t>E</a:t>
            </a:r>
            <a:r>
              <a:rPr lang="en-US" dirty="0"/>
              <a:t>ncourage testing</a:t>
            </a:r>
          </a:p>
        </p:txBody>
      </p:sp>
      <p:sp>
        <p:nvSpPr>
          <p:cNvPr id="5" name="Right Brace 4">
            <a:extLst>
              <a:ext uri="{FF2B5EF4-FFF2-40B4-BE49-F238E27FC236}">
                <a16:creationId xmlns:a16="http://schemas.microsoft.com/office/drawing/2014/main" id="{99A0A71A-9271-42F9-9D4C-CFF551C0922A}"/>
              </a:ext>
            </a:extLst>
          </p:cNvPr>
          <p:cNvSpPr/>
          <p:nvPr/>
        </p:nvSpPr>
        <p:spPr>
          <a:xfrm>
            <a:off x="3734876" y="2324637"/>
            <a:ext cx="270457" cy="1152659"/>
          </a:xfrm>
          <a:prstGeom prst="rightBrace">
            <a:avLst>
              <a:gd name="adj1" fmla="val 105356"/>
              <a:gd name="adj2" fmla="val 50559"/>
            </a:avLst>
          </a:prstGeom>
          <a:ln w="19050">
            <a:solidFill>
              <a:srgbClr val="8638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4D3789D3-9C17-4F0B-9C11-5A418A760986}"/>
              </a:ext>
            </a:extLst>
          </p:cNvPr>
          <p:cNvSpPr/>
          <p:nvPr/>
        </p:nvSpPr>
        <p:spPr>
          <a:xfrm>
            <a:off x="3734876" y="3477296"/>
            <a:ext cx="270457" cy="804287"/>
          </a:xfrm>
          <a:prstGeom prst="rightBrace">
            <a:avLst>
              <a:gd name="adj1" fmla="val 105356"/>
              <a:gd name="adj2" fmla="val 50559"/>
            </a:avLst>
          </a:prstGeom>
          <a:ln w="19050">
            <a:solidFill>
              <a:srgbClr val="8638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D521BAAC-C7D0-47C2-871A-EE5F2987FC7F}"/>
              </a:ext>
            </a:extLst>
          </p:cNvPr>
          <p:cNvSpPr txBox="1"/>
          <p:nvPr/>
        </p:nvSpPr>
        <p:spPr>
          <a:xfrm>
            <a:off x="4076162" y="2749639"/>
            <a:ext cx="1712892" cy="369332"/>
          </a:xfrm>
          <a:prstGeom prst="rect">
            <a:avLst/>
          </a:prstGeom>
          <a:noFill/>
        </p:spPr>
        <p:txBody>
          <a:bodyPr wrap="square" rtlCol="0">
            <a:spAutoFit/>
          </a:bodyPr>
          <a:lstStyle/>
          <a:p>
            <a:r>
              <a:rPr lang="en-US" sz="1800" b="1" dirty="0">
                <a:solidFill>
                  <a:srgbClr val="582873"/>
                </a:solidFill>
              </a:rPr>
              <a:t>“What” </a:t>
            </a:r>
            <a:r>
              <a:rPr lang="en-US" sz="1800" dirty="0">
                <a:solidFill>
                  <a:srgbClr val="582873"/>
                </a:solidFill>
              </a:rPr>
              <a:t>skills</a:t>
            </a:r>
          </a:p>
        </p:txBody>
      </p:sp>
      <p:sp>
        <p:nvSpPr>
          <p:cNvPr id="8" name="TextBox 7">
            <a:extLst>
              <a:ext uri="{FF2B5EF4-FFF2-40B4-BE49-F238E27FC236}">
                <a16:creationId xmlns:a16="http://schemas.microsoft.com/office/drawing/2014/main" id="{16214D0C-8400-4F12-9C70-D2AABA8FCE19}"/>
              </a:ext>
            </a:extLst>
          </p:cNvPr>
          <p:cNvSpPr txBox="1"/>
          <p:nvPr/>
        </p:nvSpPr>
        <p:spPr>
          <a:xfrm>
            <a:off x="4076162" y="3694773"/>
            <a:ext cx="1712892" cy="369332"/>
          </a:xfrm>
          <a:prstGeom prst="rect">
            <a:avLst/>
          </a:prstGeom>
          <a:noFill/>
        </p:spPr>
        <p:txBody>
          <a:bodyPr wrap="square" rtlCol="0">
            <a:spAutoFit/>
          </a:bodyPr>
          <a:lstStyle/>
          <a:p>
            <a:r>
              <a:rPr lang="en-US" sz="1800" b="1" dirty="0">
                <a:solidFill>
                  <a:srgbClr val="582873"/>
                </a:solidFill>
              </a:rPr>
              <a:t>“How” </a:t>
            </a:r>
            <a:r>
              <a:rPr lang="en-US" sz="1800" dirty="0">
                <a:solidFill>
                  <a:srgbClr val="582873"/>
                </a:solidFill>
              </a:rPr>
              <a:t>skills</a:t>
            </a:r>
          </a:p>
        </p:txBody>
      </p:sp>
      <p:sp>
        <p:nvSpPr>
          <p:cNvPr id="9" name="TextBox 8">
            <a:extLst>
              <a:ext uri="{FF2B5EF4-FFF2-40B4-BE49-F238E27FC236}">
                <a16:creationId xmlns:a16="http://schemas.microsoft.com/office/drawing/2014/main" id="{2DD0D809-307A-43EF-8D63-5C1F23EEC119}"/>
              </a:ext>
            </a:extLst>
          </p:cNvPr>
          <p:cNvSpPr txBox="1"/>
          <p:nvPr/>
        </p:nvSpPr>
        <p:spPr>
          <a:xfrm>
            <a:off x="47196" y="4832005"/>
            <a:ext cx="6565981" cy="215444"/>
          </a:xfrm>
          <a:prstGeom prst="rect">
            <a:avLst/>
          </a:prstGeom>
          <a:noFill/>
        </p:spPr>
        <p:txBody>
          <a:bodyPr wrap="square" rtlCol="0">
            <a:spAutoFit/>
          </a:bodyPr>
          <a:lstStyle/>
          <a:p>
            <a:r>
              <a:rPr lang="en-US" sz="800" dirty="0">
                <a:solidFill>
                  <a:schemeClr val="bg1"/>
                </a:solidFill>
              </a:rPr>
              <a:t>Source: “Crucial Conversations – Tools for talking when stakes are high” from authors Kerry Patterson, Joseph </a:t>
            </a:r>
            <a:r>
              <a:rPr lang="en-US" sz="800" dirty="0" err="1">
                <a:solidFill>
                  <a:schemeClr val="bg1"/>
                </a:solidFill>
              </a:rPr>
              <a:t>Grenny</a:t>
            </a:r>
            <a:r>
              <a:rPr lang="en-US" sz="800" dirty="0">
                <a:solidFill>
                  <a:schemeClr val="bg1"/>
                </a:solidFill>
              </a:rPr>
              <a:t>, Ron McMillan and Al </a:t>
            </a:r>
            <a:r>
              <a:rPr lang="en-US" sz="800" dirty="0" err="1">
                <a:solidFill>
                  <a:schemeClr val="bg1"/>
                </a:solidFill>
              </a:rPr>
              <a:t>Switzler</a:t>
            </a:r>
            <a:endParaRPr lang="en-US" sz="800" dirty="0">
              <a:solidFill>
                <a:schemeClr val="bg1"/>
              </a:solidFill>
            </a:endParaRPr>
          </a:p>
        </p:txBody>
      </p:sp>
    </p:spTree>
    <p:extLst>
      <p:ext uri="{BB962C8B-B14F-4D97-AF65-F5344CB8AC3E}">
        <p14:creationId xmlns:p14="http://schemas.microsoft.com/office/powerpoint/2010/main" val="289389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5" grpId="0" animBg="1"/>
      <p:bldP spid="6"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6917" y="0"/>
            <a:ext cx="9510046" cy="4738048"/>
          </a:xfrm>
          <a:prstGeom prst="rect">
            <a:avLst/>
          </a:prstGeom>
        </p:spPr>
      </p:pic>
      <p:sp>
        <p:nvSpPr>
          <p:cNvPr id="3" name="Rectangle 2"/>
          <p:cNvSpPr/>
          <p:nvPr/>
        </p:nvSpPr>
        <p:spPr>
          <a:xfrm>
            <a:off x="1307926" y="809036"/>
            <a:ext cx="6716110" cy="3405352"/>
          </a:xfrm>
          <a:prstGeom prst="rect">
            <a:avLst/>
          </a:prstGeom>
          <a:solidFill>
            <a:srgbClr val="582873">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3D7A00B2-9B30-7A47-BAB1-F5F397183500}"/>
              </a:ext>
            </a:extLst>
          </p:cNvPr>
          <p:cNvSpPr txBox="1">
            <a:spLocks/>
          </p:cNvSpPr>
          <p:nvPr/>
        </p:nvSpPr>
        <p:spPr>
          <a:xfrm>
            <a:off x="1845032" y="1376596"/>
            <a:ext cx="5543320" cy="2333247"/>
          </a:xfrm>
          <a:prstGeom prst="rect">
            <a:avLst/>
          </a:prstGeom>
        </p:spPr>
        <p:txBody>
          <a:bodyPr anchor="t" anchorCtr="0">
            <a:noAutofit/>
          </a:bodyPr>
          <a:lstStyle>
            <a:lvl1pPr algn="l" defTabSz="685800" rtl="0" eaLnBrk="1" latinLnBrk="0" hangingPunct="1">
              <a:lnSpc>
                <a:spcPct val="90000"/>
              </a:lnSpc>
              <a:spcBef>
                <a:spcPct val="0"/>
              </a:spcBef>
              <a:buNone/>
              <a:defRPr sz="4500" kern="1200">
                <a:solidFill>
                  <a:srgbClr val="706259"/>
                </a:solidFill>
                <a:latin typeface="Verdana" charset="0"/>
                <a:ea typeface="Verdana" charset="0"/>
                <a:cs typeface="Verdana" charset="0"/>
              </a:defRPr>
            </a:lvl1pPr>
          </a:lstStyle>
          <a:p>
            <a:pPr>
              <a:lnSpc>
                <a:spcPts val="44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Activity:</a:t>
            </a:r>
          </a:p>
          <a:p>
            <a:pPr>
              <a:lnSpc>
                <a:spcPts val="4400"/>
              </a:lnSpc>
            </a:pP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Turn my “Facts vs. Feelings” in to dialogue</a:t>
            </a:r>
          </a:p>
        </p:txBody>
      </p:sp>
      <p:sp>
        <p:nvSpPr>
          <p:cNvPr id="5" name="TextBox 4">
            <a:extLst>
              <a:ext uri="{FF2B5EF4-FFF2-40B4-BE49-F238E27FC236}">
                <a16:creationId xmlns:a16="http://schemas.microsoft.com/office/drawing/2014/main" id="{1D29B4BB-C91D-4488-A84B-B574A18FA08B}"/>
              </a:ext>
            </a:extLst>
          </p:cNvPr>
          <p:cNvSpPr txBox="1"/>
          <p:nvPr/>
        </p:nvSpPr>
        <p:spPr>
          <a:xfrm>
            <a:off x="6982636" y="3914306"/>
            <a:ext cx="1041400" cy="300082"/>
          </a:xfrm>
          <a:prstGeom prst="rect">
            <a:avLst/>
          </a:prstGeom>
          <a:noFill/>
        </p:spPr>
        <p:txBody>
          <a:bodyPr wrap="square" rtlCol="0">
            <a:spAutoFit/>
          </a:bodyPr>
          <a:lstStyle/>
          <a:p>
            <a:pPr algn="r"/>
            <a:r>
              <a:rPr lang="en-US" dirty="0">
                <a:solidFill>
                  <a:schemeClr val="bg1"/>
                </a:solidFill>
              </a:rPr>
              <a:t>+ debrief</a:t>
            </a:r>
          </a:p>
        </p:txBody>
      </p:sp>
      <p:sp>
        <p:nvSpPr>
          <p:cNvPr id="7" name="Oval 6">
            <a:extLst>
              <a:ext uri="{FF2B5EF4-FFF2-40B4-BE49-F238E27FC236}">
                <a16:creationId xmlns:a16="http://schemas.microsoft.com/office/drawing/2014/main" id="{8779749C-35E9-451E-853B-164E47F5A80F}"/>
              </a:ext>
            </a:extLst>
          </p:cNvPr>
          <p:cNvSpPr/>
          <p:nvPr/>
        </p:nvSpPr>
        <p:spPr>
          <a:xfrm>
            <a:off x="7192853" y="88864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14888"/>
                </a:solidFill>
              </a:rPr>
              <a:t>10 </a:t>
            </a:r>
            <a:r>
              <a:rPr lang="en-US" b="1" dirty="0">
                <a:solidFill>
                  <a:srgbClr val="714888"/>
                </a:solidFill>
              </a:rPr>
              <a:t>min</a:t>
            </a:r>
          </a:p>
        </p:txBody>
      </p:sp>
    </p:spTree>
    <p:extLst>
      <p:ext uri="{BB962C8B-B14F-4D97-AF65-F5344CB8AC3E}">
        <p14:creationId xmlns:p14="http://schemas.microsoft.com/office/powerpoint/2010/main" val="28661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1761DF-3DB2-429F-A60F-B180DA15BCE2}"/>
              </a:ext>
            </a:extLst>
          </p:cNvPr>
          <p:cNvSpPr txBox="1"/>
          <p:nvPr/>
        </p:nvSpPr>
        <p:spPr>
          <a:xfrm>
            <a:off x="1310004" y="933158"/>
            <a:ext cx="5303173" cy="1956946"/>
          </a:xfrm>
          <a:prstGeom prst="rect">
            <a:avLst/>
          </a:prstGeom>
        </p:spPr>
        <p:txBody>
          <a:bodyPr vert="horz" lIns="91440" tIns="45720" rIns="91440" bIns="45720" rtlCol="0">
            <a:noAutofit/>
          </a:bodyPr>
          <a:lstStyle>
            <a:defPPr>
              <a:defRPr lang="en-US"/>
            </a:defPPr>
            <a:lvl1pPr marL="171450" indent="-171450">
              <a:lnSpc>
                <a:spcPct val="90000"/>
              </a:lnSpc>
              <a:spcBef>
                <a:spcPts val="750"/>
              </a:spcBef>
              <a:buFont typeface="Arial" panose="020B0604020202020204" pitchFamily="34" charset="0"/>
              <a:buChar char="•"/>
              <a:defRPr sz="2100">
                <a:solidFill>
                  <a:srgbClr val="726963"/>
                </a:solidFill>
                <a:latin typeface="Verdana" charset="0"/>
                <a:ea typeface="Verdana" charset="0"/>
                <a:cs typeface="Verdana" charset="0"/>
              </a:defRPr>
            </a:lvl1pPr>
            <a:lvl2pPr marL="514350" lvl="1" indent="-171450">
              <a:lnSpc>
                <a:spcPct val="90000"/>
              </a:lnSpc>
              <a:spcBef>
                <a:spcPts val="375"/>
              </a:spcBef>
              <a:buFont typeface="Arial" panose="020B0604020202020204" pitchFamily="34" charset="0"/>
              <a:buChar char="•"/>
              <a:defRPr sz="1800">
                <a:solidFill>
                  <a:srgbClr val="726963"/>
                </a:solidFill>
                <a:latin typeface="Verdana" charset="0"/>
                <a:ea typeface="Verdana" charset="0"/>
                <a:cs typeface="Verdana" charset="0"/>
              </a:defRPr>
            </a:lvl2pPr>
            <a:lvl3pPr marL="857250" lvl="2" indent="-171450">
              <a:lnSpc>
                <a:spcPct val="90000"/>
              </a:lnSpc>
              <a:spcBef>
                <a:spcPts val="375"/>
              </a:spcBef>
              <a:buFont typeface="Arial" panose="020B0604020202020204" pitchFamily="34" charset="0"/>
              <a:buChar char="•"/>
              <a:defRPr sz="1500">
                <a:solidFill>
                  <a:srgbClr val="726963"/>
                </a:solidFill>
                <a:latin typeface="Verdana" charset="0"/>
                <a:ea typeface="Verdana" charset="0"/>
                <a:cs typeface="Verdana" charset="0"/>
              </a:defRPr>
            </a:lvl3pPr>
            <a:lvl4pPr marL="1200150" indent="-171450">
              <a:lnSpc>
                <a:spcPct val="90000"/>
              </a:lnSpc>
              <a:spcBef>
                <a:spcPts val="375"/>
              </a:spcBef>
              <a:buFont typeface="Arial" panose="020B0604020202020204" pitchFamily="34" charset="0"/>
              <a:buChar char="•"/>
              <a:defRPr>
                <a:solidFill>
                  <a:srgbClr val="726963"/>
                </a:solidFill>
                <a:latin typeface="Verdana" charset="0"/>
                <a:ea typeface="Verdana" charset="0"/>
                <a:cs typeface="Verdana" charset="0"/>
              </a:defRPr>
            </a:lvl4pPr>
            <a:lvl5pPr marL="1543050" indent="-171450">
              <a:lnSpc>
                <a:spcPct val="90000"/>
              </a:lnSpc>
              <a:spcBef>
                <a:spcPts val="375"/>
              </a:spcBef>
              <a:buFont typeface="Arial" panose="020B0604020202020204" pitchFamily="34" charset="0"/>
              <a:buChar char="•"/>
              <a:defRPr>
                <a:solidFill>
                  <a:srgbClr val="726963"/>
                </a:solidFill>
                <a:latin typeface="Verdana" charset="0"/>
                <a:ea typeface="Verdana" charset="0"/>
                <a:cs typeface="Verdana"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marL="0" indent="0">
              <a:buNone/>
            </a:pPr>
            <a:r>
              <a:rPr lang="en-US" sz="3600" b="1" dirty="0"/>
              <a:t>S</a:t>
            </a:r>
            <a:r>
              <a:rPr lang="en-US" sz="3600" dirty="0"/>
              <a:t>hare your facts</a:t>
            </a:r>
          </a:p>
          <a:p>
            <a:pPr marL="0" indent="0">
              <a:buNone/>
            </a:pPr>
            <a:r>
              <a:rPr lang="en-US" sz="3600" b="1" dirty="0"/>
              <a:t>T</a:t>
            </a:r>
            <a:r>
              <a:rPr lang="en-US" sz="3600" dirty="0"/>
              <a:t>ell your story</a:t>
            </a:r>
          </a:p>
          <a:p>
            <a:pPr marL="0" indent="0">
              <a:buNone/>
            </a:pPr>
            <a:r>
              <a:rPr lang="en-US" sz="3600" b="1" dirty="0"/>
              <a:t>A</a:t>
            </a:r>
            <a:r>
              <a:rPr lang="en-US" sz="3600" dirty="0"/>
              <a:t>sk for other’s paths</a:t>
            </a:r>
          </a:p>
          <a:p>
            <a:pPr marL="0" indent="0">
              <a:buNone/>
            </a:pPr>
            <a:r>
              <a:rPr lang="en-US" sz="3600" b="1" dirty="0"/>
              <a:t>T</a:t>
            </a:r>
            <a:r>
              <a:rPr lang="en-US" sz="3600" dirty="0"/>
              <a:t>alk tentatively</a:t>
            </a:r>
          </a:p>
          <a:p>
            <a:pPr marL="0" indent="0">
              <a:buNone/>
            </a:pPr>
            <a:r>
              <a:rPr lang="en-US" sz="3600" b="1" dirty="0"/>
              <a:t>E</a:t>
            </a:r>
            <a:r>
              <a:rPr lang="en-US" sz="3600" dirty="0"/>
              <a:t>ncourage testing</a:t>
            </a:r>
          </a:p>
        </p:txBody>
      </p:sp>
      <p:sp>
        <p:nvSpPr>
          <p:cNvPr id="5" name="Right Brace 4">
            <a:extLst>
              <a:ext uri="{FF2B5EF4-FFF2-40B4-BE49-F238E27FC236}">
                <a16:creationId xmlns:a16="http://schemas.microsoft.com/office/drawing/2014/main" id="{99A0A71A-9271-42F9-9D4C-CFF551C0922A}"/>
              </a:ext>
            </a:extLst>
          </p:cNvPr>
          <p:cNvSpPr/>
          <p:nvPr/>
        </p:nvSpPr>
        <p:spPr>
          <a:xfrm>
            <a:off x="6239536" y="933158"/>
            <a:ext cx="270457" cy="1739468"/>
          </a:xfrm>
          <a:prstGeom prst="rightBrace">
            <a:avLst>
              <a:gd name="adj1" fmla="val 105356"/>
              <a:gd name="adj2" fmla="val 50559"/>
            </a:avLst>
          </a:prstGeom>
          <a:ln w="19050">
            <a:solidFill>
              <a:srgbClr val="8638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4D3789D3-9C17-4F0B-9C11-5A418A760986}"/>
              </a:ext>
            </a:extLst>
          </p:cNvPr>
          <p:cNvSpPr/>
          <p:nvPr/>
        </p:nvSpPr>
        <p:spPr>
          <a:xfrm>
            <a:off x="6239536" y="2734574"/>
            <a:ext cx="270457" cy="1095304"/>
          </a:xfrm>
          <a:prstGeom prst="rightBrace">
            <a:avLst>
              <a:gd name="adj1" fmla="val 105356"/>
              <a:gd name="adj2" fmla="val 50559"/>
            </a:avLst>
          </a:prstGeom>
          <a:ln w="19050">
            <a:solidFill>
              <a:srgbClr val="8638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D521BAAC-C7D0-47C2-871A-EE5F2987FC7F}"/>
              </a:ext>
            </a:extLst>
          </p:cNvPr>
          <p:cNvSpPr txBox="1"/>
          <p:nvPr/>
        </p:nvSpPr>
        <p:spPr>
          <a:xfrm>
            <a:off x="6613177" y="1618226"/>
            <a:ext cx="1712892" cy="369332"/>
          </a:xfrm>
          <a:prstGeom prst="rect">
            <a:avLst/>
          </a:prstGeom>
          <a:noFill/>
        </p:spPr>
        <p:txBody>
          <a:bodyPr wrap="square" rtlCol="0">
            <a:spAutoFit/>
          </a:bodyPr>
          <a:lstStyle/>
          <a:p>
            <a:r>
              <a:rPr lang="en-US" sz="1800" b="1" dirty="0">
                <a:solidFill>
                  <a:srgbClr val="582873"/>
                </a:solidFill>
              </a:rPr>
              <a:t>“What” </a:t>
            </a:r>
            <a:r>
              <a:rPr lang="en-US" sz="1800" dirty="0">
                <a:solidFill>
                  <a:srgbClr val="582873"/>
                </a:solidFill>
              </a:rPr>
              <a:t>skills</a:t>
            </a:r>
          </a:p>
        </p:txBody>
      </p:sp>
      <p:sp>
        <p:nvSpPr>
          <p:cNvPr id="8" name="TextBox 7">
            <a:extLst>
              <a:ext uri="{FF2B5EF4-FFF2-40B4-BE49-F238E27FC236}">
                <a16:creationId xmlns:a16="http://schemas.microsoft.com/office/drawing/2014/main" id="{16214D0C-8400-4F12-9C70-D2AABA8FCE19}"/>
              </a:ext>
            </a:extLst>
          </p:cNvPr>
          <p:cNvSpPr txBox="1"/>
          <p:nvPr/>
        </p:nvSpPr>
        <p:spPr>
          <a:xfrm>
            <a:off x="6613177" y="3095082"/>
            <a:ext cx="1712892" cy="369332"/>
          </a:xfrm>
          <a:prstGeom prst="rect">
            <a:avLst/>
          </a:prstGeom>
          <a:noFill/>
        </p:spPr>
        <p:txBody>
          <a:bodyPr wrap="square" rtlCol="0">
            <a:spAutoFit/>
          </a:bodyPr>
          <a:lstStyle/>
          <a:p>
            <a:r>
              <a:rPr lang="en-US" sz="1800" b="1" dirty="0">
                <a:solidFill>
                  <a:srgbClr val="582873"/>
                </a:solidFill>
              </a:rPr>
              <a:t>“How” </a:t>
            </a:r>
            <a:r>
              <a:rPr lang="en-US" sz="1800" dirty="0">
                <a:solidFill>
                  <a:srgbClr val="582873"/>
                </a:solidFill>
              </a:rPr>
              <a:t>skills</a:t>
            </a:r>
          </a:p>
        </p:txBody>
      </p:sp>
      <p:sp>
        <p:nvSpPr>
          <p:cNvPr id="9" name="TextBox 8">
            <a:extLst>
              <a:ext uri="{FF2B5EF4-FFF2-40B4-BE49-F238E27FC236}">
                <a16:creationId xmlns:a16="http://schemas.microsoft.com/office/drawing/2014/main" id="{2DD0D809-307A-43EF-8D63-5C1F23EEC119}"/>
              </a:ext>
            </a:extLst>
          </p:cNvPr>
          <p:cNvSpPr txBox="1"/>
          <p:nvPr/>
        </p:nvSpPr>
        <p:spPr>
          <a:xfrm>
            <a:off x="47196" y="4832005"/>
            <a:ext cx="6565981" cy="215444"/>
          </a:xfrm>
          <a:prstGeom prst="rect">
            <a:avLst/>
          </a:prstGeom>
          <a:noFill/>
        </p:spPr>
        <p:txBody>
          <a:bodyPr wrap="square" rtlCol="0">
            <a:spAutoFit/>
          </a:bodyPr>
          <a:lstStyle/>
          <a:p>
            <a:r>
              <a:rPr lang="en-US" sz="800" dirty="0">
                <a:solidFill>
                  <a:schemeClr val="bg1"/>
                </a:solidFill>
              </a:rPr>
              <a:t>Source: “Crucial Conversations – Tools for talking when stakes are high” from authors Kerry Patterson, Joseph </a:t>
            </a:r>
            <a:r>
              <a:rPr lang="en-US" sz="800" dirty="0" err="1">
                <a:solidFill>
                  <a:schemeClr val="bg1"/>
                </a:solidFill>
              </a:rPr>
              <a:t>Grenny</a:t>
            </a:r>
            <a:r>
              <a:rPr lang="en-US" sz="800" dirty="0">
                <a:solidFill>
                  <a:schemeClr val="bg1"/>
                </a:solidFill>
              </a:rPr>
              <a:t>, Ron McMillan and Al </a:t>
            </a:r>
            <a:r>
              <a:rPr lang="en-US" sz="800" dirty="0" err="1">
                <a:solidFill>
                  <a:schemeClr val="bg1"/>
                </a:solidFill>
              </a:rPr>
              <a:t>Switzler</a:t>
            </a:r>
            <a:endParaRPr lang="en-US" sz="800" dirty="0">
              <a:solidFill>
                <a:schemeClr val="bg1"/>
              </a:solidFill>
            </a:endParaRPr>
          </a:p>
        </p:txBody>
      </p:sp>
    </p:spTree>
    <p:extLst>
      <p:ext uri="{BB962C8B-B14F-4D97-AF65-F5344CB8AC3E}">
        <p14:creationId xmlns:p14="http://schemas.microsoft.com/office/powerpoint/2010/main" val="152998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0E2C11-20FD-4037-BA66-949F9684CD4F}"/>
              </a:ext>
            </a:extLst>
          </p:cNvPr>
          <p:cNvPicPr>
            <a:picLocks noChangeAspect="1"/>
          </p:cNvPicPr>
          <p:nvPr/>
        </p:nvPicPr>
        <p:blipFill rotWithShape="1">
          <a:blip r:embed="rId3"/>
          <a:srcRect b="9848"/>
          <a:stretch/>
        </p:blipFill>
        <p:spPr>
          <a:xfrm>
            <a:off x="0" y="217076"/>
            <a:ext cx="9144000" cy="4327862"/>
          </a:xfrm>
          <a:prstGeom prst="rect">
            <a:avLst/>
          </a:prstGeom>
        </p:spPr>
      </p:pic>
    </p:spTree>
    <p:extLst>
      <p:ext uri="{BB962C8B-B14F-4D97-AF65-F5344CB8AC3E}">
        <p14:creationId xmlns:p14="http://schemas.microsoft.com/office/powerpoint/2010/main" val="747626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1A60BF6-0CE7-494E-BB73-FF72844F7B29}"/>
              </a:ext>
            </a:extLst>
          </p:cNvPr>
          <p:cNvSpPr txBox="1">
            <a:spLocks/>
          </p:cNvSpPr>
          <p:nvPr/>
        </p:nvSpPr>
        <p:spPr>
          <a:xfrm rot="16200000">
            <a:off x="-1227941" y="2567922"/>
            <a:ext cx="3549909" cy="497029"/>
          </a:xfrm>
          <a:prstGeom prst="rect">
            <a:avLst/>
          </a:prstGeom>
        </p:spPr>
        <p:txBody>
          <a:bodyPr/>
          <a:lstStyle>
            <a:lvl1pPr algn="l" defTabSz="685800" rtl="0" eaLnBrk="1" latinLnBrk="0" hangingPunct="1">
              <a:lnSpc>
                <a:spcPct val="90000"/>
              </a:lnSpc>
              <a:spcBef>
                <a:spcPct val="0"/>
              </a:spcBef>
              <a:buNone/>
              <a:defRPr sz="2600" kern="1200">
                <a:solidFill>
                  <a:srgbClr val="706259"/>
                </a:solidFill>
                <a:latin typeface="Verdana" charset="0"/>
                <a:ea typeface="Verdana" charset="0"/>
                <a:cs typeface="Verdana" charset="0"/>
              </a:defRPr>
            </a:lvl1pPr>
          </a:lstStyle>
          <a:p>
            <a:pPr algn="ctr"/>
            <a:r>
              <a:rPr lang="en-US" sz="1400" dirty="0"/>
              <a:t>Explore others’ path with AMPP</a:t>
            </a:r>
          </a:p>
        </p:txBody>
      </p:sp>
      <p:sp>
        <p:nvSpPr>
          <p:cNvPr id="5" name="TextBox 4">
            <a:extLst>
              <a:ext uri="{FF2B5EF4-FFF2-40B4-BE49-F238E27FC236}">
                <a16:creationId xmlns:a16="http://schemas.microsoft.com/office/drawing/2014/main" id="{DCA8BAFB-5AD9-4527-AE75-8C2A3A241F63}"/>
              </a:ext>
            </a:extLst>
          </p:cNvPr>
          <p:cNvSpPr txBox="1"/>
          <p:nvPr/>
        </p:nvSpPr>
        <p:spPr>
          <a:xfrm>
            <a:off x="1777207" y="1221780"/>
            <a:ext cx="7179972" cy="3522643"/>
          </a:xfrm>
          <a:prstGeom prst="rect">
            <a:avLst/>
          </a:prstGeom>
        </p:spPr>
        <p:txBody>
          <a:bodyPr vert="horz" lIns="91440" tIns="45720" rIns="91440" bIns="45720" rtlCol="0">
            <a:normAutofit/>
          </a:bodyPr>
          <a:lstStyle>
            <a:defPPr>
              <a:defRPr lang="en-US"/>
            </a:defPPr>
            <a:lvl1pPr marL="171450" indent="-171450">
              <a:lnSpc>
                <a:spcPct val="90000"/>
              </a:lnSpc>
              <a:spcBef>
                <a:spcPts val="750"/>
              </a:spcBef>
              <a:buFont typeface="Arial" panose="020B0604020202020204" pitchFamily="34" charset="0"/>
              <a:buChar char="•"/>
              <a:defRPr sz="2100">
                <a:solidFill>
                  <a:srgbClr val="726963"/>
                </a:solidFill>
                <a:latin typeface="Verdana" charset="0"/>
                <a:ea typeface="Verdana" charset="0"/>
                <a:cs typeface="Verdana" charset="0"/>
              </a:defRPr>
            </a:lvl1pPr>
            <a:lvl2pPr marL="514350" lvl="1" indent="-171450">
              <a:lnSpc>
                <a:spcPct val="90000"/>
              </a:lnSpc>
              <a:spcBef>
                <a:spcPts val="375"/>
              </a:spcBef>
              <a:buFont typeface="Arial" panose="020B0604020202020204" pitchFamily="34" charset="0"/>
              <a:buChar char="•"/>
              <a:defRPr sz="1800">
                <a:solidFill>
                  <a:srgbClr val="726963"/>
                </a:solidFill>
                <a:latin typeface="Verdana" charset="0"/>
                <a:ea typeface="Verdana" charset="0"/>
                <a:cs typeface="Verdana" charset="0"/>
              </a:defRPr>
            </a:lvl2pPr>
            <a:lvl3pPr marL="857250" lvl="2" indent="-171450">
              <a:lnSpc>
                <a:spcPct val="90000"/>
              </a:lnSpc>
              <a:spcBef>
                <a:spcPts val="375"/>
              </a:spcBef>
              <a:buFont typeface="Arial" panose="020B0604020202020204" pitchFamily="34" charset="0"/>
              <a:buChar char="•"/>
              <a:defRPr sz="1500">
                <a:solidFill>
                  <a:srgbClr val="726963"/>
                </a:solidFill>
                <a:latin typeface="Verdana" charset="0"/>
                <a:ea typeface="Verdana" charset="0"/>
                <a:cs typeface="Verdana" charset="0"/>
              </a:defRPr>
            </a:lvl3pPr>
            <a:lvl4pPr marL="1200150" indent="-171450">
              <a:lnSpc>
                <a:spcPct val="90000"/>
              </a:lnSpc>
              <a:spcBef>
                <a:spcPts val="375"/>
              </a:spcBef>
              <a:buFont typeface="Arial" panose="020B0604020202020204" pitchFamily="34" charset="0"/>
              <a:buChar char="•"/>
              <a:defRPr>
                <a:solidFill>
                  <a:srgbClr val="726963"/>
                </a:solidFill>
                <a:latin typeface="Verdana" charset="0"/>
                <a:ea typeface="Verdana" charset="0"/>
                <a:cs typeface="Verdana" charset="0"/>
              </a:defRPr>
            </a:lvl4pPr>
            <a:lvl5pPr marL="1543050" indent="-171450">
              <a:lnSpc>
                <a:spcPct val="90000"/>
              </a:lnSpc>
              <a:spcBef>
                <a:spcPts val="375"/>
              </a:spcBef>
              <a:buFont typeface="Arial" panose="020B0604020202020204" pitchFamily="34" charset="0"/>
              <a:buChar char="•"/>
              <a:defRPr>
                <a:solidFill>
                  <a:srgbClr val="726963"/>
                </a:solidFill>
                <a:latin typeface="Verdana" charset="0"/>
                <a:ea typeface="Verdana" charset="0"/>
                <a:cs typeface="Verdana"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marL="0" indent="0">
              <a:buNone/>
            </a:pPr>
            <a:r>
              <a:rPr lang="en-US" b="1" dirty="0"/>
              <a:t>A</a:t>
            </a:r>
            <a:r>
              <a:rPr lang="en-US" dirty="0"/>
              <a:t>sk to get things rolling</a:t>
            </a:r>
          </a:p>
          <a:p>
            <a:pPr marL="0" indent="0">
              <a:buNone/>
            </a:pPr>
            <a:endParaRPr lang="en-US" sz="3600" dirty="0"/>
          </a:p>
          <a:p>
            <a:pPr marL="0" indent="0">
              <a:buNone/>
            </a:pPr>
            <a:r>
              <a:rPr lang="en-US" b="1" dirty="0"/>
              <a:t>M</a:t>
            </a:r>
            <a:r>
              <a:rPr lang="en-US" dirty="0"/>
              <a:t>irror to confirm feelings</a:t>
            </a:r>
          </a:p>
          <a:p>
            <a:pPr marL="0" indent="0">
              <a:buNone/>
            </a:pPr>
            <a:endParaRPr lang="en-US" sz="2800" b="1" dirty="0"/>
          </a:p>
          <a:p>
            <a:pPr marL="0" indent="0">
              <a:buNone/>
            </a:pPr>
            <a:r>
              <a:rPr lang="en-US" b="1" dirty="0"/>
              <a:t>P</a:t>
            </a:r>
            <a:r>
              <a:rPr lang="en-US" dirty="0"/>
              <a:t>araphrase to acknowledge the story</a:t>
            </a:r>
          </a:p>
          <a:p>
            <a:pPr marL="0" indent="0">
              <a:buNone/>
            </a:pPr>
            <a:endParaRPr lang="en-US" sz="3200" b="1" dirty="0"/>
          </a:p>
          <a:p>
            <a:pPr marL="0" indent="0">
              <a:buNone/>
            </a:pPr>
            <a:r>
              <a:rPr lang="en-US" b="1" dirty="0"/>
              <a:t>P</a:t>
            </a:r>
            <a:r>
              <a:rPr lang="en-US" dirty="0"/>
              <a:t>rime when you’re getting nowhere</a:t>
            </a:r>
          </a:p>
        </p:txBody>
      </p:sp>
      <p:sp>
        <p:nvSpPr>
          <p:cNvPr id="6" name="TextBox 5">
            <a:extLst>
              <a:ext uri="{FF2B5EF4-FFF2-40B4-BE49-F238E27FC236}">
                <a16:creationId xmlns:a16="http://schemas.microsoft.com/office/drawing/2014/main" id="{CFD4544F-C4C9-4363-AB39-C70764F9ACE2}"/>
              </a:ext>
            </a:extLst>
          </p:cNvPr>
          <p:cNvSpPr txBox="1"/>
          <p:nvPr/>
        </p:nvSpPr>
        <p:spPr>
          <a:xfrm>
            <a:off x="47196" y="4832005"/>
            <a:ext cx="6565981" cy="215444"/>
          </a:xfrm>
          <a:prstGeom prst="rect">
            <a:avLst/>
          </a:prstGeom>
          <a:noFill/>
        </p:spPr>
        <p:txBody>
          <a:bodyPr wrap="square" rtlCol="0">
            <a:spAutoFit/>
          </a:bodyPr>
          <a:lstStyle/>
          <a:p>
            <a:r>
              <a:rPr lang="en-US" sz="800" dirty="0">
                <a:solidFill>
                  <a:schemeClr val="bg1"/>
                </a:solidFill>
              </a:rPr>
              <a:t>Source: “Crucial Conversations – Tools for talking when stakes are high” from authors Kerry Patterson, Joseph </a:t>
            </a:r>
            <a:r>
              <a:rPr lang="en-US" sz="800" dirty="0" err="1">
                <a:solidFill>
                  <a:schemeClr val="bg1"/>
                </a:solidFill>
              </a:rPr>
              <a:t>Grenny</a:t>
            </a:r>
            <a:r>
              <a:rPr lang="en-US" sz="800" dirty="0">
                <a:solidFill>
                  <a:schemeClr val="bg1"/>
                </a:solidFill>
              </a:rPr>
              <a:t>, Ron McMillan and Al </a:t>
            </a:r>
            <a:r>
              <a:rPr lang="en-US" sz="800" dirty="0" err="1">
                <a:solidFill>
                  <a:schemeClr val="bg1"/>
                </a:solidFill>
              </a:rPr>
              <a:t>Switzler</a:t>
            </a:r>
            <a:endParaRPr lang="en-US" sz="800" dirty="0">
              <a:solidFill>
                <a:schemeClr val="bg1"/>
              </a:solidFill>
            </a:endParaRPr>
          </a:p>
        </p:txBody>
      </p:sp>
      <p:sp>
        <p:nvSpPr>
          <p:cNvPr id="4" name="Oval 3">
            <a:extLst>
              <a:ext uri="{FF2B5EF4-FFF2-40B4-BE49-F238E27FC236}">
                <a16:creationId xmlns:a16="http://schemas.microsoft.com/office/drawing/2014/main" id="{13236C80-28B8-4E16-B4EC-49CD407C5FC3}"/>
              </a:ext>
            </a:extLst>
          </p:cNvPr>
          <p:cNvSpPr/>
          <p:nvPr/>
        </p:nvSpPr>
        <p:spPr>
          <a:xfrm>
            <a:off x="795528" y="1041484"/>
            <a:ext cx="859536" cy="815657"/>
          </a:xfrm>
          <a:prstGeom prst="ellipse">
            <a:avLst/>
          </a:prstGeom>
          <a:solidFill>
            <a:srgbClr val="7D7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A</a:t>
            </a:r>
          </a:p>
        </p:txBody>
      </p:sp>
      <p:sp>
        <p:nvSpPr>
          <p:cNvPr id="8" name="Oval 7">
            <a:extLst>
              <a:ext uri="{FF2B5EF4-FFF2-40B4-BE49-F238E27FC236}">
                <a16:creationId xmlns:a16="http://schemas.microsoft.com/office/drawing/2014/main" id="{3D0A3B16-3DD8-468F-9B3A-72D7CC1D2A1C}"/>
              </a:ext>
            </a:extLst>
          </p:cNvPr>
          <p:cNvSpPr/>
          <p:nvPr/>
        </p:nvSpPr>
        <p:spPr>
          <a:xfrm>
            <a:off x="795528" y="1946805"/>
            <a:ext cx="859536" cy="815657"/>
          </a:xfrm>
          <a:prstGeom prst="ellipse">
            <a:avLst/>
          </a:prstGeom>
          <a:solidFill>
            <a:srgbClr val="7D7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M</a:t>
            </a:r>
          </a:p>
        </p:txBody>
      </p:sp>
      <p:sp>
        <p:nvSpPr>
          <p:cNvPr id="9" name="Oval 8">
            <a:extLst>
              <a:ext uri="{FF2B5EF4-FFF2-40B4-BE49-F238E27FC236}">
                <a16:creationId xmlns:a16="http://schemas.microsoft.com/office/drawing/2014/main" id="{4B53FAB7-D232-42B1-B872-815D08F23D62}"/>
              </a:ext>
            </a:extLst>
          </p:cNvPr>
          <p:cNvSpPr/>
          <p:nvPr/>
        </p:nvSpPr>
        <p:spPr>
          <a:xfrm>
            <a:off x="795528" y="2861270"/>
            <a:ext cx="859536" cy="815657"/>
          </a:xfrm>
          <a:prstGeom prst="ellipse">
            <a:avLst/>
          </a:prstGeom>
          <a:solidFill>
            <a:srgbClr val="7D7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P</a:t>
            </a:r>
          </a:p>
        </p:txBody>
      </p:sp>
      <p:sp>
        <p:nvSpPr>
          <p:cNvPr id="10" name="Oval 9">
            <a:extLst>
              <a:ext uri="{FF2B5EF4-FFF2-40B4-BE49-F238E27FC236}">
                <a16:creationId xmlns:a16="http://schemas.microsoft.com/office/drawing/2014/main" id="{0951E42B-D3B3-470C-8DD0-6FD89A15E682}"/>
              </a:ext>
            </a:extLst>
          </p:cNvPr>
          <p:cNvSpPr/>
          <p:nvPr/>
        </p:nvSpPr>
        <p:spPr>
          <a:xfrm>
            <a:off x="795528" y="3775735"/>
            <a:ext cx="859536" cy="815657"/>
          </a:xfrm>
          <a:prstGeom prst="ellipse">
            <a:avLst/>
          </a:prstGeom>
          <a:solidFill>
            <a:srgbClr val="7D7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P</a:t>
            </a:r>
          </a:p>
        </p:txBody>
      </p:sp>
      <p:sp>
        <p:nvSpPr>
          <p:cNvPr id="3" name="Rectangle 2"/>
          <p:cNvSpPr/>
          <p:nvPr/>
        </p:nvSpPr>
        <p:spPr>
          <a:xfrm>
            <a:off x="1777207" y="1557059"/>
            <a:ext cx="5268572" cy="261610"/>
          </a:xfrm>
          <a:prstGeom prst="rect">
            <a:avLst/>
          </a:prstGeom>
        </p:spPr>
        <p:txBody>
          <a:bodyPr wrap="square">
            <a:spAutoFit/>
          </a:bodyPr>
          <a:lstStyle/>
          <a:p>
            <a:r>
              <a:rPr lang="en-US" sz="1100" dirty="0" smtClean="0">
                <a:solidFill>
                  <a:srgbClr val="726963"/>
                </a:solidFill>
                <a:latin typeface="Verdana" charset="0"/>
                <a:ea typeface="Verdana" charset="0"/>
                <a:cs typeface="Verdana" charset="0"/>
              </a:rPr>
              <a:t>“Please let me know how you see it differently.”</a:t>
            </a:r>
            <a:endParaRPr lang="en-US" sz="1100" dirty="0">
              <a:solidFill>
                <a:srgbClr val="726963"/>
              </a:solidFill>
              <a:latin typeface="Verdana" charset="0"/>
              <a:ea typeface="Verdana" charset="0"/>
              <a:cs typeface="Verdana" charset="0"/>
            </a:endParaRPr>
          </a:p>
        </p:txBody>
      </p:sp>
      <p:sp>
        <p:nvSpPr>
          <p:cNvPr id="11" name="Rectangle 10"/>
          <p:cNvSpPr/>
          <p:nvPr/>
        </p:nvSpPr>
        <p:spPr>
          <a:xfrm>
            <a:off x="1777207" y="2547160"/>
            <a:ext cx="6705486" cy="261610"/>
          </a:xfrm>
          <a:prstGeom prst="rect">
            <a:avLst/>
          </a:prstGeom>
        </p:spPr>
        <p:txBody>
          <a:bodyPr wrap="square">
            <a:spAutoFit/>
          </a:bodyPr>
          <a:lstStyle/>
          <a:p>
            <a:r>
              <a:rPr lang="en-US" sz="1100" dirty="0" smtClean="0">
                <a:solidFill>
                  <a:srgbClr val="726963"/>
                </a:solidFill>
                <a:latin typeface="Verdana" charset="0"/>
                <a:ea typeface="Verdana" charset="0"/>
                <a:cs typeface="Verdana" charset="0"/>
              </a:rPr>
              <a:t>“You say you’re ok, but by the tone of your voice, you seem upset.”</a:t>
            </a:r>
            <a:endParaRPr lang="en-US" sz="1100" dirty="0">
              <a:solidFill>
                <a:srgbClr val="726963"/>
              </a:solidFill>
              <a:latin typeface="Verdana" charset="0"/>
              <a:ea typeface="Verdana" charset="0"/>
              <a:cs typeface="Verdana" charset="0"/>
            </a:endParaRPr>
          </a:p>
        </p:txBody>
      </p:sp>
      <p:sp>
        <p:nvSpPr>
          <p:cNvPr id="12" name="Rectangle 11"/>
          <p:cNvSpPr/>
          <p:nvPr/>
        </p:nvSpPr>
        <p:spPr>
          <a:xfrm>
            <a:off x="1777207" y="3406456"/>
            <a:ext cx="5268572" cy="261610"/>
          </a:xfrm>
          <a:prstGeom prst="rect">
            <a:avLst/>
          </a:prstGeom>
        </p:spPr>
        <p:txBody>
          <a:bodyPr wrap="square">
            <a:spAutoFit/>
          </a:bodyPr>
          <a:lstStyle/>
          <a:p>
            <a:r>
              <a:rPr lang="en-US" sz="1100" dirty="0" smtClean="0">
                <a:solidFill>
                  <a:srgbClr val="726963"/>
                </a:solidFill>
                <a:latin typeface="Verdana" charset="0"/>
                <a:ea typeface="Verdana" charset="0"/>
                <a:cs typeface="Verdana" charset="0"/>
              </a:rPr>
              <a:t>“So what you’re saying is…” [Don’t just parrot back.]</a:t>
            </a:r>
            <a:endParaRPr lang="en-US" sz="1100" dirty="0">
              <a:solidFill>
                <a:srgbClr val="726963"/>
              </a:solidFill>
              <a:latin typeface="Verdana" charset="0"/>
              <a:ea typeface="Verdana" charset="0"/>
              <a:cs typeface="Verdana" charset="0"/>
            </a:endParaRPr>
          </a:p>
        </p:txBody>
      </p:sp>
      <p:sp>
        <p:nvSpPr>
          <p:cNvPr id="13" name="Rectangle 12"/>
          <p:cNvSpPr/>
          <p:nvPr/>
        </p:nvSpPr>
        <p:spPr>
          <a:xfrm>
            <a:off x="1777207" y="4329782"/>
            <a:ext cx="6125822" cy="261610"/>
          </a:xfrm>
          <a:prstGeom prst="rect">
            <a:avLst/>
          </a:prstGeom>
        </p:spPr>
        <p:txBody>
          <a:bodyPr wrap="square">
            <a:spAutoFit/>
          </a:bodyPr>
          <a:lstStyle/>
          <a:p>
            <a:r>
              <a:rPr lang="en-US" sz="1100" dirty="0" smtClean="0">
                <a:solidFill>
                  <a:srgbClr val="726963"/>
                </a:solidFill>
                <a:latin typeface="Verdana" charset="0"/>
                <a:ea typeface="Verdana" charset="0"/>
                <a:cs typeface="Verdana" charset="0"/>
              </a:rPr>
              <a:t>“Do you think that…?” [where you offer your best guess to what’s wrong.]</a:t>
            </a:r>
            <a:endParaRPr lang="en-US" sz="1100" dirty="0">
              <a:solidFill>
                <a:srgbClr val="726963"/>
              </a:solidFill>
              <a:latin typeface="Verdana" charset="0"/>
              <a:ea typeface="Verdana" charset="0"/>
              <a:cs typeface="Verdana" charset="0"/>
            </a:endParaRPr>
          </a:p>
        </p:txBody>
      </p:sp>
      <p:sp>
        <p:nvSpPr>
          <p:cNvPr id="7" name="Title 6"/>
          <p:cNvSpPr>
            <a:spLocks noGrp="1"/>
          </p:cNvSpPr>
          <p:nvPr>
            <p:ph type="title"/>
          </p:nvPr>
        </p:nvSpPr>
        <p:spPr>
          <a:xfrm>
            <a:off x="242236" y="187324"/>
            <a:ext cx="8714943" cy="682400"/>
          </a:xfrm>
        </p:spPr>
        <p:txBody>
          <a:bodyPr>
            <a:noAutofit/>
          </a:bodyPr>
          <a:lstStyle/>
          <a:p>
            <a:r>
              <a:rPr lang="en-US" sz="2400" dirty="0" smtClean="0"/>
              <a:t>What happens when healthy dialogue doesn’t feel possible?</a:t>
            </a:r>
            <a:endParaRPr lang="en-US" sz="2400" dirty="0"/>
          </a:p>
        </p:txBody>
      </p:sp>
    </p:spTree>
    <p:extLst>
      <p:ext uri="{BB962C8B-B14F-4D97-AF65-F5344CB8AC3E}">
        <p14:creationId xmlns:p14="http://schemas.microsoft.com/office/powerpoint/2010/main" val="355711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uiExpand="1"/>
      <p:bldP spid="11" grpId="0" uiExpand="1"/>
      <p:bldP spid="12" grpId="0" uiExpand="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1A60BF6-0CE7-494E-BB73-FF72844F7B29}"/>
              </a:ext>
            </a:extLst>
          </p:cNvPr>
          <p:cNvSpPr txBox="1">
            <a:spLocks/>
          </p:cNvSpPr>
          <p:nvPr/>
        </p:nvSpPr>
        <p:spPr>
          <a:xfrm>
            <a:off x="242236" y="228144"/>
            <a:ext cx="8714943" cy="682400"/>
          </a:xfrm>
          <a:prstGeom prst="rect">
            <a:avLst/>
          </a:prstGeom>
        </p:spPr>
        <p:txBody>
          <a:bodyPr/>
          <a:lstStyle>
            <a:lvl1pPr algn="l" defTabSz="685800" rtl="0" eaLnBrk="1" latinLnBrk="0" hangingPunct="1">
              <a:lnSpc>
                <a:spcPct val="90000"/>
              </a:lnSpc>
              <a:spcBef>
                <a:spcPct val="0"/>
              </a:spcBef>
              <a:buNone/>
              <a:defRPr sz="2600" kern="1200">
                <a:solidFill>
                  <a:srgbClr val="706259"/>
                </a:solidFill>
                <a:latin typeface="Verdana" charset="0"/>
                <a:ea typeface="Verdana" charset="0"/>
                <a:cs typeface="Verdana" charset="0"/>
              </a:defRPr>
            </a:lvl1pPr>
          </a:lstStyle>
          <a:p>
            <a:r>
              <a:rPr lang="en-US" dirty="0"/>
              <a:t>How to turn Crucial Conversations in to action and results</a:t>
            </a:r>
          </a:p>
        </p:txBody>
      </p:sp>
      <p:sp>
        <p:nvSpPr>
          <p:cNvPr id="3" name="Text Placeholder 2">
            <a:extLst>
              <a:ext uri="{FF2B5EF4-FFF2-40B4-BE49-F238E27FC236}">
                <a16:creationId xmlns:a16="http://schemas.microsoft.com/office/drawing/2014/main" id="{025A3203-D8DC-4908-88D4-50ED330793B4}"/>
              </a:ext>
            </a:extLst>
          </p:cNvPr>
          <p:cNvSpPr txBox="1">
            <a:spLocks/>
          </p:cNvSpPr>
          <p:nvPr/>
        </p:nvSpPr>
        <p:spPr>
          <a:xfrm>
            <a:off x="242236" y="1235431"/>
            <a:ext cx="8526800" cy="286243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26963"/>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726963"/>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726963"/>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Agree on WWWF</a:t>
            </a:r>
          </a:p>
          <a:p>
            <a:r>
              <a:rPr lang="en-US" dirty="0"/>
              <a:t>Hold one another accountable.</a:t>
            </a:r>
          </a:p>
          <a:p>
            <a:r>
              <a:rPr lang="en-US" dirty="0"/>
              <a:t>Incorporate crucial conversation skills in to your daily life</a:t>
            </a:r>
            <a:r>
              <a:rPr lang="en-US" dirty="0" smtClean="0"/>
              <a:t>.</a:t>
            </a:r>
          </a:p>
          <a:p>
            <a:r>
              <a:rPr lang="en-US" dirty="0" smtClean="0"/>
              <a:t>Following </a:t>
            </a:r>
            <a:r>
              <a:rPr lang="en-US" dirty="0"/>
              <a:t>up is important if you expect a change in behavior to be consistent.</a:t>
            </a:r>
          </a:p>
          <a:p>
            <a:r>
              <a:rPr lang="en-US" dirty="0"/>
              <a:t>As leaders, we owe it to ourselves and to our team mates to step up to moments of crucial conversations.</a:t>
            </a:r>
          </a:p>
          <a:p>
            <a:pPr marL="0" indent="0">
              <a:buNone/>
            </a:pPr>
            <a:endParaRPr lang="en-US" dirty="0"/>
          </a:p>
        </p:txBody>
      </p:sp>
      <p:sp>
        <p:nvSpPr>
          <p:cNvPr id="5" name="TextBox 4">
            <a:extLst>
              <a:ext uri="{FF2B5EF4-FFF2-40B4-BE49-F238E27FC236}">
                <a16:creationId xmlns:a16="http://schemas.microsoft.com/office/drawing/2014/main" id="{E63E3AF0-266A-42F0-85F8-BFBBD3E06192}"/>
              </a:ext>
            </a:extLst>
          </p:cNvPr>
          <p:cNvSpPr txBox="1"/>
          <p:nvPr/>
        </p:nvSpPr>
        <p:spPr>
          <a:xfrm>
            <a:off x="47196" y="4832005"/>
            <a:ext cx="6565981" cy="215444"/>
          </a:xfrm>
          <a:prstGeom prst="rect">
            <a:avLst/>
          </a:prstGeom>
          <a:noFill/>
        </p:spPr>
        <p:txBody>
          <a:bodyPr wrap="square" rtlCol="0">
            <a:spAutoFit/>
          </a:bodyPr>
          <a:lstStyle/>
          <a:p>
            <a:r>
              <a:rPr lang="en-US" sz="800" dirty="0">
                <a:solidFill>
                  <a:schemeClr val="bg1"/>
                </a:solidFill>
              </a:rPr>
              <a:t>Source: “Crucial Conversations – Tools for talking when stakes are high” from authors Kerry Patterson, Joseph </a:t>
            </a:r>
            <a:r>
              <a:rPr lang="en-US" sz="800" dirty="0" err="1">
                <a:solidFill>
                  <a:schemeClr val="bg1"/>
                </a:solidFill>
              </a:rPr>
              <a:t>Grenny</a:t>
            </a:r>
            <a:r>
              <a:rPr lang="en-US" sz="800" dirty="0">
                <a:solidFill>
                  <a:schemeClr val="bg1"/>
                </a:solidFill>
              </a:rPr>
              <a:t>, Ron McMillan and Al </a:t>
            </a:r>
            <a:r>
              <a:rPr lang="en-US" sz="800" dirty="0" err="1">
                <a:solidFill>
                  <a:schemeClr val="bg1"/>
                </a:solidFill>
              </a:rPr>
              <a:t>Switzler</a:t>
            </a:r>
            <a:endParaRPr lang="en-US" sz="800" dirty="0">
              <a:solidFill>
                <a:schemeClr val="bg1"/>
              </a:solidFill>
            </a:endParaRPr>
          </a:p>
        </p:txBody>
      </p:sp>
      <p:sp>
        <p:nvSpPr>
          <p:cNvPr id="4" name="TextBox 3">
            <a:extLst>
              <a:ext uri="{FF2B5EF4-FFF2-40B4-BE49-F238E27FC236}">
                <a16:creationId xmlns:a16="http://schemas.microsoft.com/office/drawing/2014/main" id="{CA53F577-7F67-4B78-B9EE-4F2A9FB5A261}"/>
              </a:ext>
            </a:extLst>
          </p:cNvPr>
          <p:cNvSpPr txBox="1"/>
          <p:nvPr/>
        </p:nvSpPr>
        <p:spPr>
          <a:xfrm>
            <a:off x="5399807" y="742585"/>
            <a:ext cx="3251325" cy="1144856"/>
          </a:xfrm>
          <a:prstGeom prst="rect">
            <a:avLst/>
          </a:prstGeom>
        </p:spPr>
        <p:txBody>
          <a:bodyPr vert="horz" lIns="91440" tIns="45720" rIns="91440" bIns="45720" rtlCol="0">
            <a:normAutofit fontScale="92500" lnSpcReduction="10000"/>
          </a:bodyPr>
          <a:lstStyle>
            <a:defPPr>
              <a:defRPr lang="en-US"/>
            </a:defPPr>
            <a:lvl1pPr marL="171450" indent="-171450">
              <a:lnSpc>
                <a:spcPct val="90000"/>
              </a:lnSpc>
              <a:spcBef>
                <a:spcPts val="750"/>
              </a:spcBef>
              <a:buFont typeface="Arial" panose="020B0604020202020204" pitchFamily="34" charset="0"/>
              <a:buChar char="•"/>
              <a:defRPr sz="2100">
                <a:solidFill>
                  <a:srgbClr val="726963"/>
                </a:solidFill>
                <a:latin typeface="Verdana" charset="0"/>
                <a:ea typeface="Verdana" charset="0"/>
                <a:cs typeface="Verdana" charset="0"/>
              </a:defRPr>
            </a:lvl1pPr>
            <a:lvl2pPr marL="514350" indent="-171450">
              <a:lnSpc>
                <a:spcPct val="90000"/>
              </a:lnSpc>
              <a:spcBef>
                <a:spcPts val="375"/>
              </a:spcBef>
              <a:buFont typeface="Arial" panose="020B0604020202020204" pitchFamily="34" charset="0"/>
              <a:buChar char="•"/>
              <a:defRPr sz="1800">
                <a:solidFill>
                  <a:srgbClr val="726963"/>
                </a:solidFill>
                <a:latin typeface="Verdana" charset="0"/>
                <a:ea typeface="Verdana" charset="0"/>
                <a:cs typeface="Verdana" charset="0"/>
              </a:defRPr>
            </a:lvl2pPr>
            <a:lvl3pPr marL="857250" indent="-171450">
              <a:lnSpc>
                <a:spcPct val="90000"/>
              </a:lnSpc>
              <a:spcBef>
                <a:spcPts val="375"/>
              </a:spcBef>
              <a:buFont typeface="Arial" panose="020B0604020202020204" pitchFamily="34" charset="0"/>
              <a:buChar char="•"/>
              <a:defRPr sz="1500">
                <a:solidFill>
                  <a:srgbClr val="726963"/>
                </a:solidFill>
                <a:latin typeface="Verdana" charset="0"/>
                <a:ea typeface="Verdana" charset="0"/>
                <a:cs typeface="Verdana" charset="0"/>
              </a:defRPr>
            </a:lvl3pPr>
            <a:lvl4pPr marL="1200150" indent="-171450">
              <a:lnSpc>
                <a:spcPct val="90000"/>
              </a:lnSpc>
              <a:spcBef>
                <a:spcPts val="375"/>
              </a:spcBef>
              <a:buFont typeface="Arial" panose="020B0604020202020204" pitchFamily="34" charset="0"/>
              <a:buChar char="•"/>
              <a:defRPr>
                <a:solidFill>
                  <a:srgbClr val="726963"/>
                </a:solidFill>
                <a:latin typeface="Verdana" charset="0"/>
                <a:ea typeface="Verdana" charset="0"/>
                <a:cs typeface="Verdana" charset="0"/>
              </a:defRPr>
            </a:lvl4pPr>
            <a:lvl5pPr marL="1543050" indent="-171450">
              <a:lnSpc>
                <a:spcPct val="90000"/>
              </a:lnSpc>
              <a:spcBef>
                <a:spcPts val="375"/>
              </a:spcBef>
              <a:buFont typeface="Arial" panose="020B0604020202020204" pitchFamily="34" charset="0"/>
              <a:buChar char="•"/>
              <a:defRPr>
                <a:solidFill>
                  <a:srgbClr val="726963"/>
                </a:solidFill>
                <a:latin typeface="Verdana" charset="0"/>
                <a:ea typeface="Verdana" charset="0"/>
                <a:cs typeface="Verdana"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n-US" sz="1600" b="1" dirty="0">
                <a:solidFill>
                  <a:srgbClr val="582873"/>
                </a:solidFill>
              </a:rPr>
              <a:t>W</a:t>
            </a:r>
            <a:r>
              <a:rPr lang="en-US" sz="1600" dirty="0">
                <a:solidFill>
                  <a:srgbClr val="582873"/>
                </a:solidFill>
              </a:rPr>
              <a:t>ho will do</a:t>
            </a:r>
          </a:p>
          <a:p>
            <a:r>
              <a:rPr lang="en-US" sz="1600" b="1" dirty="0">
                <a:solidFill>
                  <a:srgbClr val="582873"/>
                </a:solidFill>
              </a:rPr>
              <a:t>W</a:t>
            </a:r>
            <a:r>
              <a:rPr lang="en-US" sz="1600" dirty="0">
                <a:solidFill>
                  <a:srgbClr val="582873"/>
                </a:solidFill>
              </a:rPr>
              <a:t>hat by</a:t>
            </a:r>
          </a:p>
          <a:p>
            <a:r>
              <a:rPr lang="en-US" sz="1600" b="1" dirty="0">
                <a:solidFill>
                  <a:srgbClr val="582873"/>
                </a:solidFill>
              </a:rPr>
              <a:t>W</a:t>
            </a:r>
            <a:r>
              <a:rPr lang="en-US" sz="1600" dirty="0">
                <a:solidFill>
                  <a:srgbClr val="582873"/>
                </a:solidFill>
              </a:rPr>
              <a:t>hen (and what)</a:t>
            </a:r>
          </a:p>
          <a:p>
            <a:r>
              <a:rPr lang="en-US" sz="1600" b="1" dirty="0">
                <a:solidFill>
                  <a:srgbClr val="582873"/>
                </a:solidFill>
              </a:rPr>
              <a:t>F</a:t>
            </a:r>
            <a:r>
              <a:rPr lang="en-US" sz="1600" dirty="0">
                <a:solidFill>
                  <a:srgbClr val="582873"/>
                </a:solidFill>
              </a:rPr>
              <a:t>ollow-up will be taken</a:t>
            </a:r>
          </a:p>
        </p:txBody>
      </p:sp>
    </p:spTree>
    <p:extLst>
      <p:ext uri="{BB962C8B-B14F-4D97-AF65-F5344CB8AC3E}">
        <p14:creationId xmlns:p14="http://schemas.microsoft.com/office/powerpoint/2010/main" val="54039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2" fill="hold" grpId="1"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1+ppt_w/2"/>
                                          </p:val>
                                        </p:tav>
                                      </p:tavLst>
                                    </p:anim>
                                    <p:anim calcmode="lin" valueType="num">
                                      <p:cBhvr additive="base">
                                        <p:cTn id="18" dur="500"/>
                                        <p:tgtEl>
                                          <p:spTgt spid="4"/>
                                        </p:tgtEl>
                                        <p:attrNameLst>
                                          <p:attrName>ppt_y</p:attrName>
                                        </p:attrNameLst>
                                      </p:cBhvr>
                                      <p:tavLst>
                                        <p:tav tm="0">
                                          <p:val>
                                            <p:strVal val="ppt_y"/>
                                          </p:val>
                                        </p:tav>
                                        <p:tav tm="100000">
                                          <p:val>
                                            <p:strVal val="ppt_y"/>
                                          </p:val>
                                        </p:tav>
                                      </p:tavLst>
                                    </p:anim>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1A60BF6-0CE7-494E-BB73-FF72844F7B29}"/>
              </a:ext>
            </a:extLst>
          </p:cNvPr>
          <p:cNvSpPr txBox="1">
            <a:spLocks/>
          </p:cNvSpPr>
          <p:nvPr/>
        </p:nvSpPr>
        <p:spPr>
          <a:xfrm>
            <a:off x="242236" y="228144"/>
            <a:ext cx="8714943" cy="682400"/>
          </a:xfrm>
          <a:prstGeom prst="rect">
            <a:avLst/>
          </a:prstGeom>
        </p:spPr>
        <p:txBody>
          <a:bodyPr/>
          <a:lstStyle>
            <a:lvl1pPr algn="l" defTabSz="685800" rtl="0" eaLnBrk="1" latinLnBrk="0" hangingPunct="1">
              <a:lnSpc>
                <a:spcPct val="90000"/>
              </a:lnSpc>
              <a:spcBef>
                <a:spcPct val="0"/>
              </a:spcBef>
              <a:buNone/>
              <a:defRPr sz="2600" kern="1200">
                <a:solidFill>
                  <a:srgbClr val="706259"/>
                </a:solidFill>
                <a:latin typeface="Verdana" charset="0"/>
                <a:ea typeface="Verdana" charset="0"/>
                <a:cs typeface="Verdana" charset="0"/>
              </a:defRPr>
            </a:lvl1pPr>
          </a:lstStyle>
          <a:p>
            <a:r>
              <a:rPr lang="en-US" dirty="0"/>
              <a:t>What I’ve learned about Crucial Conversations over the years</a:t>
            </a:r>
          </a:p>
        </p:txBody>
      </p:sp>
      <p:sp>
        <p:nvSpPr>
          <p:cNvPr id="3" name="Text Placeholder 2">
            <a:extLst>
              <a:ext uri="{FF2B5EF4-FFF2-40B4-BE49-F238E27FC236}">
                <a16:creationId xmlns:a16="http://schemas.microsoft.com/office/drawing/2014/main" id="{025A3203-D8DC-4908-88D4-50ED330793B4}"/>
              </a:ext>
            </a:extLst>
          </p:cNvPr>
          <p:cNvSpPr txBox="1">
            <a:spLocks/>
          </p:cNvSpPr>
          <p:nvPr/>
        </p:nvSpPr>
        <p:spPr>
          <a:xfrm>
            <a:off x="214528" y="1225937"/>
            <a:ext cx="8526800" cy="30996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26963"/>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726963"/>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726963"/>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726963"/>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Regardless of my available tool set, every conversation is still difficult</a:t>
            </a:r>
          </a:p>
          <a:p>
            <a:r>
              <a:rPr lang="en-US" dirty="0"/>
              <a:t>I can still be bad at it, but the more I do it, the better I get.</a:t>
            </a:r>
          </a:p>
          <a:p>
            <a:r>
              <a:rPr lang="en-US" dirty="0"/>
              <a:t>If your concern isn’t genuine, people can see right through it. Trust will break down.</a:t>
            </a:r>
          </a:p>
          <a:p>
            <a:r>
              <a:rPr lang="en-US" dirty="0"/>
              <a:t>Following up is important if you expect a change in behavior to be consistent.</a:t>
            </a:r>
          </a:p>
          <a:p>
            <a:r>
              <a:rPr lang="en-US" dirty="0"/>
              <a:t>As leaders, we owe it to ourselves and to our team mates to step up to moments of crucial conversations.</a:t>
            </a:r>
          </a:p>
        </p:txBody>
      </p:sp>
    </p:spTree>
    <p:extLst>
      <p:ext uri="{BB962C8B-B14F-4D97-AF65-F5344CB8AC3E}">
        <p14:creationId xmlns:p14="http://schemas.microsoft.com/office/powerpoint/2010/main" val="254162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ABFDC-DF64-5B4A-BEFF-B42A91708CEA}"/>
              </a:ext>
            </a:extLst>
          </p:cNvPr>
          <p:cNvSpPr>
            <a:spLocks noGrp="1"/>
          </p:cNvSpPr>
          <p:nvPr>
            <p:ph type="ctrTitle"/>
          </p:nvPr>
        </p:nvSpPr>
        <p:spPr>
          <a:xfrm>
            <a:off x="327862" y="3647154"/>
            <a:ext cx="8433517" cy="701450"/>
          </a:xfrm>
        </p:spPr>
        <p:txBody>
          <a:bodyPr/>
          <a:lstStyle/>
          <a:p>
            <a:r>
              <a:rPr lang="en-US" dirty="0" smtClean="0"/>
              <a:t>Thank you.</a:t>
            </a:r>
            <a:r>
              <a:rPr lang="en-US" dirty="0"/>
              <a:t/>
            </a:r>
            <a:br>
              <a:rPr lang="en-US" dirty="0"/>
            </a:br>
            <a:r>
              <a:rPr lang="en-US" sz="2000" dirty="0"/>
              <a:t>Melissa </a:t>
            </a:r>
            <a:r>
              <a:rPr lang="en-US" sz="2000" dirty="0" smtClean="0"/>
              <a:t>Keesing</a:t>
            </a:r>
            <a:br>
              <a:rPr lang="en-US" sz="2000" dirty="0" smtClean="0"/>
            </a:br>
            <a:r>
              <a:rPr lang="en-US" sz="2000" dirty="0"/>
              <a:t>F</a:t>
            </a:r>
            <a:r>
              <a:rPr lang="en-US" sz="2000" dirty="0" smtClean="0"/>
              <a:t>ind </a:t>
            </a:r>
            <a:r>
              <a:rPr lang="en-US" sz="2000" dirty="0"/>
              <a:t>me at </a:t>
            </a:r>
            <a:r>
              <a:rPr lang="en-US" sz="2000" dirty="0" smtClean="0">
                <a:hlinkClick r:id="rId3"/>
              </a:rPr>
              <a:t>Melissa.Keesing@insight.com</a:t>
            </a:r>
            <a:r>
              <a:rPr lang="en-US" sz="2000" dirty="0" smtClean="0"/>
              <a:t> </a:t>
            </a:r>
            <a:endParaRPr lang="en-US" dirty="0"/>
          </a:p>
        </p:txBody>
      </p:sp>
      <p:sp>
        <p:nvSpPr>
          <p:cNvPr id="2" name="Rectangle 1">
            <a:extLst>
              <a:ext uri="{FF2B5EF4-FFF2-40B4-BE49-F238E27FC236}">
                <a16:creationId xmlns:a16="http://schemas.microsoft.com/office/drawing/2014/main" id="{282A4F16-E917-4C85-AD49-87D7B4362472}"/>
              </a:ext>
            </a:extLst>
          </p:cNvPr>
          <p:cNvSpPr/>
          <p:nvPr/>
        </p:nvSpPr>
        <p:spPr>
          <a:xfrm>
            <a:off x="6005420" y="4756347"/>
            <a:ext cx="3125610" cy="300082"/>
          </a:xfrm>
          <a:prstGeom prst="rect">
            <a:avLst/>
          </a:prstGeom>
        </p:spPr>
        <p:txBody>
          <a:bodyPr wrap="square">
            <a:spAutoFit/>
          </a:bodyPr>
          <a:lstStyle/>
          <a:p>
            <a:pPr algn="r"/>
            <a:r>
              <a:rPr lang="en-US" dirty="0">
                <a:solidFill>
                  <a:srgbClr val="7D726D"/>
                </a:solidFill>
                <a:latin typeface="Verdana" panose="020B0604030504040204" pitchFamily="34" charset="0"/>
                <a:ea typeface="Verdana" panose="020B0604030504040204" pitchFamily="34" charset="0"/>
              </a:rPr>
              <a:t>Thank you for coming!</a:t>
            </a:r>
          </a:p>
        </p:txBody>
      </p:sp>
    </p:spTree>
    <p:extLst>
      <p:ext uri="{BB962C8B-B14F-4D97-AF65-F5344CB8AC3E}">
        <p14:creationId xmlns:p14="http://schemas.microsoft.com/office/powerpoint/2010/main" val="343647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BC28E3-F464-F242-B0E0-C80288D5771F}"/>
              </a:ext>
            </a:extLst>
          </p:cNvPr>
          <p:cNvSpPr>
            <a:spLocks noGrp="1"/>
          </p:cNvSpPr>
          <p:nvPr>
            <p:ph type="title"/>
          </p:nvPr>
        </p:nvSpPr>
        <p:spPr>
          <a:noFill/>
        </p:spPr>
        <p:txBody>
          <a:bodyPr/>
          <a:lstStyle/>
          <a:p>
            <a:r>
              <a:rPr lang="en-US" dirty="0">
                <a:solidFill>
                  <a:srgbClr val="7D726D"/>
                </a:solidFill>
              </a:rPr>
              <a:t>Agenda for today</a:t>
            </a:r>
          </a:p>
        </p:txBody>
      </p:sp>
      <p:sp>
        <p:nvSpPr>
          <p:cNvPr id="2" name="TextBox 1"/>
          <p:cNvSpPr txBox="1"/>
          <p:nvPr/>
        </p:nvSpPr>
        <p:spPr>
          <a:xfrm>
            <a:off x="360141" y="1003002"/>
            <a:ext cx="5547792" cy="175432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800" dirty="0">
                <a:solidFill>
                  <a:srgbClr val="7D726D"/>
                </a:solidFill>
                <a:latin typeface="Verdana" panose="020B0604030504040204" pitchFamily="34" charset="0"/>
                <a:ea typeface="Verdana" panose="020B0604030504040204" pitchFamily="34" charset="0"/>
              </a:rPr>
              <a:t>Crucial Conversation – What is it?</a:t>
            </a:r>
          </a:p>
          <a:p>
            <a:pPr marL="342900" indent="-342900">
              <a:lnSpc>
                <a:spcPct val="150000"/>
              </a:lnSpc>
              <a:buFont typeface="Arial" panose="020B0604020202020204" pitchFamily="34" charset="0"/>
              <a:buChar char="•"/>
            </a:pPr>
            <a:r>
              <a:rPr lang="en-US" sz="1800" dirty="0">
                <a:solidFill>
                  <a:srgbClr val="7D726D"/>
                </a:solidFill>
                <a:latin typeface="Verdana" panose="020B0604030504040204" pitchFamily="34" charset="0"/>
                <a:ea typeface="Verdana" panose="020B0604030504040204" pitchFamily="34" charset="0"/>
              </a:rPr>
              <a:t>How do we respond and why?</a:t>
            </a:r>
          </a:p>
          <a:p>
            <a:pPr marL="342900" indent="-342900">
              <a:lnSpc>
                <a:spcPct val="150000"/>
              </a:lnSpc>
              <a:buFont typeface="Arial" panose="020B0604020202020204" pitchFamily="34" charset="0"/>
              <a:buChar char="•"/>
            </a:pPr>
            <a:r>
              <a:rPr lang="en-US" sz="1800" dirty="0">
                <a:solidFill>
                  <a:srgbClr val="7D726D"/>
                </a:solidFill>
                <a:latin typeface="Verdana" panose="020B0604030504040204" pitchFamily="34" charset="0"/>
                <a:ea typeface="Verdana" panose="020B0604030504040204" pitchFamily="34" charset="0"/>
              </a:rPr>
              <a:t>How do we want to respond?</a:t>
            </a:r>
          </a:p>
          <a:p>
            <a:pPr marL="342900" indent="-342900">
              <a:lnSpc>
                <a:spcPct val="150000"/>
              </a:lnSpc>
              <a:buFont typeface="Arial" panose="020B0604020202020204" pitchFamily="34" charset="0"/>
              <a:buChar char="•"/>
            </a:pPr>
            <a:r>
              <a:rPr lang="en-US" sz="1800" dirty="0">
                <a:solidFill>
                  <a:srgbClr val="7D726D"/>
                </a:solidFill>
                <a:latin typeface="Verdana" panose="020B0604030504040204" pitchFamily="34" charset="0"/>
                <a:ea typeface="Verdana" panose="020B0604030504040204" pitchFamily="34" charset="0"/>
              </a:rPr>
              <a:t>How do I move to action and results?</a:t>
            </a:r>
          </a:p>
        </p:txBody>
      </p:sp>
    </p:spTree>
    <p:extLst>
      <p:ext uri="{BB962C8B-B14F-4D97-AF65-F5344CB8AC3E}">
        <p14:creationId xmlns:p14="http://schemas.microsoft.com/office/powerpoint/2010/main" val="93353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E0CCCD-A0BE-42AA-AAEC-83A141EDF5B3}"/>
              </a:ext>
            </a:extLst>
          </p:cNvPr>
          <p:cNvPicPr>
            <a:picLocks noChangeAspect="1"/>
          </p:cNvPicPr>
          <p:nvPr/>
        </p:nvPicPr>
        <p:blipFill rotWithShape="1">
          <a:blip r:embed="rId3"/>
          <a:srcRect l="6232" t="-554" r="1656" b="5068"/>
          <a:stretch/>
        </p:blipFill>
        <p:spPr>
          <a:xfrm>
            <a:off x="20187" y="126197"/>
            <a:ext cx="9094380" cy="4610446"/>
          </a:xfrm>
          <a:prstGeom prst="rect">
            <a:avLst/>
          </a:prstGeom>
        </p:spPr>
      </p:pic>
      <p:sp>
        <p:nvSpPr>
          <p:cNvPr id="6" name="Title 3">
            <a:extLst>
              <a:ext uri="{FF2B5EF4-FFF2-40B4-BE49-F238E27FC236}">
                <a16:creationId xmlns:a16="http://schemas.microsoft.com/office/drawing/2014/main" id="{1C7C64A9-5F29-4B5C-9453-2DF33A8D5E69}"/>
              </a:ext>
            </a:extLst>
          </p:cNvPr>
          <p:cNvSpPr txBox="1">
            <a:spLocks/>
          </p:cNvSpPr>
          <p:nvPr/>
        </p:nvSpPr>
        <p:spPr>
          <a:xfrm>
            <a:off x="0" y="4770511"/>
            <a:ext cx="8714943" cy="372989"/>
          </a:xfrm>
          <a:prstGeom prst="rect">
            <a:avLst/>
          </a:prstGeom>
        </p:spPr>
        <p:txBody>
          <a:bodyPr>
            <a:normAutofit/>
          </a:bodyPr>
          <a:lstStyle>
            <a:lvl1pPr algn="l" defTabSz="685800" rtl="0" eaLnBrk="1" latinLnBrk="0" hangingPunct="1">
              <a:lnSpc>
                <a:spcPct val="90000"/>
              </a:lnSpc>
              <a:spcBef>
                <a:spcPct val="0"/>
              </a:spcBef>
              <a:buNone/>
              <a:defRPr sz="2600" kern="1200">
                <a:solidFill>
                  <a:srgbClr val="706259"/>
                </a:solidFill>
                <a:latin typeface="Verdana" charset="0"/>
                <a:ea typeface="Verdana" charset="0"/>
                <a:cs typeface="Verdana" charset="0"/>
              </a:defRPr>
            </a:lvl1pPr>
          </a:lstStyle>
          <a:p>
            <a:r>
              <a:rPr lang="en-US" sz="1800" dirty="0">
                <a:solidFill>
                  <a:schemeClr val="bg1"/>
                </a:solidFill>
              </a:rPr>
              <a:t>Do your relationships at work or home always look like this?</a:t>
            </a:r>
          </a:p>
        </p:txBody>
      </p:sp>
      <p:sp>
        <p:nvSpPr>
          <p:cNvPr id="2" name="TextBox 1">
            <a:extLst>
              <a:ext uri="{FF2B5EF4-FFF2-40B4-BE49-F238E27FC236}">
                <a16:creationId xmlns:a16="http://schemas.microsoft.com/office/drawing/2014/main" id="{2F5DCFA9-E37E-427E-9116-879BE0ACF96F}"/>
              </a:ext>
            </a:extLst>
          </p:cNvPr>
          <p:cNvSpPr txBox="1"/>
          <p:nvPr/>
        </p:nvSpPr>
        <p:spPr>
          <a:xfrm>
            <a:off x="105293" y="4400203"/>
            <a:ext cx="1596043" cy="261610"/>
          </a:xfrm>
          <a:prstGeom prst="rect">
            <a:avLst/>
          </a:prstGeom>
          <a:noFill/>
        </p:spPr>
        <p:txBody>
          <a:bodyPr wrap="square" rtlCol="0">
            <a:spAutoFit/>
          </a:bodyPr>
          <a:lstStyle/>
          <a:p>
            <a:r>
              <a:rPr lang="en-US" sz="1100" i="1" dirty="0">
                <a:solidFill>
                  <a:schemeClr val="bg1"/>
                </a:solidFill>
                <a:hlinkClick r:id="rId4">
                  <a:extLst>
                    <a:ext uri="{A12FA001-AC4F-418D-AE19-62706E023703}">
                      <ahyp:hlinkClr xmlns:ahyp="http://schemas.microsoft.com/office/drawing/2018/hyperlinkcolor" xmlns="" val="tx"/>
                    </a:ext>
                  </a:extLst>
                </a:hlinkClick>
              </a:rPr>
              <a:t>Photo Source</a:t>
            </a:r>
            <a:endParaRPr lang="en-US" sz="1100" i="1" dirty="0">
              <a:solidFill>
                <a:schemeClr val="bg1"/>
              </a:solidFill>
            </a:endParaRPr>
          </a:p>
        </p:txBody>
      </p:sp>
    </p:spTree>
    <p:extLst>
      <p:ext uri="{BB962C8B-B14F-4D97-AF65-F5344CB8AC3E}">
        <p14:creationId xmlns:p14="http://schemas.microsoft.com/office/powerpoint/2010/main" val="311066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848A8-4DE2-4B5C-B089-C6253BCA0366}"/>
              </a:ext>
            </a:extLst>
          </p:cNvPr>
          <p:cNvSpPr txBox="1">
            <a:spLocks/>
          </p:cNvSpPr>
          <p:nvPr/>
        </p:nvSpPr>
        <p:spPr>
          <a:xfrm>
            <a:off x="16934" y="4778976"/>
            <a:ext cx="7501467" cy="339123"/>
          </a:xfrm>
          <a:prstGeom prst="rect">
            <a:avLst/>
          </a:prstGeom>
        </p:spPr>
        <p:txBody>
          <a:bodyPr>
            <a:normAutofit/>
          </a:bodyPr>
          <a:lstStyle>
            <a:lvl1pPr algn="l" defTabSz="685800" rtl="0" eaLnBrk="1" latinLnBrk="0" hangingPunct="1">
              <a:lnSpc>
                <a:spcPct val="90000"/>
              </a:lnSpc>
              <a:spcBef>
                <a:spcPct val="0"/>
              </a:spcBef>
              <a:buNone/>
              <a:defRPr sz="2600" kern="1200">
                <a:solidFill>
                  <a:srgbClr val="706259"/>
                </a:solidFill>
                <a:latin typeface="Verdana" charset="0"/>
                <a:ea typeface="Verdana" charset="0"/>
                <a:cs typeface="Verdana" charset="0"/>
              </a:defRPr>
            </a:lvl1pPr>
          </a:lstStyle>
          <a:p>
            <a:r>
              <a:rPr lang="en-US" sz="1800" dirty="0">
                <a:solidFill>
                  <a:schemeClr val="bg1"/>
                </a:solidFill>
              </a:rPr>
              <a:t>How often do they actually look like this?</a:t>
            </a:r>
          </a:p>
        </p:txBody>
      </p:sp>
      <p:pic>
        <p:nvPicPr>
          <p:cNvPr id="5" name="Picture 4">
            <a:extLst>
              <a:ext uri="{FF2B5EF4-FFF2-40B4-BE49-F238E27FC236}">
                <a16:creationId xmlns:a16="http://schemas.microsoft.com/office/drawing/2014/main" id="{E9A600E5-CAD1-4EF1-86CB-FAA1A2261552}"/>
              </a:ext>
            </a:extLst>
          </p:cNvPr>
          <p:cNvPicPr>
            <a:picLocks noChangeAspect="1"/>
          </p:cNvPicPr>
          <p:nvPr/>
        </p:nvPicPr>
        <p:blipFill>
          <a:blip r:embed="rId3"/>
          <a:stretch>
            <a:fillRect/>
          </a:stretch>
        </p:blipFill>
        <p:spPr>
          <a:xfrm>
            <a:off x="642853" y="116693"/>
            <a:ext cx="8346729" cy="4631711"/>
          </a:xfrm>
          <a:prstGeom prst="rect">
            <a:avLst/>
          </a:prstGeom>
        </p:spPr>
      </p:pic>
      <p:sp>
        <p:nvSpPr>
          <p:cNvPr id="6" name="TextBox 5">
            <a:hlinkClick r:id="rId4"/>
            <a:extLst>
              <a:ext uri="{FF2B5EF4-FFF2-40B4-BE49-F238E27FC236}">
                <a16:creationId xmlns:a16="http://schemas.microsoft.com/office/drawing/2014/main" id="{974BE016-66A7-4E3B-A997-77C2F3F49245}"/>
              </a:ext>
            </a:extLst>
          </p:cNvPr>
          <p:cNvSpPr txBox="1"/>
          <p:nvPr/>
        </p:nvSpPr>
        <p:spPr>
          <a:xfrm>
            <a:off x="105293" y="4400203"/>
            <a:ext cx="1596043" cy="261610"/>
          </a:xfrm>
          <a:prstGeom prst="rect">
            <a:avLst/>
          </a:prstGeom>
          <a:noFill/>
        </p:spPr>
        <p:txBody>
          <a:bodyPr wrap="square" rtlCol="0">
            <a:spAutoFit/>
          </a:bodyPr>
          <a:lstStyle/>
          <a:p>
            <a:r>
              <a:rPr lang="en-US" sz="1100" i="1" dirty="0">
                <a:solidFill>
                  <a:srgbClr val="7D726D"/>
                </a:solidFill>
                <a:hlinkClick r:id="rId5">
                  <a:extLst>
                    <a:ext uri="{A12FA001-AC4F-418D-AE19-62706E023703}">
                      <ahyp:hlinkClr xmlns:ahyp="http://schemas.microsoft.com/office/drawing/2018/hyperlinkcolor" xmlns="" val="tx"/>
                    </a:ext>
                  </a:extLst>
                </a:hlinkClick>
              </a:rPr>
              <a:t>Photo Source</a:t>
            </a:r>
            <a:endParaRPr lang="en-US" sz="1100" i="1" dirty="0">
              <a:solidFill>
                <a:srgbClr val="7D726D"/>
              </a:solidFill>
            </a:endParaRPr>
          </a:p>
        </p:txBody>
      </p:sp>
    </p:spTree>
    <p:extLst>
      <p:ext uri="{BB962C8B-B14F-4D97-AF65-F5344CB8AC3E}">
        <p14:creationId xmlns:p14="http://schemas.microsoft.com/office/powerpoint/2010/main" val="59010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411750-60F7-4B5B-B77F-7B82E2CA7D1C}"/>
              </a:ext>
            </a:extLst>
          </p:cNvPr>
          <p:cNvPicPr>
            <a:picLocks noChangeAspect="1"/>
          </p:cNvPicPr>
          <p:nvPr/>
        </p:nvPicPr>
        <p:blipFill rotWithShape="1">
          <a:blip r:embed="rId3"/>
          <a:srcRect t="9237" r="5594"/>
          <a:stretch/>
        </p:blipFill>
        <p:spPr>
          <a:xfrm>
            <a:off x="1294543" y="7088"/>
            <a:ext cx="6582439" cy="4746364"/>
          </a:xfrm>
          <a:prstGeom prst="rect">
            <a:avLst/>
          </a:prstGeom>
        </p:spPr>
      </p:pic>
      <p:sp>
        <p:nvSpPr>
          <p:cNvPr id="3" name="TextBox 2">
            <a:hlinkClick r:id="rId4"/>
            <a:extLst>
              <a:ext uri="{FF2B5EF4-FFF2-40B4-BE49-F238E27FC236}">
                <a16:creationId xmlns:a16="http://schemas.microsoft.com/office/drawing/2014/main" id="{D65EA748-A42C-44A9-9B64-E7552578DCBB}"/>
              </a:ext>
            </a:extLst>
          </p:cNvPr>
          <p:cNvSpPr txBox="1"/>
          <p:nvPr/>
        </p:nvSpPr>
        <p:spPr>
          <a:xfrm>
            <a:off x="105293" y="4400203"/>
            <a:ext cx="1596043" cy="261610"/>
          </a:xfrm>
          <a:prstGeom prst="rect">
            <a:avLst/>
          </a:prstGeom>
          <a:noFill/>
        </p:spPr>
        <p:txBody>
          <a:bodyPr wrap="square" rtlCol="0">
            <a:spAutoFit/>
          </a:bodyPr>
          <a:lstStyle/>
          <a:p>
            <a:r>
              <a:rPr lang="en-US" sz="1100" i="1" dirty="0">
                <a:solidFill>
                  <a:srgbClr val="7D726D"/>
                </a:solidFill>
                <a:hlinkClick r:id="rId5">
                  <a:extLst>
                    <a:ext uri="{A12FA001-AC4F-418D-AE19-62706E023703}">
                      <ahyp:hlinkClr xmlns:ahyp="http://schemas.microsoft.com/office/drawing/2018/hyperlinkcolor" xmlns="" val="tx"/>
                    </a:ext>
                  </a:extLst>
                </a:hlinkClick>
              </a:rPr>
              <a:t>Photo Source</a:t>
            </a:r>
            <a:endParaRPr lang="en-US" sz="1100" i="1" dirty="0">
              <a:solidFill>
                <a:srgbClr val="7D726D"/>
              </a:solidFill>
            </a:endParaRPr>
          </a:p>
        </p:txBody>
      </p:sp>
    </p:spTree>
    <p:extLst>
      <p:ext uri="{BB962C8B-B14F-4D97-AF65-F5344CB8AC3E}">
        <p14:creationId xmlns:p14="http://schemas.microsoft.com/office/powerpoint/2010/main" val="2776474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C2DFE135-AB5A-064E-AC25-7410CE57EA96}"/>
              </a:ext>
            </a:extLst>
          </p:cNvPr>
          <p:cNvSpPr txBox="1">
            <a:spLocks/>
          </p:cNvSpPr>
          <p:nvPr/>
        </p:nvSpPr>
        <p:spPr>
          <a:xfrm>
            <a:off x="242236" y="228144"/>
            <a:ext cx="8714943" cy="682400"/>
          </a:xfrm>
          <a:prstGeom prst="rect">
            <a:avLst/>
          </a:prstGeom>
        </p:spPr>
        <p:txBody>
          <a:bodyPr>
            <a:normAutofit fontScale="92500" lnSpcReduction="10000"/>
          </a:bodyPr>
          <a:lstStyle>
            <a:lvl1pPr algn="l" defTabSz="685800" rtl="0" eaLnBrk="1" latinLnBrk="0" hangingPunct="1">
              <a:lnSpc>
                <a:spcPct val="90000"/>
              </a:lnSpc>
              <a:spcBef>
                <a:spcPct val="0"/>
              </a:spcBef>
              <a:buNone/>
              <a:defRPr sz="2600" kern="1200">
                <a:solidFill>
                  <a:srgbClr val="706259"/>
                </a:solidFill>
                <a:latin typeface="Verdana" charset="0"/>
                <a:ea typeface="Verdana" charset="0"/>
                <a:cs typeface="Verdana" charset="0"/>
              </a:defRPr>
            </a:lvl1pPr>
          </a:lstStyle>
          <a:p>
            <a:r>
              <a:rPr lang="en-US" dirty="0"/>
              <a:t>Why do we have such a hard time handling difficult conversations?</a:t>
            </a:r>
          </a:p>
        </p:txBody>
      </p:sp>
      <p:pic>
        <p:nvPicPr>
          <p:cNvPr id="4" name="Picture 3">
            <a:extLst>
              <a:ext uri="{FF2B5EF4-FFF2-40B4-BE49-F238E27FC236}">
                <a16:creationId xmlns:a16="http://schemas.microsoft.com/office/drawing/2014/main" id="{BDFD0CB7-79FE-40A6-B426-B568A6649C29}"/>
              </a:ext>
            </a:extLst>
          </p:cNvPr>
          <p:cNvPicPr>
            <a:picLocks noChangeAspect="1"/>
          </p:cNvPicPr>
          <p:nvPr/>
        </p:nvPicPr>
        <p:blipFill rotWithShape="1">
          <a:blip r:embed="rId3"/>
          <a:srcRect l="15497" t="10637" r="14783" b="12105"/>
          <a:stretch/>
        </p:blipFill>
        <p:spPr>
          <a:xfrm>
            <a:off x="2487287" y="910543"/>
            <a:ext cx="4501341" cy="3740875"/>
          </a:xfrm>
          <a:prstGeom prst="rect">
            <a:avLst/>
          </a:prstGeom>
        </p:spPr>
      </p:pic>
    </p:spTree>
    <p:extLst>
      <p:ext uri="{BB962C8B-B14F-4D97-AF65-F5344CB8AC3E}">
        <p14:creationId xmlns:p14="http://schemas.microsoft.com/office/powerpoint/2010/main" val="16197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66CB-35FC-5145-9168-99FF8D38AC9F}"/>
              </a:ext>
            </a:extLst>
          </p:cNvPr>
          <p:cNvSpPr>
            <a:spLocks noGrp="1"/>
          </p:cNvSpPr>
          <p:nvPr>
            <p:ph type="title"/>
          </p:nvPr>
        </p:nvSpPr>
        <p:spPr/>
        <p:txBody>
          <a:bodyPr/>
          <a:lstStyle/>
          <a:p>
            <a:r>
              <a:rPr lang="en-US" dirty="0"/>
              <a:t>The 7 Crucial Conversations Principles</a:t>
            </a:r>
          </a:p>
        </p:txBody>
      </p:sp>
      <p:pic>
        <p:nvPicPr>
          <p:cNvPr id="16" name="Picture 15">
            <a:extLst>
              <a:ext uri="{FF2B5EF4-FFF2-40B4-BE49-F238E27FC236}">
                <a16:creationId xmlns:a16="http://schemas.microsoft.com/office/drawing/2014/main" id="{BB967B4A-6788-4A19-B2D4-DA4FBCAAD851}"/>
              </a:ext>
            </a:extLst>
          </p:cNvPr>
          <p:cNvPicPr>
            <a:picLocks noChangeAspect="1"/>
          </p:cNvPicPr>
          <p:nvPr/>
        </p:nvPicPr>
        <p:blipFill>
          <a:blip r:embed="rId3"/>
          <a:stretch>
            <a:fillRect/>
          </a:stretch>
        </p:blipFill>
        <p:spPr>
          <a:xfrm>
            <a:off x="397495" y="890481"/>
            <a:ext cx="2352695" cy="3535470"/>
          </a:xfrm>
          <a:prstGeom prst="rect">
            <a:avLst/>
          </a:prstGeom>
          <a:ln>
            <a:solidFill>
              <a:schemeClr val="bg2"/>
            </a:solidFill>
          </a:ln>
        </p:spPr>
      </p:pic>
      <p:sp>
        <p:nvSpPr>
          <p:cNvPr id="5" name="Oval 4">
            <a:extLst>
              <a:ext uri="{FF2B5EF4-FFF2-40B4-BE49-F238E27FC236}">
                <a16:creationId xmlns:a16="http://schemas.microsoft.com/office/drawing/2014/main" id="{B9EB242C-C9E8-4586-8D62-8B638CB40269}"/>
              </a:ext>
            </a:extLst>
          </p:cNvPr>
          <p:cNvSpPr/>
          <p:nvPr/>
        </p:nvSpPr>
        <p:spPr>
          <a:xfrm>
            <a:off x="5662910" y="1065992"/>
            <a:ext cx="914400" cy="914400"/>
          </a:xfrm>
          <a:prstGeom prst="ellipse">
            <a:avLst/>
          </a:prstGeom>
          <a:solidFill>
            <a:srgbClr val="7D72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b="1" dirty="0">
                <a:solidFill>
                  <a:schemeClr val="bg1"/>
                </a:solidFill>
              </a:rPr>
              <a:t>Master Your Stories</a:t>
            </a:r>
          </a:p>
        </p:txBody>
      </p:sp>
      <p:sp>
        <p:nvSpPr>
          <p:cNvPr id="31" name="Oval 30">
            <a:extLst>
              <a:ext uri="{FF2B5EF4-FFF2-40B4-BE49-F238E27FC236}">
                <a16:creationId xmlns:a16="http://schemas.microsoft.com/office/drawing/2014/main" id="{2E95693D-2873-4CFD-93FE-14FF9DE00A91}"/>
              </a:ext>
            </a:extLst>
          </p:cNvPr>
          <p:cNvSpPr/>
          <p:nvPr/>
        </p:nvSpPr>
        <p:spPr>
          <a:xfrm>
            <a:off x="5162806" y="2820237"/>
            <a:ext cx="914400" cy="914400"/>
          </a:xfrm>
          <a:prstGeom prst="ellipse">
            <a:avLst/>
          </a:prstGeom>
          <a:solidFill>
            <a:srgbClr val="7D72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b="1" dirty="0">
                <a:solidFill>
                  <a:schemeClr val="bg1"/>
                </a:solidFill>
              </a:rPr>
              <a:t>Explore Others’ Path</a:t>
            </a:r>
          </a:p>
        </p:txBody>
      </p:sp>
      <p:sp>
        <p:nvSpPr>
          <p:cNvPr id="32" name="Oval 31">
            <a:extLst>
              <a:ext uri="{FF2B5EF4-FFF2-40B4-BE49-F238E27FC236}">
                <a16:creationId xmlns:a16="http://schemas.microsoft.com/office/drawing/2014/main" id="{913AE7B4-AD76-4821-AEB5-3991EC3BAEC1}"/>
              </a:ext>
            </a:extLst>
          </p:cNvPr>
          <p:cNvSpPr/>
          <p:nvPr/>
        </p:nvSpPr>
        <p:spPr>
          <a:xfrm>
            <a:off x="3419856" y="1065992"/>
            <a:ext cx="914400" cy="914400"/>
          </a:xfrm>
          <a:prstGeom prst="ellipse">
            <a:avLst/>
          </a:prstGeom>
          <a:solidFill>
            <a:srgbClr val="7D72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b="1" dirty="0">
                <a:solidFill>
                  <a:schemeClr val="bg1"/>
                </a:solidFill>
              </a:rPr>
              <a:t>Start with Heart</a:t>
            </a:r>
          </a:p>
        </p:txBody>
      </p:sp>
      <p:sp>
        <p:nvSpPr>
          <p:cNvPr id="36" name="Oval 35">
            <a:extLst>
              <a:ext uri="{FF2B5EF4-FFF2-40B4-BE49-F238E27FC236}">
                <a16:creationId xmlns:a16="http://schemas.microsoft.com/office/drawing/2014/main" id="{FC306840-BC83-4886-989C-AE156F133869}"/>
              </a:ext>
            </a:extLst>
          </p:cNvPr>
          <p:cNvSpPr/>
          <p:nvPr/>
        </p:nvSpPr>
        <p:spPr>
          <a:xfrm>
            <a:off x="4514627" y="1065992"/>
            <a:ext cx="914400" cy="914400"/>
          </a:xfrm>
          <a:prstGeom prst="ellipse">
            <a:avLst/>
          </a:prstGeom>
          <a:solidFill>
            <a:srgbClr val="7D72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b="1" dirty="0">
                <a:solidFill>
                  <a:schemeClr val="bg1"/>
                </a:solidFill>
              </a:rPr>
              <a:t>Learn to Look</a:t>
            </a:r>
          </a:p>
        </p:txBody>
      </p:sp>
      <p:sp>
        <p:nvSpPr>
          <p:cNvPr id="37" name="Oval 36">
            <a:extLst>
              <a:ext uri="{FF2B5EF4-FFF2-40B4-BE49-F238E27FC236}">
                <a16:creationId xmlns:a16="http://schemas.microsoft.com/office/drawing/2014/main" id="{0D67A346-61F9-4622-8EE1-CB3862459EA5}"/>
              </a:ext>
            </a:extLst>
          </p:cNvPr>
          <p:cNvSpPr/>
          <p:nvPr/>
        </p:nvSpPr>
        <p:spPr>
          <a:xfrm>
            <a:off x="6783295" y="1065992"/>
            <a:ext cx="914400" cy="914400"/>
          </a:xfrm>
          <a:prstGeom prst="ellipse">
            <a:avLst/>
          </a:prstGeom>
          <a:solidFill>
            <a:srgbClr val="7D72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b="1" dirty="0">
                <a:solidFill>
                  <a:schemeClr val="bg1"/>
                </a:solidFill>
              </a:rPr>
              <a:t>Make It Safe</a:t>
            </a:r>
          </a:p>
        </p:txBody>
      </p:sp>
      <p:sp>
        <p:nvSpPr>
          <p:cNvPr id="38" name="Oval 37">
            <a:extLst>
              <a:ext uri="{FF2B5EF4-FFF2-40B4-BE49-F238E27FC236}">
                <a16:creationId xmlns:a16="http://schemas.microsoft.com/office/drawing/2014/main" id="{159DBCC2-79D9-43EB-988F-8D026E634B51}"/>
              </a:ext>
            </a:extLst>
          </p:cNvPr>
          <p:cNvSpPr/>
          <p:nvPr/>
        </p:nvSpPr>
        <p:spPr>
          <a:xfrm>
            <a:off x="3938555" y="2820237"/>
            <a:ext cx="914400" cy="914400"/>
          </a:xfrm>
          <a:prstGeom prst="ellipse">
            <a:avLst/>
          </a:prstGeom>
          <a:solidFill>
            <a:srgbClr val="7D72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b="1" dirty="0">
                <a:solidFill>
                  <a:schemeClr val="bg1"/>
                </a:solidFill>
              </a:rPr>
              <a:t>State Your Path</a:t>
            </a:r>
          </a:p>
        </p:txBody>
      </p:sp>
      <p:sp>
        <p:nvSpPr>
          <p:cNvPr id="39" name="Oval 38">
            <a:extLst>
              <a:ext uri="{FF2B5EF4-FFF2-40B4-BE49-F238E27FC236}">
                <a16:creationId xmlns:a16="http://schemas.microsoft.com/office/drawing/2014/main" id="{04318627-6314-43F2-914E-0DAD0D5F43E3}"/>
              </a:ext>
            </a:extLst>
          </p:cNvPr>
          <p:cNvSpPr/>
          <p:nvPr/>
        </p:nvSpPr>
        <p:spPr>
          <a:xfrm>
            <a:off x="6356419" y="2820237"/>
            <a:ext cx="914400" cy="914400"/>
          </a:xfrm>
          <a:prstGeom prst="ellipse">
            <a:avLst/>
          </a:prstGeom>
          <a:solidFill>
            <a:srgbClr val="7D72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b="1" dirty="0">
                <a:solidFill>
                  <a:schemeClr val="bg1"/>
                </a:solidFill>
              </a:rPr>
              <a:t>Move to Action</a:t>
            </a:r>
          </a:p>
        </p:txBody>
      </p:sp>
      <p:sp>
        <p:nvSpPr>
          <p:cNvPr id="40" name="AutoShape 15">
            <a:extLst>
              <a:ext uri="{FF2B5EF4-FFF2-40B4-BE49-F238E27FC236}">
                <a16:creationId xmlns:a16="http://schemas.microsoft.com/office/drawing/2014/main" id="{4EC68266-0EBF-42DF-B59B-912EBA97A891}"/>
              </a:ext>
            </a:extLst>
          </p:cNvPr>
          <p:cNvSpPr>
            <a:spLocks/>
          </p:cNvSpPr>
          <p:nvPr/>
        </p:nvSpPr>
        <p:spPr bwMode="auto">
          <a:xfrm>
            <a:off x="3419856" y="2122235"/>
            <a:ext cx="875830" cy="3966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cap="flat" cmpd="sng">
                <a:solidFill>
                  <a:srgbClr val="000000"/>
                </a:solidFill>
                <a:prstDash val="solid"/>
                <a:miter lim="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algn="ctr">
              <a:spcBef>
                <a:spcPts val="600"/>
              </a:spcBef>
              <a:defRPr/>
            </a:pP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Get</a:t>
            </a: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 </a:t>
            </a: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the</a:t>
            </a: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 </a:t>
            </a: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right</a:t>
            </a: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 </a:t>
            </a: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focus</a:t>
            </a: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a:t>
            </a:r>
            <a:endPar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Calibri" charset="0"/>
            </a:endParaRPr>
          </a:p>
        </p:txBody>
      </p:sp>
      <p:sp>
        <p:nvSpPr>
          <p:cNvPr id="41" name="AutoShape 15">
            <a:extLst>
              <a:ext uri="{FF2B5EF4-FFF2-40B4-BE49-F238E27FC236}">
                <a16:creationId xmlns:a16="http://schemas.microsoft.com/office/drawing/2014/main" id="{8E702533-BC4C-4686-927E-97EE161815B5}"/>
              </a:ext>
            </a:extLst>
          </p:cNvPr>
          <p:cNvSpPr>
            <a:spLocks/>
          </p:cNvSpPr>
          <p:nvPr/>
        </p:nvSpPr>
        <p:spPr bwMode="auto">
          <a:xfrm>
            <a:off x="5662910" y="2116842"/>
            <a:ext cx="914400" cy="3966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cap="flat" cmpd="sng">
                <a:solidFill>
                  <a:srgbClr val="000000"/>
                </a:solidFill>
                <a:prstDash val="solid"/>
                <a:miter lim="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algn="ctr">
              <a:spcBef>
                <a:spcPts val="600"/>
              </a:spcBef>
              <a:defRPr/>
            </a:pP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Stay</a:t>
            </a: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 in dialogue </a:t>
            </a: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despite</a:t>
            </a: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 </a:t>
            </a: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negative</a:t>
            </a: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 </a:t>
            </a: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feelings</a:t>
            </a:r>
            <a:endPar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Calibri" charset="0"/>
            </a:endParaRPr>
          </a:p>
        </p:txBody>
      </p:sp>
      <p:sp>
        <p:nvSpPr>
          <p:cNvPr id="42" name="AutoShape 15">
            <a:extLst>
              <a:ext uri="{FF2B5EF4-FFF2-40B4-BE49-F238E27FC236}">
                <a16:creationId xmlns:a16="http://schemas.microsoft.com/office/drawing/2014/main" id="{6F283D40-A608-4F75-9D11-EC7B0FEAD965}"/>
              </a:ext>
            </a:extLst>
          </p:cNvPr>
          <p:cNvSpPr>
            <a:spLocks/>
          </p:cNvSpPr>
          <p:nvPr/>
        </p:nvSpPr>
        <p:spPr bwMode="auto">
          <a:xfrm>
            <a:off x="4514627" y="2116842"/>
            <a:ext cx="914400" cy="3966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cap="flat" cmpd="sng">
                <a:solidFill>
                  <a:srgbClr val="000000"/>
                </a:solidFill>
                <a:prstDash val="solid"/>
                <a:miter lim="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algn="ctr">
              <a:spcBef>
                <a:spcPts val="600"/>
              </a:spcBef>
              <a:defRPr/>
            </a:pP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Know</a:t>
            </a: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 </a:t>
            </a: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when</a:t>
            </a: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 </a:t>
            </a: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it’s</a:t>
            </a: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 </a:t>
            </a: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unsafe</a:t>
            </a:r>
            <a:endPar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Calibri" charset="0"/>
            </a:endParaRPr>
          </a:p>
        </p:txBody>
      </p:sp>
      <p:sp>
        <p:nvSpPr>
          <p:cNvPr id="43" name="AutoShape 15">
            <a:extLst>
              <a:ext uri="{FF2B5EF4-FFF2-40B4-BE49-F238E27FC236}">
                <a16:creationId xmlns:a16="http://schemas.microsoft.com/office/drawing/2014/main" id="{64E4FDD5-3564-4428-9C21-DB8FF0C329D6}"/>
              </a:ext>
            </a:extLst>
          </p:cNvPr>
          <p:cNvSpPr>
            <a:spLocks/>
          </p:cNvSpPr>
          <p:nvPr/>
        </p:nvSpPr>
        <p:spPr bwMode="auto">
          <a:xfrm>
            <a:off x="6783295" y="2116841"/>
            <a:ext cx="914400" cy="3966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cap="flat" cmpd="sng">
                <a:solidFill>
                  <a:srgbClr val="000000"/>
                </a:solidFill>
                <a:prstDash val="solid"/>
                <a:miter lim="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algn="ctr">
              <a:spcBef>
                <a:spcPts val="600"/>
              </a:spcBef>
              <a:defRPr/>
            </a:pP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Facilítate </a:t>
            </a: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an</a:t>
            </a: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 open dialogue</a:t>
            </a:r>
            <a:endPar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Calibri" charset="0"/>
            </a:endParaRPr>
          </a:p>
        </p:txBody>
      </p:sp>
      <p:sp>
        <p:nvSpPr>
          <p:cNvPr id="44" name="AutoShape 15">
            <a:extLst>
              <a:ext uri="{FF2B5EF4-FFF2-40B4-BE49-F238E27FC236}">
                <a16:creationId xmlns:a16="http://schemas.microsoft.com/office/drawing/2014/main" id="{59E2B5BE-A399-4778-AB5D-BCC88AA75356}"/>
              </a:ext>
            </a:extLst>
          </p:cNvPr>
          <p:cNvSpPr>
            <a:spLocks/>
          </p:cNvSpPr>
          <p:nvPr/>
        </p:nvSpPr>
        <p:spPr bwMode="auto">
          <a:xfrm>
            <a:off x="3938555" y="3864718"/>
            <a:ext cx="914400" cy="1977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cap="flat" cmpd="sng">
                <a:solidFill>
                  <a:srgbClr val="000000"/>
                </a:solidFill>
                <a:prstDash val="solid"/>
                <a:miter lim="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algn="ctr">
              <a:spcBef>
                <a:spcPts val="600"/>
              </a:spcBef>
              <a:defRPr/>
            </a:pP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Share </a:t>
            </a: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your</a:t>
            </a: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 </a:t>
            </a: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views</a:t>
            </a:r>
            <a:r>
              <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 </a:t>
            </a:r>
            <a:r>
              <a:rPr lang="es-ES" sz="8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Lato Regular" charset="0"/>
              </a:rPr>
              <a:t>persuasively</a:t>
            </a:r>
            <a:endParaRPr lang="es-E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sym typeface="Calibri" charset="0"/>
            </a:endParaRPr>
          </a:p>
        </p:txBody>
      </p:sp>
      <p:sp>
        <p:nvSpPr>
          <p:cNvPr id="45" name="AutoShape 15">
            <a:extLst>
              <a:ext uri="{FF2B5EF4-FFF2-40B4-BE49-F238E27FC236}">
                <a16:creationId xmlns:a16="http://schemas.microsoft.com/office/drawing/2014/main" id="{208BDCFF-3D8C-4F71-AD01-C97FA8EE2D27}"/>
              </a:ext>
            </a:extLst>
          </p:cNvPr>
          <p:cNvSpPr>
            <a:spLocks/>
          </p:cNvSpPr>
          <p:nvPr/>
        </p:nvSpPr>
        <p:spPr bwMode="auto">
          <a:xfrm>
            <a:off x="5163645" y="3864379"/>
            <a:ext cx="913561" cy="1905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cap="flat" cmpd="sng">
                <a:solidFill>
                  <a:srgbClr val="000000"/>
                </a:solidFill>
                <a:prstDash val="solid"/>
                <a:miter lim="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algn="ctr">
              <a:spcBef>
                <a:spcPts val="600"/>
              </a:spcBef>
            </a:pPr>
            <a:r>
              <a:rPr lang="es-ES" sz="800" dirty="0">
                <a:solidFill>
                  <a:schemeClr val="tx1">
                    <a:lumMod val="50000"/>
                    <a:lumOff val="50000"/>
                  </a:schemeClr>
                </a:solidFill>
                <a:latin typeface="Verdana" panose="020B0604030504040204" pitchFamily="34" charset="0"/>
                <a:ea typeface="Verdana" panose="020B0604030504040204" pitchFamily="34" charset="0"/>
                <a:sym typeface="Lato Regular" charset="0"/>
              </a:rPr>
              <a:t>Be a Good </a:t>
            </a:r>
            <a:r>
              <a:rPr lang="es-ES" sz="800" dirty="0" err="1">
                <a:solidFill>
                  <a:schemeClr val="tx1">
                    <a:lumMod val="50000"/>
                    <a:lumOff val="50000"/>
                  </a:schemeClr>
                </a:solidFill>
                <a:latin typeface="Verdana" panose="020B0604030504040204" pitchFamily="34" charset="0"/>
                <a:ea typeface="Verdana" panose="020B0604030504040204" pitchFamily="34" charset="0"/>
                <a:sym typeface="Lato Regular" charset="0"/>
              </a:rPr>
              <a:t>Listener</a:t>
            </a:r>
            <a:endParaRPr lang="es-ES" sz="800" dirty="0">
              <a:solidFill>
                <a:schemeClr val="tx1">
                  <a:lumMod val="50000"/>
                  <a:lumOff val="50000"/>
                </a:schemeClr>
              </a:solidFill>
              <a:latin typeface="Verdana" panose="020B0604030504040204" pitchFamily="34" charset="0"/>
              <a:ea typeface="Verdana" panose="020B0604030504040204" pitchFamily="34" charset="0"/>
              <a:sym typeface="Calibri" charset="0"/>
            </a:endParaRPr>
          </a:p>
        </p:txBody>
      </p:sp>
      <p:sp>
        <p:nvSpPr>
          <p:cNvPr id="46" name="AutoShape 15">
            <a:extLst>
              <a:ext uri="{FF2B5EF4-FFF2-40B4-BE49-F238E27FC236}">
                <a16:creationId xmlns:a16="http://schemas.microsoft.com/office/drawing/2014/main" id="{C081A725-ED49-496D-AB42-0143E61BDEB5}"/>
              </a:ext>
            </a:extLst>
          </p:cNvPr>
          <p:cNvSpPr>
            <a:spLocks/>
          </p:cNvSpPr>
          <p:nvPr/>
        </p:nvSpPr>
        <p:spPr bwMode="auto">
          <a:xfrm>
            <a:off x="6356419" y="3871615"/>
            <a:ext cx="914400" cy="1905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cap="flat" cmpd="sng">
                <a:solidFill>
                  <a:srgbClr val="000000"/>
                </a:solidFill>
                <a:prstDash val="solid"/>
                <a:miter lim="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algn="ctr">
              <a:spcBef>
                <a:spcPts val="600"/>
              </a:spcBef>
            </a:pPr>
            <a:r>
              <a:rPr lang="es-ES" sz="800" dirty="0" err="1">
                <a:solidFill>
                  <a:schemeClr val="tx1">
                    <a:lumMod val="50000"/>
                    <a:lumOff val="50000"/>
                  </a:schemeClr>
                </a:solidFill>
                <a:latin typeface="Verdana" panose="020B0604030504040204" pitchFamily="34" charset="0"/>
                <a:ea typeface="Verdana" panose="020B0604030504040204" pitchFamily="34" charset="0"/>
                <a:sym typeface="Lato Regular" charset="0"/>
              </a:rPr>
              <a:t>Convert</a:t>
            </a:r>
            <a:r>
              <a:rPr lang="es-ES" sz="800" dirty="0">
                <a:solidFill>
                  <a:schemeClr val="tx1">
                    <a:lumMod val="50000"/>
                    <a:lumOff val="50000"/>
                  </a:schemeClr>
                </a:solidFill>
                <a:latin typeface="Verdana" panose="020B0604030504040204" pitchFamily="34" charset="0"/>
                <a:ea typeface="Verdana" panose="020B0604030504040204" pitchFamily="34" charset="0"/>
                <a:sym typeface="Lato Regular" charset="0"/>
              </a:rPr>
              <a:t> dialogue </a:t>
            </a:r>
            <a:r>
              <a:rPr lang="es-ES" sz="800" dirty="0" err="1">
                <a:solidFill>
                  <a:schemeClr val="tx1">
                    <a:lumMod val="50000"/>
                    <a:lumOff val="50000"/>
                  </a:schemeClr>
                </a:solidFill>
                <a:latin typeface="Verdana" panose="020B0604030504040204" pitchFamily="34" charset="0"/>
                <a:ea typeface="Verdana" panose="020B0604030504040204" pitchFamily="34" charset="0"/>
                <a:sym typeface="Lato Regular" charset="0"/>
              </a:rPr>
              <a:t>to</a:t>
            </a:r>
            <a:r>
              <a:rPr lang="es-ES" sz="800" dirty="0">
                <a:solidFill>
                  <a:schemeClr val="tx1">
                    <a:lumMod val="50000"/>
                    <a:lumOff val="50000"/>
                  </a:schemeClr>
                </a:solidFill>
                <a:latin typeface="Verdana" panose="020B0604030504040204" pitchFamily="34" charset="0"/>
                <a:ea typeface="Verdana" panose="020B0604030504040204" pitchFamily="34" charset="0"/>
                <a:sym typeface="Lato Regular" charset="0"/>
              </a:rPr>
              <a:t> </a:t>
            </a:r>
            <a:r>
              <a:rPr lang="es-ES" sz="800" dirty="0" err="1">
                <a:solidFill>
                  <a:schemeClr val="tx1">
                    <a:lumMod val="50000"/>
                    <a:lumOff val="50000"/>
                  </a:schemeClr>
                </a:solidFill>
                <a:latin typeface="Verdana" panose="020B0604030504040204" pitchFamily="34" charset="0"/>
                <a:ea typeface="Verdana" panose="020B0604030504040204" pitchFamily="34" charset="0"/>
                <a:sym typeface="Lato Regular" charset="0"/>
              </a:rPr>
              <a:t>results</a:t>
            </a:r>
            <a:endParaRPr lang="es-ES" sz="800" dirty="0">
              <a:solidFill>
                <a:schemeClr val="tx1">
                  <a:lumMod val="50000"/>
                  <a:lumOff val="50000"/>
                </a:schemeClr>
              </a:solidFill>
              <a:latin typeface="Verdana" panose="020B0604030504040204" pitchFamily="34" charset="0"/>
              <a:ea typeface="Verdana" panose="020B0604030504040204" pitchFamily="34" charset="0"/>
              <a:sym typeface="Calibri" charset="0"/>
            </a:endParaRPr>
          </a:p>
        </p:txBody>
      </p:sp>
    </p:spTree>
    <p:extLst>
      <p:ext uri="{BB962C8B-B14F-4D97-AF65-F5344CB8AC3E}">
        <p14:creationId xmlns:p14="http://schemas.microsoft.com/office/powerpoint/2010/main" val="188406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1" grpId="0" animBg="1"/>
      <p:bldP spid="32" grpId="0" animBg="1"/>
      <p:bldP spid="36" grpId="0" animBg="1"/>
      <p:bldP spid="37" grpId="0" animBg="1"/>
      <p:bldP spid="38" grpId="0" animBg="1"/>
      <p:bldP spid="39" grpId="0" animBg="1"/>
      <p:bldP spid="40" grpId="0"/>
      <p:bldP spid="41" grpId="0"/>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E3E9A1-D5B9-5343-A519-CF5C43544576}"/>
              </a:ext>
            </a:extLst>
          </p:cNvPr>
          <p:cNvSpPr>
            <a:spLocks noGrp="1"/>
          </p:cNvSpPr>
          <p:nvPr>
            <p:ph type="title"/>
          </p:nvPr>
        </p:nvSpPr>
        <p:spPr/>
        <p:txBody>
          <a:bodyPr/>
          <a:lstStyle/>
          <a:p>
            <a:r>
              <a:rPr lang="en-US" dirty="0"/>
              <a:t>How do people generally respond?</a:t>
            </a:r>
          </a:p>
        </p:txBody>
      </p:sp>
      <p:pic>
        <p:nvPicPr>
          <p:cNvPr id="3" name="Picture 2">
            <a:extLst>
              <a:ext uri="{FF2B5EF4-FFF2-40B4-BE49-F238E27FC236}">
                <a16:creationId xmlns:a16="http://schemas.microsoft.com/office/drawing/2014/main" id="{22CA6038-A53A-4BF7-8DF5-96158BC50329}"/>
              </a:ext>
            </a:extLst>
          </p:cNvPr>
          <p:cNvPicPr>
            <a:picLocks noChangeAspect="1"/>
          </p:cNvPicPr>
          <p:nvPr/>
        </p:nvPicPr>
        <p:blipFill>
          <a:blip r:embed="rId3"/>
          <a:stretch>
            <a:fillRect/>
          </a:stretch>
        </p:blipFill>
        <p:spPr>
          <a:xfrm>
            <a:off x="7268287" y="914398"/>
            <a:ext cx="1211145" cy="1211145"/>
          </a:xfrm>
          <a:prstGeom prst="rect">
            <a:avLst/>
          </a:prstGeom>
        </p:spPr>
      </p:pic>
      <p:pic>
        <p:nvPicPr>
          <p:cNvPr id="7" name="Picture 6">
            <a:extLst>
              <a:ext uri="{FF2B5EF4-FFF2-40B4-BE49-F238E27FC236}">
                <a16:creationId xmlns:a16="http://schemas.microsoft.com/office/drawing/2014/main" id="{F31B1154-8D28-4887-8A01-E2E11041BA9C}"/>
              </a:ext>
            </a:extLst>
          </p:cNvPr>
          <p:cNvPicPr>
            <a:picLocks noChangeAspect="1"/>
          </p:cNvPicPr>
          <p:nvPr/>
        </p:nvPicPr>
        <p:blipFill>
          <a:blip r:embed="rId4"/>
          <a:stretch>
            <a:fillRect/>
          </a:stretch>
        </p:blipFill>
        <p:spPr>
          <a:xfrm>
            <a:off x="581020" y="914398"/>
            <a:ext cx="1211145" cy="1211145"/>
          </a:xfrm>
          <a:prstGeom prst="rect">
            <a:avLst/>
          </a:prstGeom>
        </p:spPr>
      </p:pic>
      <p:pic>
        <p:nvPicPr>
          <p:cNvPr id="9" name="Picture 8">
            <a:extLst>
              <a:ext uri="{FF2B5EF4-FFF2-40B4-BE49-F238E27FC236}">
                <a16:creationId xmlns:a16="http://schemas.microsoft.com/office/drawing/2014/main" id="{034613AD-0334-4D22-A139-BEEFC6A3C3A0}"/>
              </a:ext>
            </a:extLst>
          </p:cNvPr>
          <p:cNvPicPr>
            <a:picLocks noChangeAspect="1"/>
          </p:cNvPicPr>
          <p:nvPr/>
        </p:nvPicPr>
        <p:blipFill>
          <a:blip r:embed="rId5"/>
          <a:stretch>
            <a:fillRect/>
          </a:stretch>
        </p:blipFill>
        <p:spPr>
          <a:xfrm>
            <a:off x="3711094" y="914398"/>
            <a:ext cx="1055247" cy="1055247"/>
          </a:xfrm>
          <a:prstGeom prst="rect">
            <a:avLst/>
          </a:prstGeom>
        </p:spPr>
      </p:pic>
      <p:pic>
        <p:nvPicPr>
          <p:cNvPr id="10" name="Picture 9">
            <a:extLst>
              <a:ext uri="{FF2B5EF4-FFF2-40B4-BE49-F238E27FC236}">
                <a16:creationId xmlns:a16="http://schemas.microsoft.com/office/drawing/2014/main" id="{EBF8B3A9-79CB-4452-A8C3-EAAA12D1A903}"/>
              </a:ext>
            </a:extLst>
          </p:cNvPr>
          <p:cNvPicPr>
            <a:picLocks noChangeAspect="1"/>
          </p:cNvPicPr>
          <p:nvPr/>
        </p:nvPicPr>
        <p:blipFill>
          <a:blip r:embed="rId5"/>
          <a:stretch>
            <a:fillRect/>
          </a:stretch>
        </p:blipFill>
        <p:spPr>
          <a:xfrm flipH="1">
            <a:off x="4294111" y="1321896"/>
            <a:ext cx="1055247" cy="1055247"/>
          </a:xfrm>
          <a:prstGeom prst="rect">
            <a:avLst/>
          </a:prstGeom>
        </p:spPr>
      </p:pic>
      <p:sp>
        <p:nvSpPr>
          <p:cNvPr id="11" name="Arrow: Right 10">
            <a:extLst>
              <a:ext uri="{FF2B5EF4-FFF2-40B4-BE49-F238E27FC236}">
                <a16:creationId xmlns:a16="http://schemas.microsoft.com/office/drawing/2014/main" id="{670F87B0-8316-491E-886E-CCF037C10383}"/>
              </a:ext>
            </a:extLst>
          </p:cNvPr>
          <p:cNvSpPr/>
          <p:nvPr/>
        </p:nvSpPr>
        <p:spPr>
          <a:xfrm>
            <a:off x="5409707" y="914397"/>
            <a:ext cx="1722611" cy="1286059"/>
          </a:xfrm>
          <a:prstGeom prst="rightArrow">
            <a:avLst/>
          </a:prstGeom>
          <a:solidFill>
            <a:srgbClr val="CE108B"/>
          </a:solidFill>
          <a:ln>
            <a:solidFill>
              <a:srgbClr val="582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B55A598-AC0E-46D4-9AC4-FAE9B59AD84B}"/>
              </a:ext>
            </a:extLst>
          </p:cNvPr>
          <p:cNvSpPr/>
          <p:nvPr/>
        </p:nvSpPr>
        <p:spPr>
          <a:xfrm rot="10800000">
            <a:off x="1852514" y="957736"/>
            <a:ext cx="1722611" cy="1286059"/>
          </a:xfrm>
          <a:prstGeom prst="rightArrow">
            <a:avLst/>
          </a:prstGeom>
          <a:solidFill>
            <a:srgbClr val="CE108B"/>
          </a:solidFill>
          <a:ln>
            <a:solidFill>
              <a:srgbClr val="582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CABCDBE-61BD-4DEB-80DD-99353465D1A1}"/>
              </a:ext>
            </a:extLst>
          </p:cNvPr>
          <p:cNvSpPr txBox="1"/>
          <p:nvPr/>
        </p:nvSpPr>
        <p:spPr>
          <a:xfrm>
            <a:off x="581020" y="2346278"/>
            <a:ext cx="2601253" cy="1446550"/>
          </a:xfrm>
          <a:prstGeom prst="rect">
            <a:avLst/>
          </a:prstGeom>
          <a:noFill/>
        </p:spPr>
        <p:txBody>
          <a:bodyPr wrap="square" rtlCol="0">
            <a:spAutoFit/>
          </a:bodyPr>
          <a:lstStyle/>
          <a:p>
            <a:r>
              <a:rPr lang="en-US" sz="2800" dirty="0">
                <a:solidFill>
                  <a:schemeClr val="bg2">
                    <a:lumMod val="50000"/>
                  </a:schemeClr>
                </a:solidFill>
              </a:rPr>
              <a:t>SILENCE</a:t>
            </a:r>
          </a:p>
          <a:p>
            <a:r>
              <a:rPr lang="en-US" sz="2000" dirty="0">
                <a:solidFill>
                  <a:schemeClr val="bg2">
                    <a:lumMod val="50000"/>
                  </a:schemeClr>
                </a:solidFill>
              </a:rPr>
              <a:t>Withdrawing</a:t>
            </a:r>
          </a:p>
          <a:p>
            <a:r>
              <a:rPr lang="en-US" sz="2000" dirty="0">
                <a:solidFill>
                  <a:schemeClr val="bg2">
                    <a:lumMod val="50000"/>
                  </a:schemeClr>
                </a:solidFill>
              </a:rPr>
              <a:t>Avoiding</a:t>
            </a:r>
          </a:p>
          <a:p>
            <a:r>
              <a:rPr lang="en-US" sz="2000" dirty="0">
                <a:solidFill>
                  <a:schemeClr val="bg2">
                    <a:lumMod val="50000"/>
                  </a:schemeClr>
                </a:solidFill>
              </a:rPr>
              <a:t>Masking</a:t>
            </a:r>
          </a:p>
        </p:txBody>
      </p:sp>
      <p:sp>
        <p:nvSpPr>
          <p:cNvPr id="14" name="TextBox 13">
            <a:extLst>
              <a:ext uri="{FF2B5EF4-FFF2-40B4-BE49-F238E27FC236}">
                <a16:creationId xmlns:a16="http://schemas.microsoft.com/office/drawing/2014/main" id="{7CCCFE4F-6D23-434B-A9EF-A6F058F36332}"/>
              </a:ext>
            </a:extLst>
          </p:cNvPr>
          <p:cNvSpPr txBox="1"/>
          <p:nvPr/>
        </p:nvSpPr>
        <p:spPr>
          <a:xfrm>
            <a:off x="5878179" y="2377143"/>
            <a:ext cx="2601253" cy="1446550"/>
          </a:xfrm>
          <a:prstGeom prst="rect">
            <a:avLst/>
          </a:prstGeom>
          <a:noFill/>
        </p:spPr>
        <p:txBody>
          <a:bodyPr wrap="square" rtlCol="0">
            <a:spAutoFit/>
          </a:bodyPr>
          <a:lstStyle/>
          <a:p>
            <a:pPr algn="r"/>
            <a:r>
              <a:rPr lang="en-US" sz="2800" dirty="0">
                <a:solidFill>
                  <a:schemeClr val="bg2">
                    <a:lumMod val="50000"/>
                  </a:schemeClr>
                </a:solidFill>
              </a:rPr>
              <a:t>VIOLENCE</a:t>
            </a:r>
          </a:p>
          <a:p>
            <a:pPr algn="r"/>
            <a:r>
              <a:rPr lang="en-US" sz="2000" dirty="0">
                <a:solidFill>
                  <a:schemeClr val="bg2">
                    <a:lumMod val="50000"/>
                  </a:schemeClr>
                </a:solidFill>
              </a:rPr>
              <a:t>Controlling</a:t>
            </a:r>
          </a:p>
          <a:p>
            <a:pPr algn="r"/>
            <a:r>
              <a:rPr lang="en-US" sz="2000" dirty="0">
                <a:solidFill>
                  <a:schemeClr val="bg2">
                    <a:lumMod val="50000"/>
                  </a:schemeClr>
                </a:solidFill>
              </a:rPr>
              <a:t>Labeling</a:t>
            </a:r>
          </a:p>
          <a:p>
            <a:pPr algn="r"/>
            <a:r>
              <a:rPr lang="en-US" sz="2000" dirty="0">
                <a:solidFill>
                  <a:schemeClr val="bg2">
                    <a:lumMod val="50000"/>
                  </a:schemeClr>
                </a:solidFill>
              </a:rPr>
              <a:t>Attacking</a:t>
            </a:r>
          </a:p>
        </p:txBody>
      </p:sp>
      <p:sp>
        <p:nvSpPr>
          <p:cNvPr id="15" name="TextBox 14">
            <a:extLst>
              <a:ext uri="{FF2B5EF4-FFF2-40B4-BE49-F238E27FC236}">
                <a16:creationId xmlns:a16="http://schemas.microsoft.com/office/drawing/2014/main" id="{35D58797-FC7C-4B8E-A7CE-82BEFB516463}"/>
              </a:ext>
            </a:extLst>
          </p:cNvPr>
          <p:cNvSpPr txBox="1"/>
          <p:nvPr/>
        </p:nvSpPr>
        <p:spPr>
          <a:xfrm>
            <a:off x="3276926" y="2351963"/>
            <a:ext cx="2601253" cy="523220"/>
          </a:xfrm>
          <a:prstGeom prst="rect">
            <a:avLst/>
          </a:prstGeom>
          <a:noFill/>
        </p:spPr>
        <p:txBody>
          <a:bodyPr wrap="square" rtlCol="0">
            <a:spAutoFit/>
          </a:bodyPr>
          <a:lstStyle/>
          <a:p>
            <a:pPr algn="ctr"/>
            <a:r>
              <a:rPr lang="en-US" sz="2800" dirty="0">
                <a:solidFill>
                  <a:schemeClr val="bg2">
                    <a:lumMod val="50000"/>
                  </a:schemeClr>
                </a:solidFill>
              </a:rPr>
              <a:t>DIALOGUE</a:t>
            </a:r>
          </a:p>
        </p:txBody>
      </p:sp>
      <p:sp>
        <p:nvSpPr>
          <p:cNvPr id="16" name="TextBox 15">
            <a:extLst>
              <a:ext uri="{FF2B5EF4-FFF2-40B4-BE49-F238E27FC236}">
                <a16:creationId xmlns:a16="http://schemas.microsoft.com/office/drawing/2014/main" id="{886012DD-D5E8-40DE-9825-9827E5F04E20}"/>
              </a:ext>
            </a:extLst>
          </p:cNvPr>
          <p:cNvSpPr txBox="1"/>
          <p:nvPr/>
        </p:nvSpPr>
        <p:spPr>
          <a:xfrm>
            <a:off x="47196" y="4832005"/>
            <a:ext cx="6565981" cy="215444"/>
          </a:xfrm>
          <a:prstGeom prst="rect">
            <a:avLst/>
          </a:prstGeom>
          <a:noFill/>
        </p:spPr>
        <p:txBody>
          <a:bodyPr wrap="square" rtlCol="0">
            <a:spAutoFit/>
          </a:bodyPr>
          <a:lstStyle/>
          <a:p>
            <a:r>
              <a:rPr lang="en-US" sz="800" dirty="0">
                <a:solidFill>
                  <a:schemeClr val="bg1"/>
                </a:solidFill>
              </a:rPr>
              <a:t>Source: “Crucial Conversations – Tools for talking when stakes are high” from authors Kerry Patterson, Joseph </a:t>
            </a:r>
            <a:r>
              <a:rPr lang="en-US" sz="800" dirty="0" err="1">
                <a:solidFill>
                  <a:schemeClr val="bg1"/>
                </a:solidFill>
              </a:rPr>
              <a:t>Grenny</a:t>
            </a:r>
            <a:r>
              <a:rPr lang="en-US" sz="800" dirty="0">
                <a:solidFill>
                  <a:schemeClr val="bg1"/>
                </a:solidFill>
              </a:rPr>
              <a:t>, Ron McMillan and Al </a:t>
            </a:r>
            <a:r>
              <a:rPr lang="en-US" sz="800" dirty="0" err="1">
                <a:solidFill>
                  <a:schemeClr val="bg1"/>
                </a:solidFill>
              </a:rPr>
              <a:t>Switzler</a:t>
            </a:r>
            <a:endParaRPr lang="en-US" sz="800" dirty="0">
              <a:solidFill>
                <a:schemeClr val="bg1"/>
              </a:solidFill>
            </a:endParaRPr>
          </a:p>
        </p:txBody>
      </p:sp>
      <p:sp>
        <p:nvSpPr>
          <p:cNvPr id="2" name="Rectangle 1">
            <a:extLst>
              <a:ext uri="{FF2B5EF4-FFF2-40B4-BE49-F238E27FC236}">
                <a16:creationId xmlns:a16="http://schemas.microsoft.com/office/drawing/2014/main" id="{2934A58F-6DC9-4C12-A920-CFAE9BF76E97}"/>
              </a:ext>
            </a:extLst>
          </p:cNvPr>
          <p:cNvSpPr/>
          <p:nvPr/>
        </p:nvSpPr>
        <p:spPr>
          <a:xfrm>
            <a:off x="242236" y="4246481"/>
            <a:ext cx="8714942" cy="390366"/>
          </a:xfrm>
          <a:prstGeom prst="rect">
            <a:avLst/>
          </a:prstGeom>
        </p:spPr>
        <p:txBody>
          <a:bodyPr vert="horz" lIns="91440" tIns="45720" rIns="91440" bIns="45720" rtlCol="0" anchor="t">
            <a:normAutofit/>
          </a:bodyPr>
          <a:lstStyle/>
          <a:p>
            <a:pPr>
              <a:lnSpc>
                <a:spcPct val="90000"/>
              </a:lnSpc>
              <a:spcBef>
                <a:spcPct val="0"/>
              </a:spcBef>
            </a:pPr>
            <a:r>
              <a:rPr lang="en-US" sz="1800" i="1" dirty="0">
                <a:solidFill>
                  <a:srgbClr val="726963"/>
                </a:solidFill>
                <a:latin typeface="Verdana" panose="020B0604030504040204" pitchFamily="34" charset="0"/>
                <a:ea typeface="Verdana" panose="020B0604030504040204" pitchFamily="34" charset="0"/>
              </a:rPr>
              <a:t>We either don’t handle the conversation or we don’t handle it well.</a:t>
            </a:r>
          </a:p>
        </p:txBody>
      </p:sp>
    </p:spTree>
    <p:extLst>
      <p:ext uri="{BB962C8B-B14F-4D97-AF65-F5344CB8AC3E}">
        <p14:creationId xmlns:p14="http://schemas.microsoft.com/office/powerpoint/2010/main" val="3617427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fade">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fade">
                                      <p:cBhvr>
                                        <p:cTn id="55" dur="500"/>
                                        <p:tgtEl>
                                          <p:spTgt spid="13">
                                            <p:txEl>
                                              <p:pRg st="1" end="1"/>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xEl>
                                              <p:pRg st="2" end="2"/>
                                            </p:txEl>
                                          </p:spTgt>
                                        </p:tgtEl>
                                        <p:attrNameLst>
                                          <p:attrName>style.visibility</p:attrName>
                                        </p:attrNameLst>
                                      </p:cBhvr>
                                      <p:to>
                                        <p:strVal val="visible"/>
                                      </p:to>
                                    </p:set>
                                    <p:animEffect transition="in" filter="fade">
                                      <p:cBhvr>
                                        <p:cTn id="58" dur="500"/>
                                        <p:tgtEl>
                                          <p:spTgt spid="13">
                                            <p:txEl>
                                              <p:pRg st="2" end="2"/>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3">
                                            <p:txEl>
                                              <p:pRg st="3" end="3"/>
                                            </p:txEl>
                                          </p:spTgt>
                                        </p:tgtEl>
                                        <p:attrNameLst>
                                          <p:attrName>style.visibility</p:attrName>
                                        </p:attrNameLst>
                                      </p:cBhvr>
                                      <p:to>
                                        <p:strVal val="visible"/>
                                      </p:to>
                                    </p:set>
                                    <p:animEffect transition="in" filter="fade">
                                      <p:cBhvr>
                                        <p:cTn id="61" dur="500"/>
                                        <p:tgtEl>
                                          <p:spTgt spid="13">
                                            <p:txEl>
                                              <p:pRg st="3" end="3"/>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4">
                                            <p:txEl>
                                              <p:pRg st="1" end="1"/>
                                            </p:txEl>
                                          </p:spTgt>
                                        </p:tgtEl>
                                        <p:attrNameLst>
                                          <p:attrName>style.visibility</p:attrName>
                                        </p:attrNameLst>
                                      </p:cBhvr>
                                      <p:to>
                                        <p:strVal val="visible"/>
                                      </p:to>
                                    </p:set>
                                    <p:animEffect transition="in" filter="fade">
                                      <p:cBhvr>
                                        <p:cTn id="64" dur="500"/>
                                        <p:tgtEl>
                                          <p:spTgt spid="14">
                                            <p:txEl>
                                              <p:pRg st="1" end="1"/>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14">
                                            <p:txEl>
                                              <p:pRg st="2" end="2"/>
                                            </p:txEl>
                                          </p:spTgt>
                                        </p:tgtEl>
                                        <p:attrNameLst>
                                          <p:attrName>style.visibility</p:attrName>
                                        </p:attrNameLst>
                                      </p:cBhvr>
                                      <p:to>
                                        <p:strVal val="visible"/>
                                      </p:to>
                                    </p:set>
                                    <p:animEffect transition="in" filter="fade">
                                      <p:cBhvr>
                                        <p:cTn id="67" dur="500"/>
                                        <p:tgtEl>
                                          <p:spTgt spid="14">
                                            <p:txEl>
                                              <p:pRg st="2" end="2"/>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xEl>
                                              <p:pRg st="3" end="3"/>
                                            </p:txEl>
                                          </p:spTgt>
                                        </p:tgtEl>
                                        <p:attrNameLst>
                                          <p:attrName>style.visibility</p:attrName>
                                        </p:attrNameLst>
                                      </p:cBhvr>
                                      <p:to>
                                        <p:strVal val="visible"/>
                                      </p:to>
                                    </p:set>
                                    <p:animEffect transition="in" filter="fade">
                                      <p:cBhvr>
                                        <p:cTn id="70" dur="500"/>
                                        <p:tgtEl>
                                          <p:spTgt spid="14">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3" grpId="0"/>
      <p:bldP spid="14" grpId="0"/>
      <p:bldP spid="15" grpId="0"/>
      <p:bldP spid="2"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C7F4B86-C44D-1C4E-86B8-BC5F011065A2}" vid="{A907E963-A896-8744-9875-CAAEA24585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3BFC987ED9DD439BE33B036A2FFF55" ma:contentTypeVersion="9" ma:contentTypeDescription="Create a new document." ma:contentTypeScope="" ma:versionID="ccc5ad4ca152208d453192be90424cec">
  <xsd:schema xmlns:xsd="http://www.w3.org/2001/XMLSchema" xmlns:xs="http://www.w3.org/2001/XMLSchema" xmlns:p="http://schemas.microsoft.com/office/2006/metadata/properties" xmlns:ns2="68201248-332f-4b19-a564-5b53df1aa731" xmlns:ns3="2c4b7055-2425-4510-9a7f-db214c51849b" targetNamespace="http://schemas.microsoft.com/office/2006/metadata/properties" ma:root="true" ma:fieldsID="6a30ff04eee07dcd8c073745cae5653c" ns2:_="" ns3:_="">
    <xsd:import namespace="68201248-332f-4b19-a564-5b53df1aa731"/>
    <xsd:import namespace="2c4b7055-2425-4510-9a7f-db214c51849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01248-332f-4b19-a564-5b53df1aa731" elementFormDefault="qualified">
    <xsd:import namespace="http://schemas.microsoft.com/office/2006/documentManagement/types"/>
    <xsd:import namespace="http://schemas.microsoft.com/office/infopath/2007/PartnerControls"/>
    <xsd:element name="SharedWithUsers" ma:index="8"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format="DateTim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4b7055-2425-4510-9a7f-db214c51849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sisl xmlns:xsi="http://www.w3.org/2001/XMLSchema-instance" xmlns:xsd="http://www.w3.org/2001/XMLSchema" xmlns="http://www.boldonjames.com/2008/01/sie/internal/label" sislVersion="0" policy="e9c0b8d7-bdb4-4fd3-b62a-f50327aaefce" origin="autoSelectedSuggestion">
  <element uid="c5f8eb12-5b27-439d-aaa6-3402af626fa3" value=""/>
  <element uid="c64218ab-b8d1-40b6-a478-cb8be1e10ecc" value=""/>
</sisl>
</file>

<file path=customXml/itemProps1.xml><?xml version="1.0" encoding="utf-8"?>
<ds:datastoreItem xmlns:ds="http://schemas.openxmlformats.org/officeDocument/2006/customXml" ds:itemID="{AB3DB80C-1E7C-48F0-9EFD-703222EF80D6}">
  <ds:schemaRefs>
    <ds:schemaRef ds:uri="2c4b7055-2425-4510-9a7f-db214c51849b"/>
    <ds:schemaRef ds:uri="68201248-332f-4b19-a564-5b53df1aa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14266F-2521-4BD1-B40E-70FEF353EEC2}">
  <ds:schemaRefs>
    <ds:schemaRef ds:uri="2c4b7055-2425-4510-9a7f-db214c51849b"/>
    <ds:schemaRef ds:uri="http://schemas.microsoft.com/office/infopath/2007/PartnerControl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68201248-332f-4b19-a564-5b53df1aa73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A734002-4F6D-49CF-AA2C-43521C1FC708}">
  <ds:schemaRefs>
    <ds:schemaRef ds:uri="http://schemas.microsoft.com/sharepoint/v3/contenttype/forms"/>
  </ds:schemaRefs>
</ds:datastoreItem>
</file>

<file path=customXml/itemProps4.xml><?xml version="1.0" encoding="utf-8"?>
<ds:datastoreItem xmlns:ds="http://schemas.openxmlformats.org/officeDocument/2006/customXml" ds:itemID="{003330A1-0888-4E5E-9521-FCD9E7F0A575}">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19443</TotalTime>
  <Words>2592</Words>
  <Application>Microsoft Office PowerPoint</Application>
  <PresentationFormat>On-screen Show (16:9)</PresentationFormat>
  <Paragraphs>310</Paragraphs>
  <Slides>28</Slides>
  <Notes>28</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MS PGothic</vt:lpstr>
      <vt:lpstr>Arial</vt:lpstr>
      <vt:lpstr>Calibri</vt:lpstr>
      <vt:lpstr>Comic Sans MS</vt:lpstr>
      <vt:lpstr>Lato Regular</vt:lpstr>
      <vt:lpstr>Verdana</vt:lpstr>
      <vt:lpstr>Wingdings</vt:lpstr>
      <vt:lpstr>1_Office Theme</vt:lpstr>
      <vt:lpstr>How I handled a difficult conversation… and survived to tell the tale!</vt:lpstr>
      <vt:lpstr>PowerPoint Presentation</vt:lpstr>
      <vt:lpstr>Agenda for today</vt:lpstr>
      <vt:lpstr>PowerPoint Presentation</vt:lpstr>
      <vt:lpstr>PowerPoint Presentation</vt:lpstr>
      <vt:lpstr>PowerPoint Presentation</vt:lpstr>
      <vt:lpstr>PowerPoint Presentation</vt:lpstr>
      <vt:lpstr>The 7 Crucial Conversations Principles</vt:lpstr>
      <vt:lpstr>How do people generally respond?</vt:lpstr>
      <vt:lpstr>Why do people respond as they do?</vt:lpstr>
      <vt:lpstr>How do we want to respond?</vt:lpstr>
      <vt:lpstr>PowerPoint Presentation</vt:lpstr>
      <vt:lpstr>When a discussion starts to become stressful, we often end up doing the exact opposite of what works. </vt:lpstr>
      <vt:lpstr>PowerPoint Presentation</vt:lpstr>
      <vt:lpstr>How do you act and feel in Crucial Conversations?</vt:lpstr>
      <vt:lpstr>What if I missed signs that healthy dialogue is at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when healthy dialogue doesn’t feel possible?</vt:lpstr>
      <vt:lpstr>PowerPoint Presentation</vt:lpstr>
      <vt:lpstr>PowerPoint Presentation</vt:lpstr>
      <vt:lpstr>Thank you. Melissa Keesing Find me at Melissa.Keesing@insight.com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Microsoft Office User</dc:creator>
  <cp:keywords/>
  <cp:lastModifiedBy>s278812</cp:lastModifiedBy>
  <cp:revision>405</cp:revision>
  <dcterms:modified xsi:type="dcterms:W3CDTF">2019-08-19T22:53:20Z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0x010100AE3BFC987ED9DD439BE33B036A2FFF55</vt:lpwstr>
  </property>
  <property fmtid="{D5CDD505-2E9C-101B-9397-08002B2CF9AE}" pid="3" name="docIndexRef">
    <vt:lpwstr>a072815e-e66d-4a4a-a077-007d55ee7206</vt:lpwstr>
  </property>
  <property fmtid="{D5CDD505-2E9C-101B-9397-08002B2CF9AE}" pid="4" name="bjSaver">
    <vt:lpwstr>X5Yxs4KEisrakjXpCIHylR7p+/8GoRGE</vt:lpwstr>
  </property>
  <property fmtid="{D5CDD505-2E9C-101B-9397-08002B2CF9AE}" pid="5" name="bjDocumentSecurityLabel">
    <vt:lpwstr>AEP Public</vt:lpwstr>
  </property>
  <property fmtid="{D5CDD505-2E9C-101B-9397-08002B2CF9AE}" pid="6" name="bjDocumentLabelXML">
    <vt:lpwstr>&lt;?xml version="1.0" encoding="us-ascii"?&gt;&lt;sisl xmlns:xsi="http://www.w3.org/2001/XMLSchema-instance" xmlns:xsd="http://www.w3.org/2001/XMLSchema" sislVersion="0" policy="e9c0b8d7-bdb4-4fd3-b62a-f50327aaefce" origin="autoSelectedSuggestion" xmlns="http://w</vt:lpwstr>
  </property>
  <property fmtid="{D5CDD505-2E9C-101B-9397-08002B2CF9AE}" pid="7" name="bjDocumentLabelXML-0">
    <vt:lpwstr>ww.boldonjames.com/2008/01/sie/internal/label"&gt;&lt;element uid="c5f8eb12-5b27-439d-aaa6-3402af626fa3" value="" /&gt;&lt;element uid="c64218ab-b8d1-40b6-a478-cb8be1e10ecc" value="" /&gt;&lt;/sisl&gt;</vt:lpwstr>
  </property>
  <property fmtid="{D5CDD505-2E9C-101B-9397-08002B2CF9AE}" pid="8" name="Visual Markings Removed">
    <vt:lpwstr>No</vt:lpwstr>
  </property>
</Properties>
</file>